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-1-2.svg" ContentType="image/svg+xml"/>
  <Override PartName="/ppt/media/image-1-5.svg" ContentType="image/svg+xml"/>
  <Override PartName="/ppt/media/image-26-2.svg" ContentType="image/svg+xml"/>
  <Override PartName="/ppt/media/image-26-4.svg" ContentType="image/svg+xml"/>
  <Override PartName="/ppt/media/image-3-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notesMasterIdLst>
    <p:notesMasterId r:id="rId28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svg"/><Relationship Id="rId3" Type="http://schemas.openxmlformats.org/officeDocument/2006/relationships/image" Target="../media/image-1-3.png"/><Relationship Id="rId4" Type="http://schemas.openxmlformats.org/officeDocument/2006/relationships/image" Target="../media/image-1-4.png"/><Relationship Id="rId5" Type="http://schemas.openxmlformats.org/officeDocument/2006/relationships/image" Target="../media/image-1-5.svg"/><Relationship Id="rId6" Type="http://schemas.openxmlformats.org/officeDocument/2006/relationships/image" Target="../media/image-1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svg"/><Relationship Id="rId3" Type="http://schemas.openxmlformats.org/officeDocument/2006/relationships/image" Target="../media/image-26-3.png"/><Relationship Id="rId4" Type="http://schemas.openxmlformats.org/officeDocument/2006/relationships/image" Target="../media/image-26-4.svg"/><Relationship Id="rId5" Type="http://schemas.openxmlformats.org/officeDocument/2006/relationships/image" Target="../media/image-26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743450"/>
            <a:ext cx="9144000" cy="400050"/>
          </a:xfrm>
          <a:prstGeom prst="rect">
            <a:avLst/>
          </a:prstGeom>
          <a:solidFill>
            <a:srgbClr val="1E88FF"/>
          </a:solidFill>
          <a:ln/>
        </p:spPr>
        <p:txBody>
          <a:bodyPr/>
          <a:p/>
        </p:txBody>
      </p:sp>
      <p:sp>
        <p:nvSpPr>
          <p:cNvPr id="4" name="Text 1"/>
          <p:cNvSpPr/>
          <p:nvPr/>
        </p:nvSpPr>
        <p:spPr>
          <a:xfrm rot="-240000">
            <a:off x="571500" y="666750"/>
            <a:ext cx="1222986" cy="323850"/>
          </a:xfrm>
          <a:prstGeom prst="roundRect">
            <a:avLst>
              <a:gd name="adj" fmla="val 47059"/>
            </a:avLst>
          </a:prstGeom>
          <a:solidFill>
            <a:srgbClr val="FF4757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b="1" spc="150" kern="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LEVEL · 1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571500" y="3619500"/>
            <a:ext cx="683549" cy="290513"/>
          </a:xfrm>
          <a:prstGeom prst="roundRect">
            <a:avLst>
              <a:gd name="adj" fmla="val 32787"/>
            </a:avLst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🎲 随机数</a:t>
            </a:r>
            <a:endParaRPr lang="en-US" sz="900" dirty="0"/>
          </a:p>
        </p:txBody>
      </p:sp>
      <p:sp>
        <p:nvSpPr>
          <p:cNvPr id="6" name="Text 3"/>
          <p:cNvSpPr/>
          <p:nvPr/>
        </p:nvSpPr>
        <p:spPr>
          <a:xfrm>
            <a:off x="1321147" y="3619500"/>
            <a:ext cx="729925" cy="290513"/>
          </a:xfrm>
          <a:prstGeom prst="roundRect">
            <a:avLst>
              <a:gd name="adj" fmla="val 32787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🗺 坐标系</a:t>
            </a:r>
            <a:endParaRPr lang="en-US" sz="900" dirty="0"/>
          </a:p>
        </p:txBody>
      </p:sp>
      <p:sp>
        <p:nvSpPr>
          <p:cNvPr id="7" name="Text 4"/>
          <p:cNvSpPr/>
          <p:nvPr/>
        </p:nvSpPr>
        <p:spPr>
          <a:xfrm>
            <a:off x="2116485" y="3619500"/>
            <a:ext cx="799563" cy="290513"/>
          </a:xfrm>
          <a:prstGeom prst="roundRect">
            <a:avLst>
              <a:gd name="adj" fmla="val 32787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 趣味运动</a:t>
            </a:r>
            <a:endParaRPr lang="en-US" sz="9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0" y="762000"/>
            <a:ext cx="3143250" cy="3571875"/>
          </a:xfrm>
          <a:prstGeom prst="rect">
            <a:avLst/>
          </a:prstGeom>
        </p:spPr>
      </p:pic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743450"/>
            <a:ext cx="9144000" cy="4000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71500" y="1143000"/>
            <a:ext cx="2078593" cy="2476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350" b="1" spc="75" kern="0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SCRATCH · LESSON 2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571500" y="1476375"/>
            <a:ext cx="4978956" cy="952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7500"/>
              </a:lnSpc>
              <a:buNone/>
            </a:pPr>
            <a:r>
              <a:rPr lang="en-US" sz="7500" b="1" spc="225" kern="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奔跑的哨子</a:t>
            </a:r>
            <a:endParaRPr lang="en-US" sz="7500" dirty="0"/>
          </a:p>
        </p:txBody>
      </p:sp>
      <p:sp>
        <p:nvSpPr>
          <p:cNvPr id="12" name="Text 7"/>
          <p:cNvSpPr/>
          <p:nvPr/>
        </p:nvSpPr>
        <p:spPr>
          <a:xfrm>
            <a:off x="571500" y="3000375"/>
            <a:ext cx="2515611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6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和小超人一起当运动裁判 </a:t>
            </a:r>
            <a:pPr algn="l" indent="0" marL="0">
              <a:buNone/>
            </a:pPr>
            <a:r>
              <a:rPr lang="en-US" sz="16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</a:t>
            </a:r>
            <a:endParaRPr lang="en-US" sz="16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125" y="4786313"/>
            <a:ext cx="285750" cy="28575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71500" y="4843463"/>
            <a:ext cx="120848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华平小超人 · 少儿编程</a:t>
            </a:r>
            <a:endParaRPr lang="en-US" sz="900" dirty="0"/>
          </a:p>
        </p:txBody>
      </p:sp>
      <p:sp>
        <p:nvSpPr>
          <p:cNvPr id="15" name="Text 9"/>
          <p:cNvSpPr/>
          <p:nvPr/>
        </p:nvSpPr>
        <p:spPr>
          <a:xfrm>
            <a:off x="8634412" y="4857750"/>
            <a:ext cx="227195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L1-2</a:t>
            </a:r>
            <a:endParaRPr lang="en-US" sz="82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5607" cy="257175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 编程实践</a:t>
            </a:r>
            <a:endParaRPr lang="en-US" sz="820" dirty="0"/>
          </a:p>
        </p:txBody>
      </p:sp>
      <p:sp>
        <p:nvSpPr>
          <p:cNvPr id="4" name="Text 2"/>
          <p:cNvSpPr/>
          <p:nvPr/>
        </p:nvSpPr>
        <p:spPr>
          <a:xfrm>
            <a:off x="1481138" y="238125"/>
            <a:ext cx="560737" cy="257175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功能二</a:t>
            </a:r>
            <a:endParaRPr lang="en-US" sz="820" dirty="0"/>
          </a:p>
        </p:txBody>
      </p:sp>
      <p:sp>
        <p:nvSpPr>
          <p:cNvPr id="5" name="Shape 3"/>
          <p:cNvSpPr/>
          <p:nvPr/>
        </p:nvSpPr>
        <p:spPr>
          <a:xfrm>
            <a:off x="381000" y="1095375"/>
            <a:ext cx="2209800" cy="1267644"/>
          </a:xfrm>
          <a:prstGeom prst="roundRect">
            <a:avLst>
              <a:gd name="adj" fmla="val 1052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533400" y="1247775"/>
            <a:ext cx="1933575" cy="2476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3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🗺️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533400" y="1533525"/>
            <a:ext cx="193357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X和Y一起用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533400" y="1747837"/>
            <a:ext cx="1933575" cy="46278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X轴=左右位置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Y轴=上下位置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一起使用就能定位</a:t>
            </a:r>
            <a:pPr algn="l" indent="0" marL="0">
              <a:lnSpc>
                <a:spcPts val="1215"/>
              </a:lnSpc>
              <a:buNone/>
            </a:pPr>
            <a:r>
              <a:rPr lang="en-US" sz="6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舞台上的任何位置</a:t>
            </a:r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670" dirty="0"/>
          </a:p>
        </p:txBody>
      </p:sp>
      <p:sp>
        <p:nvSpPr>
          <p:cNvPr id="9" name="Shape 7"/>
          <p:cNvSpPr/>
          <p:nvPr/>
        </p:nvSpPr>
        <p:spPr>
          <a:xfrm>
            <a:off x="2476500" y="1095375"/>
            <a:ext cx="6838950" cy="3362325"/>
          </a:xfrm>
          <a:prstGeom prst="roundRect">
            <a:avLst>
              <a:gd name="adj" fmla="val 3966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2609850" y="1228725"/>
            <a:ext cx="6670834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📊 完整坐标系（X:-10~10, Y:-5~5）</a:t>
            </a:r>
            <a:endParaRPr lang="en-US" sz="75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9850" y="1423987"/>
            <a:ext cx="6572250" cy="2905125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571500" y="619125"/>
            <a:ext cx="2373463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第三步：认识坐标系 🗺️</a:t>
            </a:r>
            <a:endParaRPr lang="en-US" sz="1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5607" cy="257175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 编程实践</a:t>
            </a:r>
            <a:endParaRPr lang="en-US" sz="820" dirty="0"/>
          </a:p>
        </p:txBody>
      </p:sp>
      <p:sp>
        <p:nvSpPr>
          <p:cNvPr id="4" name="Text 2"/>
          <p:cNvSpPr/>
          <p:nvPr/>
        </p:nvSpPr>
        <p:spPr>
          <a:xfrm>
            <a:off x="1481138" y="238125"/>
            <a:ext cx="560737" cy="257175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功能二</a:t>
            </a:r>
            <a:endParaRPr lang="en-US" sz="820" dirty="0"/>
          </a:p>
        </p:txBody>
      </p:sp>
      <p:sp>
        <p:nvSpPr>
          <p:cNvPr id="5" name="Shape 3"/>
          <p:cNvSpPr/>
          <p:nvPr/>
        </p:nvSpPr>
        <p:spPr>
          <a:xfrm>
            <a:off x="381000" y="1047750"/>
            <a:ext cx="2438400" cy="880021"/>
          </a:xfrm>
          <a:prstGeom prst="roundRect">
            <a:avLst>
              <a:gd name="adj" fmla="val 15153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552450" y="1200150"/>
            <a:ext cx="2126932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🎯 说出这些点的坐标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552450" y="1466850"/>
            <a:ext cx="2126932" cy="30852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先看</a:t>
            </a:r>
            <a:pPr algn="l" indent="0" marL="0">
              <a:lnSpc>
                <a:spcPts val="1215"/>
              </a:lnSpc>
              <a:buNone/>
            </a:pPr>
            <a:r>
              <a:rPr lang="en-US" sz="6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</a:t>
            </a:r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确定左右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再看</a:t>
            </a:r>
            <a:pPr algn="l" indent="0" marL="0">
              <a:lnSpc>
                <a:spcPts val="1215"/>
              </a:lnSpc>
              <a:buNone/>
            </a:pPr>
            <a:r>
              <a:rPr lang="en-US" sz="67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Y轴</a:t>
            </a:r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确定上下</a:t>
            </a:r>
            <a:endParaRPr lang="en-US" sz="670" dirty="0"/>
          </a:p>
        </p:txBody>
      </p:sp>
      <p:sp>
        <p:nvSpPr>
          <p:cNvPr id="8" name="Text 6"/>
          <p:cNvSpPr/>
          <p:nvPr/>
        </p:nvSpPr>
        <p:spPr>
          <a:xfrm>
            <a:off x="2667000" y="1047750"/>
            <a:ext cx="6419469" cy="3324225"/>
          </a:xfrm>
          <a:prstGeom prst="roundRect">
            <a:avLst>
              <a:gd name="adj" fmla="val 4011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</a:t>
            </a:r>
            <a:pPr algn="l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buNone/>
            </a:pPr>
            <a:r>
              <a:rPr lang="en-US" sz="52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</a:t>
            </a:r>
            <a:pPr algn="l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buNone/>
            </a:pPr>
            <a:r>
              <a:rPr lang="en-US" sz="67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</a:t>
            </a:r>
            <a:pPr algn="l" indent="0" marL="0">
              <a:buNone/>
            </a:pPr>
            <a:r>
              <a:rPr lang="en-US" sz="56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(-4, -2)</a:t>
            </a:r>
            <a:pPr algn="l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buNone/>
            </a:pPr>
            <a:r>
              <a:rPr lang="en-US" sz="67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</a:t>
            </a:r>
            <a:pPr algn="l" indent="0" marL="0">
              <a:buNone/>
            </a:pPr>
            <a:r>
              <a:rPr lang="en-US" sz="56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(-8, 2)</a:t>
            </a:r>
            <a:pPr algn="l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buNone/>
            </a:pPr>
            <a:r>
              <a:rPr lang="en-US" sz="67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</a:t>
            </a:r>
            <a:pPr algn="l" indent="0" marL="0">
              <a:buNone/>
            </a:pPr>
            <a:r>
              <a:rPr lang="en-US" sz="56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(5, -2)</a:t>
            </a:r>
            <a:pPr algn="l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buNone/>
            </a:pPr>
            <a:r>
              <a:rPr lang="en-US" sz="67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</a:t>
            </a:r>
            <a:pPr algn="l" indent="0" marL="0">
              <a:buNone/>
            </a:pPr>
            <a:r>
              <a:rPr lang="en-US" sz="56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(0, 4)</a:t>
            </a:r>
            <a:endParaRPr lang="en-US" sz="520" dirty="0"/>
          </a:p>
        </p:txBody>
      </p:sp>
      <p:sp>
        <p:nvSpPr>
          <p:cNvPr id="9" name="Text 7"/>
          <p:cNvSpPr/>
          <p:nvPr/>
        </p:nvSpPr>
        <p:spPr>
          <a:xfrm>
            <a:off x="571500" y="619125"/>
            <a:ext cx="2254579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6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互动练习：说出坐标！🎯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3466616" y="4667250"/>
            <a:ext cx="2243929" cy="285750"/>
          </a:xfrm>
          <a:prstGeom prst="roundRect">
            <a:avLst>
              <a:gd name="adj" fmla="val 33333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先看X轴确定左右，再看Y轴确定上下！🎯</a:t>
            </a:r>
            <a:endParaRPr lang="en-US" sz="82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5607" cy="257175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 编程实践</a:t>
            </a:r>
            <a:endParaRPr lang="en-US" sz="820" dirty="0"/>
          </a:p>
        </p:txBody>
      </p:sp>
      <p:sp>
        <p:nvSpPr>
          <p:cNvPr id="4" name="Text 2"/>
          <p:cNvSpPr/>
          <p:nvPr/>
        </p:nvSpPr>
        <p:spPr>
          <a:xfrm>
            <a:off x="1481138" y="238125"/>
            <a:ext cx="560737" cy="257175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功能二</a:t>
            </a:r>
            <a:endParaRPr lang="en-US" sz="820" dirty="0"/>
          </a:p>
        </p:txBody>
      </p:sp>
      <p:sp>
        <p:nvSpPr>
          <p:cNvPr id="5" name="Shape 3"/>
          <p:cNvSpPr/>
          <p:nvPr/>
        </p:nvSpPr>
        <p:spPr>
          <a:xfrm>
            <a:off x="381000" y="1047750"/>
            <a:ext cx="2343150" cy="1311473"/>
          </a:xfrm>
          <a:prstGeom prst="roundRect">
            <a:avLst>
              <a:gd name="adj" fmla="val 1016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552450" y="1200150"/>
            <a:ext cx="2030254" cy="17621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🔄 从-10~10 到 Scratch</a:t>
            </a:r>
            <a:endParaRPr lang="en-US" sz="970" dirty="0"/>
          </a:p>
        </p:txBody>
      </p:sp>
      <p:sp>
        <p:nvSpPr>
          <p:cNvPr id="7" name="Text 5"/>
          <p:cNvSpPr/>
          <p:nvPr/>
        </p:nvSpPr>
        <p:spPr>
          <a:xfrm>
            <a:off x="552450" y="1452563"/>
            <a:ext cx="2030254" cy="75426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485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刚才用的是 </a:t>
            </a:r>
            <a:pPr algn="l" indent="0" marL="0">
              <a:lnSpc>
                <a:spcPts val="1485"/>
              </a:lnSpc>
              <a:buNone/>
            </a:pPr>
            <a:r>
              <a:rPr lang="en-US" sz="6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-10 到 10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485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Scratch舞台更大：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485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🔴 X：</a:t>
            </a:r>
            <a:pPr algn="l" indent="0" marL="0">
              <a:lnSpc>
                <a:spcPts val="1485"/>
              </a:lnSpc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-240 到 240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485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🔵 Y：</a:t>
            </a:r>
            <a:pPr algn="l" indent="0" marL="0">
              <a:lnSpc>
                <a:spcPts val="1485"/>
              </a:lnSpc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-180 到 180</a:t>
            </a:r>
            <a:endParaRPr lang="en-US" sz="670" dirty="0"/>
          </a:p>
        </p:txBody>
      </p:sp>
      <p:sp>
        <p:nvSpPr>
          <p:cNvPr id="8" name="Text 6"/>
          <p:cNvSpPr/>
          <p:nvPr/>
        </p:nvSpPr>
        <p:spPr>
          <a:xfrm>
            <a:off x="2571750" y="1047750"/>
            <a:ext cx="6516148" cy="3324225"/>
          </a:xfrm>
          <a:prstGeom prst="roundRect">
            <a:avLst>
              <a:gd name="adj" fmla="val 4011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buNone/>
            </a:pPr>
            <a:r>
              <a:rPr lang="en-US" sz="52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(0, 0)</a:t>
            </a:r>
            <a:pPr algn="l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buNone/>
            </a:pPr>
            <a:r>
              <a:rPr lang="en-US" sz="67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(-240, 180)</a:t>
            </a:r>
            <a:pPr algn="l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buNone/>
            </a:pPr>
            <a:r>
              <a:rPr lang="en-US" sz="67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(240, 180)</a:t>
            </a:r>
            <a:pPr algn="l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buNone/>
            </a:pPr>
            <a:r>
              <a:rPr lang="en-US" sz="67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(-240, -180)</a:t>
            </a:r>
            <a:pPr algn="l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buNone/>
            </a:pPr>
            <a:r>
              <a:rPr lang="en-US" sz="67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(240, -180)</a:t>
            </a:r>
            <a:pPr algn="l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buNone/>
            </a:pPr>
            <a:r>
              <a:rPr lang="en-US" sz="60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 X坐标 -200 ~ 200，哨子奔跑范围</a:t>
            </a:r>
            <a:endParaRPr lang="en-US" sz="600" dirty="0"/>
          </a:p>
        </p:txBody>
      </p:sp>
      <p:sp>
        <p:nvSpPr>
          <p:cNvPr id="9" name="Text 7"/>
          <p:cNvSpPr/>
          <p:nvPr/>
        </p:nvSpPr>
        <p:spPr>
          <a:xfrm>
            <a:off x="571500" y="619125"/>
            <a:ext cx="2902326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6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第四步：Scratch的坐标范围 🎮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3388482" y="4681537"/>
            <a:ext cx="2402542" cy="271463"/>
          </a:xfrm>
          <a:prstGeom prst="roundRect">
            <a:avLst>
              <a:gd name="adj" fmla="val 35088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Scratch舞台比练习大很多，但原理完全一样！🎮</a:t>
            </a:r>
            <a:endParaRPr lang="en-US" sz="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5607" cy="257175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 编程实践</a:t>
            </a:r>
            <a:endParaRPr lang="en-US" sz="820" dirty="0"/>
          </a:p>
        </p:txBody>
      </p:sp>
      <p:sp>
        <p:nvSpPr>
          <p:cNvPr id="4" name="Text 2"/>
          <p:cNvSpPr/>
          <p:nvPr/>
        </p:nvSpPr>
        <p:spPr>
          <a:xfrm>
            <a:off x="1481138" y="238125"/>
            <a:ext cx="560737" cy="257175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功能二</a:t>
            </a:r>
            <a:endParaRPr lang="en-US" sz="820" dirty="0"/>
          </a:p>
        </p:txBody>
      </p:sp>
      <p:sp>
        <p:nvSpPr>
          <p:cNvPr id="5" name="Shape 3"/>
          <p:cNvSpPr/>
          <p:nvPr/>
        </p:nvSpPr>
        <p:spPr>
          <a:xfrm>
            <a:off x="381000" y="1095375"/>
            <a:ext cx="2717750" cy="1524000"/>
          </a:xfrm>
          <a:prstGeom prst="roundRect">
            <a:avLst>
              <a:gd name="adj" fmla="val 75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514350" y="1228725"/>
            <a:ext cx="2487816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💭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514350" y="1485900"/>
            <a:ext cx="2487816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问题</a:t>
            </a:r>
            <a:endParaRPr lang="en-US" sz="820" dirty="0"/>
          </a:p>
        </p:txBody>
      </p:sp>
      <p:sp>
        <p:nvSpPr>
          <p:cNvPr id="8" name="Text 6"/>
          <p:cNvSpPr/>
          <p:nvPr/>
        </p:nvSpPr>
        <p:spPr>
          <a:xfrm>
            <a:off x="514350" y="1676400"/>
            <a:ext cx="2487816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哨子怎么从起点跑到终点，然后自动回头？</a:t>
            </a:r>
            <a:endParaRPr lang="en-US" sz="670" dirty="0"/>
          </a:p>
        </p:txBody>
      </p:sp>
      <p:sp>
        <p:nvSpPr>
          <p:cNvPr id="9" name="Shape 7"/>
          <p:cNvSpPr/>
          <p:nvPr/>
        </p:nvSpPr>
        <p:spPr>
          <a:xfrm>
            <a:off x="3213050" y="1095375"/>
            <a:ext cx="2717825" cy="1524000"/>
          </a:xfrm>
          <a:prstGeom prst="roundRect">
            <a:avLst>
              <a:gd name="adj" fmla="val 7500"/>
            </a:avLst>
          </a:prstGeom>
          <a:solidFill>
            <a:srgbClr val="FFFFFF"/>
          </a:solidFill>
          <a:ln w="19050">
            <a:solidFill>
              <a:srgbClr val="4ECDC4"/>
            </a:solidFill>
            <a:prstDash val="solid"/>
          </a:ln>
          <a:effectLst>
            <a:outerShdw sx="100000" sy="100000" kx="0" ky="0" algn="bl" rotWithShape="0" blurRad="101600" dist="40411" dir="2700000">
              <a:srgbClr val="4ECDC4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3346400" y="1228725"/>
            <a:ext cx="2487892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🧩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3346400" y="1485900"/>
            <a:ext cx="2487892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需要的积木</a:t>
            </a:r>
            <a:endParaRPr lang="en-US" sz="820" dirty="0"/>
          </a:p>
        </p:txBody>
      </p:sp>
      <p:sp>
        <p:nvSpPr>
          <p:cNvPr id="12" name="Text 10"/>
          <p:cNvSpPr/>
          <p:nvPr/>
        </p:nvSpPr>
        <p:spPr>
          <a:xfrm>
            <a:off x="3346400" y="1676400"/>
            <a:ext cx="2487892" cy="46278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「移到 x:-200 y:0」 设起点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「重复执行」 「移动10步」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「碰到边缘就反弹」</a:t>
            </a:r>
            <a:endParaRPr lang="en-US" sz="670" dirty="0"/>
          </a:p>
        </p:txBody>
      </p:sp>
      <p:sp>
        <p:nvSpPr>
          <p:cNvPr id="13" name="Shape 11"/>
          <p:cNvSpPr/>
          <p:nvPr/>
        </p:nvSpPr>
        <p:spPr>
          <a:xfrm>
            <a:off x="6045175" y="1095375"/>
            <a:ext cx="2717825" cy="1524000"/>
          </a:xfrm>
          <a:prstGeom prst="roundRect">
            <a:avLst>
              <a:gd name="adj" fmla="val 7500"/>
            </a:avLst>
          </a:prstGeom>
          <a:solidFill>
            <a:srgbClr val="1A2B4B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6178525" y="1228725"/>
            <a:ext cx="2487892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6178525" y="1485900"/>
            <a:ext cx="2487892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哨子脚本</a:t>
            </a:r>
            <a:endParaRPr lang="en-US" sz="820" dirty="0"/>
          </a:p>
        </p:txBody>
      </p:sp>
      <p:sp>
        <p:nvSpPr>
          <p:cNvPr id="16" name="Text 14"/>
          <p:cNvSpPr/>
          <p:nvPr/>
        </p:nvSpPr>
        <p:spPr>
          <a:xfrm>
            <a:off x="6178525" y="1676400"/>
            <a:ext cx="2487892" cy="8096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FFFFFF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当🏴被点击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FFFFFF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移到 x:-200 y:0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FFFFFF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重复执行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FFFFFF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移动 10 步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FFFFFF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如果 碰到边缘?→反弹</a:t>
            </a:r>
            <a:endParaRPr lang="en-US" sz="630" dirty="0"/>
          </a:p>
        </p:txBody>
      </p:sp>
      <p:sp>
        <p:nvSpPr>
          <p:cNvPr id="17" name="Shape 15"/>
          <p:cNvSpPr/>
          <p:nvPr/>
        </p:nvSpPr>
        <p:spPr>
          <a:xfrm>
            <a:off x="381000" y="3700463"/>
            <a:ext cx="8753475" cy="585788"/>
          </a:xfrm>
          <a:prstGeom prst="roundRect">
            <a:avLst>
              <a:gd name="adj" fmla="val 16260"/>
            </a:avLst>
          </a:prstGeom>
          <a:solidFill>
            <a:srgbClr val="FFF5DC"/>
          </a:solidFill>
          <a:ln w="14288">
            <a:solidFill>
              <a:srgbClr val="4ECDC4"/>
            </a:solidFill>
            <a:prstDash val="solid"/>
          </a:ln>
          <a:effectLst>
            <a:outerShdw sx="100000" sy="100000" kx="0" ky="0" algn="bl" rotWithShape="0" blurRad="101600" dist="40411" dir="2700000">
              <a:srgbClr val="4ECDC4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566738" y="3829050"/>
            <a:ext cx="8507730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🤔 发现</a:t>
            </a:r>
            <a:endParaRPr lang="en-US" sz="820" dirty="0"/>
          </a:p>
        </p:txBody>
      </p:sp>
      <p:sp>
        <p:nvSpPr>
          <p:cNvPr id="19" name="Text 17"/>
          <p:cNvSpPr/>
          <p:nvPr/>
        </p:nvSpPr>
        <p:spPr>
          <a:xfrm>
            <a:off x="566738" y="4019550"/>
            <a:ext cx="8507730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哨子只在底下跑！因为我们用了「移到 x:-200 </a:t>
            </a:r>
            <a:pPr algn="ctr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y:0</a:t>
            </a:r>
            <a:pPr algn="ctr" indent="0" marL="0"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」——Y坐标一直是0，它在X轴上跑。</a:t>
            </a:r>
            <a:endParaRPr lang="en-US" sz="750" dirty="0"/>
          </a:p>
        </p:txBody>
      </p:sp>
      <p:sp>
        <p:nvSpPr>
          <p:cNvPr id="20" name="Text 18"/>
          <p:cNvSpPr/>
          <p:nvPr/>
        </p:nvSpPr>
        <p:spPr>
          <a:xfrm>
            <a:off x="571500" y="619125"/>
            <a:ext cx="2679965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6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编程实现：让哨子跑起来！🏃</a:t>
            </a:r>
            <a:endParaRPr lang="en-US" sz="16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5607" cy="257175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 编程实践</a:t>
            </a:r>
            <a:endParaRPr lang="en-US" sz="820" dirty="0"/>
          </a:p>
        </p:txBody>
      </p:sp>
      <p:sp>
        <p:nvSpPr>
          <p:cNvPr id="4" name="Text 2"/>
          <p:cNvSpPr/>
          <p:nvPr/>
        </p:nvSpPr>
        <p:spPr>
          <a:xfrm>
            <a:off x="1481138" y="238125"/>
            <a:ext cx="560737" cy="257175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功能二</a:t>
            </a:r>
            <a:endParaRPr lang="en-US" sz="820" dirty="0"/>
          </a:p>
        </p:txBody>
      </p:sp>
      <p:sp>
        <p:nvSpPr>
          <p:cNvPr id="5" name="Shape 3"/>
          <p:cNvSpPr/>
          <p:nvPr/>
        </p:nvSpPr>
        <p:spPr>
          <a:xfrm>
            <a:off x="381000" y="1095375"/>
            <a:ext cx="2009775" cy="957263"/>
          </a:xfrm>
          <a:prstGeom prst="roundRect">
            <a:avLst>
              <a:gd name="adj" fmla="val 11940"/>
            </a:avLst>
          </a:prstGeom>
          <a:solidFill>
            <a:srgbClr val="FFFFFF"/>
          </a:solidFill>
          <a:ln w="19050">
            <a:solidFill>
              <a:srgbClr val="FFD23F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533400" y="1247775"/>
            <a:ext cx="1730550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6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1️⃣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533400" y="1609725"/>
            <a:ext cx="1730550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打开 Scratch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533400" y="1785938"/>
            <a:ext cx="1730550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新建项目，导入哨子角色</a:t>
            </a:r>
            <a:endParaRPr lang="en-US" sz="600" dirty="0"/>
          </a:p>
        </p:txBody>
      </p:sp>
      <p:sp>
        <p:nvSpPr>
          <p:cNvPr id="9" name="Shape 7"/>
          <p:cNvSpPr/>
          <p:nvPr/>
        </p:nvSpPr>
        <p:spPr>
          <a:xfrm>
            <a:off x="2505075" y="1095375"/>
            <a:ext cx="2009775" cy="957263"/>
          </a:xfrm>
          <a:prstGeom prst="roundRect">
            <a:avLst>
              <a:gd name="adj" fmla="val 11940"/>
            </a:avLst>
          </a:prstGeom>
          <a:solidFill>
            <a:srgbClr val="FFFFFF"/>
          </a:solidFill>
          <a:ln w="19050">
            <a:solidFill>
              <a:srgbClr val="4ECDC4"/>
            </a:solidFill>
            <a:prstDash val="solid"/>
          </a:ln>
          <a:effectLst>
            <a:outerShdw sx="100000" sy="100000" kx="0" ky="0" algn="bl" rotWithShape="0" blurRad="101600" dist="40411" dir="2700000">
              <a:srgbClr val="4ECDC4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2657475" y="1247775"/>
            <a:ext cx="1730550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6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2️⃣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2657475" y="1609725"/>
            <a:ext cx="1730550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拼好积木</a:t>
            </a:r>
            <a:endParaRPr lang="en-US" sz="750" dirty="0"/>
          </a:p>
        </p:txBody>
      </p:sp>
      <p:sp>
        <p:nvSpPr>
          <p:cNvPr id="12" name="Text 10"/>
          <p:cNvSpPr/>
          <p:nvPr/>
        </p:nvSpPr>
        <p:spPr>
          <a:xfrm>
            <a:off x="2657475" y="1785938"/>
            <a:ext cx="1730550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当绿旗→设起点→重复奔跑</a:t>
            </a:r>
            <a:endParaRPr lang="en-US" sz="600" dirty="0"/>
          </a:p>
        </p:txBody>
      </p:sp>
      <p:sp>
        <p:nvSpPr>
          <p:cNvPr id="13" name="Shape 11"/>
          <p:cNvSpPr/>
          <p:nvPr/>
        </p:nvSpPr>
        <p:spPr>
          <a:xfrm>
            <a:off x="4629150" y="1095375"/>
            <a:ext cx="2009775" cy="957263"/>
          </a:xfrm>
          <a:prstGeom prst="roundRect">
            <a:avLst>
              <a:gd name="adj" fmla="val 11940"/>
            </a:avLst>
          </a:prstGeom>
          <a:solidFill>
            <a:srgbClr val="FFFFFF"/>
          </a:solidFill>
          <a:ln w="19050">
            <a:solidFill>
              <a:srgbClr val="FF6B9D"/>
            </a:solidFill>
            <a:prstDash val="solid"/>
          </a:ln>
          <a:effectLst>
            <a:outerShdw sx="100000" sy="100000" kx="0" ky="0" algn="bl" rotWithShape="0" blurRad="101600" dist="40411" dir="2700000">
              <a:srgbClr val="FF6B9D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4781550" y="1247775"/>
            <a:ext cx="1730550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6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3️⃣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4781550" y="1609725"/>
            <a:ext cx="1730550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点绿旗</a:t>
            </a:r>
            <a:endParaRPr lang="en-US" sz="750" dirty="0"/>
          </a:p>
        </p:txBody>
      </p:sp>
      <p:sp>
        <p:nvSpPr>
          <p:cNvPr id="16" name="Text 14"/>
          <p:cNvSpPr/>
          <p:nvPr/>
        </p:nvSpPr>
        <p:spPr>
          <a:xfrm>
            <a:off x="4781550" y="1785938"/>
            <a:ext cx="1730550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观察哨子怎么跑！</a:t>
            </a:r>
            <a:endParaRPr lang="en-US" sz="600" dirty="0"/>
          </a:p>
        </p:txBody>
      </p:sp>
      <p:sp>
        <p:nvSpPr>
          <p:cNvPr id="17" name="Shape 15"/>
          <p:cNvSpPr/>
          <p:nvPr/>
        </p:nvSpPr>
        <p:spPr>
          <a:xfrm>
            <a:off x="6753225" y="1095375"/>
            <a:ext cx="2009775" cy="957263"/>
          </a:xfrm>
          <a:prstGeom prst="roundRect">
            <a:avLst>
              <a:gd name="adj" fmla="val 11940"/>
            </a:avLst>
          </a:prstGeom>
          <a:solidFill>
            <a:srgbClr val="FFFFFF"/>
          </a:solidFill>
          <a:ln w="19050">
            <a:solidFill>
              <a:srgbClr val="FF8C42"/>
            </a:solidFill>
            <a:prstDash val="solid"/>
          </a:ln>
          <a:effectLst>
            <a:outerShdw sx="100000" sy="100000" kx="0" ky="0" algn="bl" rotWithShape="0" blurRad="101600" dist="40411" dir="2700000">
              <a:srgbClr val="FF8C42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6905625" y="1247775"/>
            <a:ext cx="1730550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6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4️⃣</a:t>
            </a:r>
            <a:endParaRPr lang="en-US" sz="1650" dirty="0"/>
          </a:p>
        </p:txBody>
      </p:sp>
      <p:sp>
        <p:nvSpPr>
          <p:cNvPr id="19" name="Text 17"/>
          <p:cNvSpPr/>
          <p:nvPr/>
        </p:nvSpPr>
        <p:spPr>
          <a:xfrm>
            <a:off x="6905625" y="1609725"/>
            <a:ext cx="1730550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尝试修改</a:t>
            </a:r>
            <a:endParaRPr lang="en-US" sz="750" dirty="0"/>
          </a:p>
        </p:txBody>
      </p:sp>
      <p:sp>
        <p:nvSpPr>
          <p:cNvPr id="20" name="Text 18"/>
          <p:cNvSpPr/>
          <p:nvPr/>
        </p:nvSpPr>
        <p:spPr>
          <a:xfrm>
            <a:off x="6905625" y="1785938"/>
            <a:ext cx="1730550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改步数、改起点、试试看！</a:t>
            </a:r>
            <a:endParaRPr lang="en-US" sz="600" dirty="0"/>
          </a:p>
        </p:txBody>
      </p:sp>
      <p:pic>
        <p:nvPicPr>
          <p:cNvPr id="2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34250" y="2663428"/>
            <a:ext cx="1333500" cy="1884759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381000" y="4610100"/>
            <a:ext cx="8507730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🤔 有什么新发现？哨子跑起来了吗？</a:t>
            </a:r>
            <a:endParaRPr lang="en-US" sz="820" dirty="0"/>
          </a:p>
        </p:txBody>
      </p:sp>
      <p:sp>
        <p:nvSpPr>
          <p:cNvPr id="23" name="Text 20"/>
          <p:cNvSpPr/>
          <p:nvPr/>
        </p:nvSpPr>
        <p:spPr>
          <a:xfrm>
            <a:off x="571500" y="619125"/>
            <a:ext cx="1403806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6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动手试一试！🔧</a:t>
            </a:r>
            <a:endParaRPr lang="en-US" sz="16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5607" cy="257175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 编程实践</a:t>
            </a:r>
            <a:endParaRPr lang="en-US" sz="820" dirty="0"/>
          </a:p>
        </p:txBody>
      </p:sp>
      <p:sp>
        <p:nvSpPr>
          <p:cNvPr id="4" name="Text 2"/>
          <p:cNvSpPr/>
          <p:nvPr/>
        </p:nvSpPr>
        <p:spPr>
          <a:xfrm>
            <a:off x="1481138" y="238125"/>
            <a:ext cx="560737" cy="257175"/>
          </a:xfrm>
          <a:prstGeom prst="roundRect">
            <a:avLst>
              <a:gd name="adj" fmla="val 50000"/>
            </a:avLst>
          </a:prstGeom>
          <a:solidFill>
            <a:srgbClr val="FF8C42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功能三</a:t>
            </a:r>
            <a:endParaRPr lang="en-US" sz="820" dirty="0"/>
          </a:p>
        </p:txBody>
      </p:sp>
      <p:sp>
        <p:nvSpPr>
          <p:cNvPr id="5" name="Shape 3"/>
          <p:cNvSpPr/>
          <p:nvPr/>
        </p:nvSpPr>
        <p:spPr>
          <a:xfrm>
            <a:off x="476250" y="1143000"/>
            <a:ext cx="1664494" cy="1404938"/>
          </a:xfrm>
          <a:prstGeom prst="roundRect">
            <a:avLst>
              <a:gd name="adj" fmla="val 9492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8C42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647700" y="1314450"/>
            <a:ext cx="1341418" cy="2762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💭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647700" y="1647825"/>
            <a:ext cx="1341418" cy="17621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问题</a:t>
            </a:r>
            <a:endParaRPr lang="en-US" sz="970" dirty="0"/>
          </a:p>
        </p:txBody>
      </p:sp>
      <p:sp>
        <p:nvSpPr>
          <p:cNvPr id="8" name="Text 6"/>
          <p:cNvSpPr/>
          <p:nvPr/>
        </p:nvSpPr>
        <p:spPr>
          <a:xfrm>
            <a:off x="647700" y="1862137"/>
            <a:ext cx="1341418" cy="514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哨子每次都走10步——太匀速了！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像机器人，不像运动员 🤖</a:t>
            </a:r>
            <a:endParaRPr lang="en-US" sz="750" dirty="0"/>
          </a:p>
        </p:txBody>
      </p:sp>
      <p:sp>
        <p:nvSpPr>
          <p:cNvPr id="9" name="Shape 7"/>
          <p:cNvSpPr/>
          <p:nvPr/>
        </p:nvSpPr>
        <p:spPr>
          <a:xfrm>
            <a:off x="2283619" y="1143000"/>
            <a:ext cx="1664494" cy="1404938"/>
          </a:xfrm>
          <a:prstGeom prst="roundRect">
            <a:avLst>
              <a:gd name="adj" fmla="val 9492"/>
            </a:avLst>
          </a:prstGeom>
          <a:solidFill>
            <a:srgbClr val="FFFFFF"/>
          </a:solidFill>
          <a:ln w="19050">
            <a:solidFill>
              <a:srgbClr val="FF8C42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2455069" y="1314450"/>
            <a:ext cx="1341418" cy="2762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🎯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2455069" y="1647825"/>
            <a:ext cx="1341418" cy="17621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目标</a:t>
            </a:r>
            <a:endParaRPr lang="en-US" sz="970" dirty="0"/>
          </a:p>
        </p:txBody>
      </p:sp>
      <p:sp>
        <p:nvSpPr>
          <p:cNvPr id="12" name="Text 10"/>
          <p:cNvSpPr/>
          <p:nvPr/>
        </p:nvSpPr>
        <p:spPr>
          <a:xfrm>
            <a:off x="2455069" y="1862137"/>
            <a:ext cx="134141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哨子的速度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忽快忽慢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5步？15步？每次都不一样！</a:t>
            </a:r>
            <a:endParaRPr lang="en-US" sz="750" dirty="0"/>
          </a:p>
        </p:txBody>
      </p:sp>
      <p:sp>
        <p:nvSpPr>
          <p:cNvPr id="13" name="Text 11"/>
          <p:cNvSpPr/>
          <p:nvPr/>
        </p:nvSpPr>
        <p:spPr>
          <a:xfrm>
            <a:off x="476250" y="3743325"/>
            <a:ext cx="8662416" cy="447675"/>
          </a:xfrm>
          <a:prstGeom prst="roundRect">
            <a:avLst>
              <a:gd name="adj" fmla="val 25532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</a:t>
            </a:r>
            <a:pPr algn="ctr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ctr" indent="0" marL="0">
              <a:buNone/>
            </a:pPr>
            <a:r>
              <a:rPr lang="en-US" sz="82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</a:t>
            </a:r>
            <a:pPr algn="ctr" indent="0" marL="0">
              <a:buNone/>
            </a:pPr>
            <a:r>
              <a:rPr lang="en-US" sz="9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???</a:t>
            </a:r>
            <a:pPr algn="ctr" indent="0" marL="0">
              <a:buNone/>
            </a:pPr>
            <a:r>
              <a:rPr lang="en-US" sz="82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步</a:t>
            </a:r>
            <a:pPr algn="ctr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ctr" indent="0" marL="0">
              <a:buNone/>
            </a:pPr>
            <a:r>
              <a:rPr lang="en-US" sz="820" dirty="0">
                <a:solidFill>
                  <a:srgbClr val="FFFFFF">
                    <a:alpha val="4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pPr algn="ctr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ctr" indent="0" marL="0">
              <a:buNone/>
            </a:pPr>
            <a:r>
              <a:rPr lang="en-US" sz="82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需要一个新的积木：</a:t>
            </a:r>
            <a:pPr algn="ctr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ctr" indent="0" marL="0">
              <a:buNone/>
            </a:pPr>
            <a:r>
              <a:rPr lang="en-US" sz="90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随机数 🎲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571500" y="619125"/>
            <a:ext cx="2048683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功能三：速度随机 🎲</a:t>
            </a:r>
            <a:endParaRPr lang="en-US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8F4FF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5607" cy="257175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 编程实践</a:t>
            </a:r>
            <a:endParaRPr lang="en-US" sz="820" dirty="0"/>
          </a:p>
        </p:txBody>
      </p:sp>
      <p:sp>
        <p:nvSpPr>
          <p:cNvPr id="4" name="Text 2"/>
          <p:cNvSpPr/>
          <p:nvPr/>
        </p:nvSpPr>
        <p:spPr>
          <a:xfrm>
            <a:off x="1481138" y="238125"/>
            <a:ext cx="560737" cy="257175"/>
          </a:xfrm>
          <a:prstGeom prst="roundRect">
            <a:avLst>
              <a:gd name="adj" fmla="val 50000"/>
            </a:avLst>
          </a:prstGeom>
          <a:solidFill>
            <a:srgbClr val="FF8C42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功能三</a:t>
            </a:r>
            <a:endParaRPr lang="en-US" sz="820" dirty="0"/>
          </a:p>
        </p:txBody>
      </p:sp>
      <p:sp>
        <p:nvSpPr>
          <p:cNvPr id="5" name="Shape 3"/>
          <p:cNvSpPr/>
          <p:nvPr/>
        </p:nvSpPr>
        <p:spPr>
          <a:xfrm>
            <a:off x="381000" y="1095375"/>
            <a:ext cx="4133850" cy="1657127"/>
          </a:xfrm>
          <a:prstGeom prst="roundRect">
            <a:avLst>
              <a:gd name="adj" fmla="val 6897"/>
            </a:avLst>
          </a:prstGeom>
          <a:solidFill>
            <a:srgbClr val="FFFFFF"/>
          </a:solidFill>
          <a:ln w="19050">
            <a:solidFill>
              <a:srgbClr val="4ECDC4"/>
            </a:solidFill>
            <a:prstDash val="solid"/>
          </a:ln>
          <a:effectLst>
            <a:outerShdw sx="100000" sy="100000" kx="0" ky="0" algn="bl" rotWithShape="0" blurRad="101600" dist="40411" dir="2700000">
              <a:srgbClr val="4ECDC4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533400" y="1247775"/>
            <a:ext cx="3886486" cy="2476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3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🧩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533400" y="1543050"/>
            <a:ext cx="3886486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「在___和___之间取随机数」</a:t>
            </a:r>
            <a:endParaRPr lang="en-US" sz="820" dirty="0"/>
          </a:p>
        </p:txBody>
      </p:sp>
      <p:sp>
        <p:nvSpPr>
          <p:cNvPr id="8" name="Text 6"/>
          <p:cNvSpPr/>
          <p:nvPr/>
        </p:nvSpPr>
        <p:spPr>
          <a:xfrm>
            <a:off x="533400" y="1733550"/>
            <a:ext cx="676751" cy="123825"/>
          </a:xfrm>
          <a:prstGeom prst="roundRect">
            <a:avLst>
              <a:gd name="adj" fmla="val 50000"/>
            </a:avLst>
          </a:prstGeom>
          <a:solidFill>
            <a:srgbClr val="4ECDC4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运算模块（绿色）</a:t>
            </a:r>
            <a:endParaRPr lang="en-US" sz="520" dirty="0"/>
          </a:p>
        </p:txBody>
      </p:sp>
      <p:sp>
        <p:nvSpPr>
          <p:cNvPr id="9" name="Text 7"/>
          <p:cNvSpPr/>
          <p:nvPr/>
        </p:nvSpPr>
        <p:spPr>
          <a:xfrm>
            <a:off x="533400" y="1914525"/>
            <a:ext cx="3886486" cy="15426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在设定范围里</a:t>
            </a:r>
            <a:pPr algn="l" indent="0" marL="0">
              <a:lnSpc>
                <a:spcPts val="1215"/>
              </a:lnSpc>
              <a:buNone/>
            </a:pPr>
            <a:r>
              <a:rPr lang="en-US" sz="6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随机给出一个数字</a:t>
            </a:r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。比如 1和10 → 可能是1、3、7、10——但不会是0或11！</a:t>
            </a:r>
            <a:endParaRPr lang="en-US" sz="670" dirty="0"/>
          </a:p>
        </p:txBody>
      </p:sp>
      <p:sp>
        <p:nvSpPr>
          <p:cNvPr id="10" name="Shape 8"/>
          <p:cNvSpPr/>
          <p:nvPr/>
        </p:nvSpPr>
        <p:spPr>
          <a:xfrm>
            <a:off x="4629150" y="1095375"/>
            <a:ext cx="4133850" cy="1657127"/>
          </a:xfrm>
          <a:prstGeom prst="roundRect">
            <a:avLst>
              <a:gd name="adj" fmla="val 6897"/>
            </a:avLst>
          </a:prstGeom>
          <a:solidFill>
            <a:srgbClr val="FFFFFF"/>
          </a:solidFill>
          <a:ln w="19050">
            <a:solidFill>
              <a:srgbClr val="FFD23F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4781550" y="1247775"/>
            <a:ext cx="3886486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🎲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4781550" y="1638300"/>
            <a:ext cx="3886486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就像掷骰子！</a:t>
            </a:r>
            <a:endParaRPr lang="en-US" sz="820" dirty="0"/>
          </a:p>
        </p:txBody>
      </p:sp>
      <p:sp>
        <p:nvSpPr>
          <p:cNvPr id="13" name="Text 11"/>
          <p:cNvSpPr/>
          <p:nvPr/>
        </p:nvSpPr>
        <p:spPr>
          <a:xfrm>
            <a:off x="4781550" y="1828800"/>
            <a:ext cx="3886486" cy="77130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你知道可能的结果，</a:t>
            </a:r>
            <a:pPr algn="ctr" indent="0" marL="0">
              <a:buNone/>
            </a:pPr>
            <a:endParaRPr lang="en-US" sz="670" dirty="0"/>
          </a:p>
          <a:p>
            <a:pPr algn="ctr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但猜不到具体哪个数字！</a:t>
            </a:r>
            <a:pPr algn="ctr" indent="0" marL="0">
              <a:buNone/>
            </a:pPr>
            <a:endParaRPr lang="en-US" sz="670" dirty="0"/>
          </a:p>
          <a:p>
            <a:pPr algn="ctr" indent="0" marL="0">
              <a:buNone/>
            </a:pPr>
            <a:endParaRPr lang="en-US" sz="670" dirty="0"/>
          </a:p>
          <a:p>
            <a:pPr algn="ctr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骰子：</a:t>
            </a:r>
            <a:pPr algn="ctr" indent="0" marL="0">
              <a:lnSpc>
                <a:spcPts val="1215"/>
              </a:lnSpc>
              <a:buNone/>
            </a:pPr>
            <a:r>
              <a:rPr lang="en-US" sz="6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1~6</a:t>
            </a:r>
            <a:pPr algn="ctr" indent="0" marL="0">
              <a:buNone/>
            </a:pPr>
            <a:endParaRPr lang="en-US" sz="670" dirty="0"/>
          </a:p>
          <a:p>
            <a:pPr algn="ctr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随机数：</a:t>
            </a:r>
            <a:pPr algn="ctr" indent="0" marL="0">
              <a:lnSpc>
                <a:spcPts val="1215"/>
              </a:lnSpc>
              <a:buNone/>
            </a:pPr>
            <a:r>
              <a:rPr lang="en-US" sz="6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你说了算</a:t>
            </a:r>
            <a:pPr algn="ctr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670" dirty="0"/>
          </a:p>
        </p:txBody>
      </p:sp>
      <p:sp>
        <p:nvSpPr>
          <p:cNvPr id="14" name="Shape 12"/>
          <p:cNvSpPr/>
          <p:nvPr/>
        </p:nvSpPr>
        <p:spPr>
          <a:xfrm>
            <a:off x="381000" y="3695700"/>
            <a:ext cx="8753475" cy="781050"/>
          </a:xfrm>
          <a:prstGeom prst="roundRect">
            <a:avLst>
              <a:gd name="adj" fmla="val 12195"/>
            </a:avLst>
          </a:prstGeom>
          <a:solidFill>
            <a:srgbClr val="F0FFF4"/>
          </a:solidFill>
          <a:ln w="14288">
            <a:solidFill>
              <a:srgbClr val="4ECDC4"/>
            </a:solidFill>
            <a:prstDash val="solid"/>
          </a:ln>
          <a:effectLst>
            <a:outerShdw sx="100000" sy="100000" kx="0" ky="0" algn="bl" rotWithShape="0" blurRad="101600" dist="40411" dir="2700000">
              <a:srgbClr val="4ECDC4">
                <a:alpha val="100000"/>
              </a:srgbClr>
            </a:outerShdw>
          </a:effectLst>
        </p:spPr>
      </p:sp>
      <p:sp>
        <p:nvSpPr>
          <p:cNvPr id="15" name="Text 13"/>
          <p:cNvSpPr/>
          <p:nvPr/>
        </p:nvSpPr>
        <p:spPr>
          <a:xfrm>
            <a:off x="566738" y="3824287"/>
            <a:ext cx="8507730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0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💡</a:t>
            </a:r>
            <a:endParaRPr lang="en-US" sz="1050" dirty="0"/>
          </a:p>
        </p:txBody>
      </p:sp>
      <p:sp>
        <p:nvSpPr>
          <p:cNvPr id="16" name="Text 14"/>
          <p:cNvSpPr/>
          <p:nvPr/>
        </p:nvSpPr>
        <p:spPr>
          <a:xfrm>
            <a:off x="566738" y="4052888"/>
            <a:ext cx="8507730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放到「移动步数」里：</a:t>
            </a:r>
            <a:pPr algn="ctr" indent="0" marL="0">
              <a:buNone/>
            </a:pPr>
            <a:r>
              <a:rPr lang="en-US" sz="750" b="1" dirty="0">
                <a:solidFill>
                  <a:srgbClr val="4ECDC4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移动 在5和20之间取随机数 步</a:t>
            </a:r>
            <a:endParaRPr lang="en-US" sz="750" dirty="0"/>
          </a:p>
        </p:txBody>
      </p:sp>
      <p:sp>
        <p:nvSpPr>
          <p:cNvPr id="17" name="Text 15"/>
          <p:cNvSpPr/>
          <p:nvPr/>
        </p:nvSpPr>
        <p:spPr>
          <a:xfrm>
            <a:off x="566738" y="4229100"/>
            <a:ext cx="850773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每次移动步数都不一样——哨子速度忽快忽慢！像真正的运动员！</a:t>
            </a:r>
            <a:endParaRPr lang="en-US" sz="630" dirty="0"/>
          </a:p>
        </p:txBody>
      </p:sp>
      <p:sp>
        <p:nvSpPr>
          <p:cNvPr id="18" name="Text 16"/>
          <p:cNvSpPr/>
          <p:nvPr/>
        </p:nvSpPr>
        <p:spPr>
          <a:xfrm>
            <a:off x="571500" y="619125"/>
            <a:ext cx="2090225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6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新知识：认识随机数 🎲</a:t>
            </a:r>
            <a:endParaRPr lang="en-US" sz="16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5607" cy="257175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 编程实践</a:t>
            </a:r>
            <a:endParaRPr lang="en-US" sz="820" dirty="0"/>
          </a:p>
        </p:txBody>
      </p:sp>
      <p:sp>
        <p:nvSpPr>
          <p:cNvPr id="4" name="Text 2"/>
          <p:cNvSpPr/>
          <p:nvPr/>
        </p:nvSpPr>
        <p:spPr>
          <a:xfrm>
            <a:off x="1481138" y="238125"/>
            <a:ext cx="560737" cy="257175"/>
          </a:xfrm>
          <a:prstGeom prst="roundRect">
            <a:avLst>
              <a:gd name="adj" fmla="val 50000"/>
            </a:avLst>
          </a:prstGeom>
          <a:solidFill>
            <a:srgbClr val="FF8C42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功能三</a:t>
            </a:r>
            <a:endParaRPr lang="en-US" sz="820" dirty="0"/>
          </a:p>
        </p:txBody>
      </p:sp>
      <p:sp>
        <p:nvSpPr>
          <p:cNvPr id="5" name="Shape 3"/>
          <p:cNvSpPr/>
          <p:nvPr/>
        </p:nvSpPr>
        <p:spPr>
          <a:xfrm>
            <a:off x="381000" y="1095375"/>
            <a:ext cx="2717750" cy="1022896"/>
          </a:xfrm>
          <a:prstGeom prst="roundRect">
            <a:avLst>
              <a:gd name="adj" fmla="val 11174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8C42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514350" y="1228725"/>
            <a:ext cx="2487816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💭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514350" y="1485900"/>
            <a:ext cx="2487816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怎么改？</a:t>
            </a:r>
            <a:endParaRPr lang="en-US" sz="820" dirty="0"/>
          </a:p>
        </p:txBody>
      </p:sp>
      <p:sp>
        <p:nvSpPr>
          <p:cNvPr id="8" name="Text 6"/>
          <p:cNvSpPr/>
          <p:nvPr/>
        </p:nvSpPr>
        <p:spPr>
          <a:xfrm>
            <a:off x="514350" y="1676400"/>
            <a:ext cx="2487816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把「移动 10 步」换成随机数就行了！</a:t>
            </a:r>
            <a:endParaRPr lang="en-US" sz="670" dirty="0"/>
          </a:p>
        </p:txBody>
      </p:sp>
      <p:sp>
        <p:nvSpPr>
          <p:cNvPr id="9" name="Shape 7"/>
          <p:cNvSpPr/>
          <p:nvPr/>
        </p:nvSpPr>
        <p:spPr>
          <a:xfrm>
            <a:off x="3213050" y="1095375"/>
            <a:ext cx="2717825" cy="1022896"/>
          </a:xfrm>
          <a:prstGeom prst="roundRect">
            <a:avLst>
              <a:gd name="adj" fmla="val 11174"/>
            </a:avLst>
          </a:prstGeom>
          <a:solidFill>
            <a:srgbClr val="FFFFFF"/>
          </a:solidFill>
          <a:ln w="19050">
            <a:solidFill>
              <a:srgbClr val="4ECDC4"/>
            </a:solidFill>
            <a:prstDash val="solid"/>
          </a:ln>
          <a:effectLst>
            <a:outerShdw sx="100000" sy="100000" kx="0" ky="0" algn="bl" rotWithShape="0" blurRad="101600" dist="40411" dir="2700000">
              <a:srgbClr val="4ECDC4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3346400" y="1228725"/>
            <a:ext cx="2487892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🧩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3346400" y="1485900"/>
            <a:ext cx="2487892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操作</a:t>
            </a:r>
            <a:endParaRPr lang="en-US" sz="820" dirty="0"/>
          </a:p>
        </p:txBody>
      </p:sp>
      <p:sp>
        <p:nvSpPr>
          <p:cNvPr id="12" name="Text 10"/>
          <p:cNvSpPr/>
          <p:nvPr/>
        </p:nvSpPr>
        <p:spPr>
          <a:xfrm>
            <a:off x="3346400" y="1676400"/>
            <a:ext cx="2487892" cy="30852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把「移动 10 步」里的</a:t>
            </a:r>
            <a:pPr algn="l" indent="0" marL="0">
              <a:lnSpc>
                <a:spcPts val="1215"/>
              </a:lnSpc>
              <a:buNone/>
            </a:pPr>
            <a:r>
              <a:rPr lang="en-US" sz="6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</a:t>
            </a:r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删掉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放入「在5和20之间取随机数」</a:t>
            </a:r>
            <a:endParaRPr lang="en-US" sz="670" dirty="0"/>
          </a:p>
        </p:txBody>
      </p:sp>
      <p:sp>
        <p:nvSpPr>
          <p:cNvPr id="13" name="Shape 11"/>
          <p:cNvSpPr/>
          <p:nvPr/>
        </p:nvSpPr>
        <p:spPr>
          <a:xfrm>
            <a:off x="6045175" y="1095375"/>
            <a:ext cx="2717825" cy="1022896"/>
          </a:xfrm>
          <a:prstGeom prst="roundRect">
            <a:avLst>
              <a:gd name="adj" fmla="val 11174"/>
            </a:avLst>
          </a:prstGeom>
          <a:solidFill>
            <a:srgbClr val="1A2B4B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6178525" y="1228725"/>
            <a:ext cx="2487892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6178525" y="1485900"/>
            <a:ext cx="2487892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运行看看</a:t>
            </a:r>
            <a:endParaRPr lang="en-US" sz="820" dirty="0"/>
          </a:p>
        </p:txBody>
      </p:sp>
      <p:sp>
        <p:nvSpPr>
          <p:cNvPr id="16" name="Text 14"/>
          <p:cNvSpPr/>
          <p:nvPr/>
        </p:nvSpPr>
        <p:spPr>
          <a:xfrm>
            <a:off x="6178525" y="1676400"/>
            <a:ext cx="2487892" cy="30852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FFFFFF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点绿旗→哨子有时跑得快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FFFFFF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有时跑得慢！🏃💨</a:t>
            </a:r>
            <a:endParaRPr lang="en-US" sz="670" dirty="0"/>
          </a:p>
        </p:txBody>
      </p:sp>
      <p:sp>
        <p:nvSpPr>
          <p:cNvPr id="17" name="Shape 15"/>
          <p:cNvSpPr/>
          <p:nvPr/>
        </p:nvSpPr>
        <p:spPr>
          <a:xfrm>
            <a:off x="381000" y="3714750"/>
            <a:ext cx="8753475" cy="571500"/>
          </a:xfrm>
          <a:prstGeom prst="roundRect">
            <a:avLst>
              <a:gd name="adj" fmla="val 16667"/>
            </a:avLst>
          </a:prstGeom>
          <a:solidFill>
            <a:srgbClr val="F0FFF4"/>
          </a:solidFill>
          <a:ln w="14288">
            <a:solidFill>
              <a:srgbClr val="4ECDC4"/>
            </a:solidFill>
            <a:prstDash val="solid"/>
          </a:ln>
          <a:effectLst>
            <a:outerShdw sx="100000" sy="100000" kx="0" ky="0" algn="bl" rotWithShape="0" blurRad="101600" dist="40411" dir="2700000">
              <a:srgbClr val="4ECDC4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566738" y="3843338"/>
            <a:ext cx="8507730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🤔 可以改什么？</a:t>
            </a:r>
            <a:endParaRPr lang="en-US" sz="820" dirty="0"/>
          </a:p>
        </p:txBody>
      </p:sp>
      <p:sp>
        <p:nvSpPr>
          <p:cNvPr id="19" name="Text 17"/>
          <p:cNvSpPr/>
          <p:nvPr/>
        </p:nvSpPr>
        <p:spPr>
          <a:xfrm>
            <a:off x="566738" y="4033837"/>
            <a:ext cx="8507730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试试改范围：</a:t>
            </a:r>
            <a:pPr algn="l" indent="0" marL="0">
              <a:buNone/>
            </a:pPr>
            <a:r>
              <a:rPr lang="en-US" sz="6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3和30</a:t>
            </a:r>
            <a:pPr algn="l" indent="0" marL="0"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更疯狂的速度！或者 </a:t>
            </a:r>
            <a:pPr algn="l" indent="0" marL="0">
              <a:buNone/>
            </a:pPr>
            <a:r>
              <a:rPr lang="en-US" sz="67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1和5</a:t>
            </a:r>
            <a:pPr algn="l" indent="0" marL="0"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慢慢悠悠地跑～</a:t>
            </a:r>
            <a:endParaRPr lang="en-US" sz="670" dirty="0"/>
          </a:p>
        </p:txBody>
      </p:sp>
      <p:sp>
        <p:nvSpPr>
          <p:cNvPr id="20" name="Text 18"/>
          <p:cNvSpPr/>
          <p:nvPr/>
        </p:nvSpPr>
        <p:spPr>
          <a:xfrm>
            <a:off x="571500" y="619125"/>
            <a:ext cx="2090225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6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编程实现：随机速度 🎲</a:t>
            </a:r>
            <a:endParaRPr lang="en-US" sz="16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5607" cy="257175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 编程实践</a:t>
            </a:r>
            <a:endParaRPr lang="en-US" sz="820" dirty="0"/>
          </a:p>
        </p:txBody>
      </p:sp>
      <p:sp>
        <p:nvSpPr>
          <p:cNvPr id="4" name="Text 2"/>
          <p:cNvSpPr/>
          <p:nvPr/>
        </p:nvSpPr>
        <p:spPr>
          <a:xfrm>
            <a:off x="1481138" y="238125"/>
            <a:ext cx="560737" cy="257175"/>
          </a:xfrm>
          <a:prstGeom prst="roundRect">
            <a:avLst>
              <a:gd name="adj" fmla="val 50000"/>
            </a:avLst>
          </a:prstGeom>
          <a:solidFill>
            <a:srgbClr val="9B6B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功能四</a:t>
            </a:r>
            <a:endParaRPr lang="en-US" sz="820" dirty="0"/>
          </a:p>
        </p:txBody>
      </p:sp>
      <p:sp>
        <p:nvSpPr>
          <p:cNvPr id="5" name="Shape 3"/>
          <p:cNvSpPr/>
          <p:nvPr/>
        </p:nvSpPr>
        <p:spPr>
          <a:xfrm>
            <a:off x="476250" y="1143000"/>
            <a:ext cx="1573560" cy="1566862"/>
          </a:xfrm>
          <a:prstGeom prst="roundRect">
            <a:avLst>
              <a:gd name="adj" fmla="val 8511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9B6BFF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647700" y="1314450"/>
            <a:ext cx="1249120" cy="2762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💭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647700" y="1647825"/>
            <a:ext cx="1249120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问题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647700" y="1852612"/>
            <a:ext cx="1249120" cy="685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哨子跑到右边碰到旗子之后，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应该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回到起点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同时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换一个运动场背景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750" dirty="0"/>
          </a:p>
        </p:txBody>
      </p:sp>
      <p:sp>
        <p:nvSpPr>
          <p:cNvPr id="9" name="Shape 7"/>
          <p:cNvSpPr/>
          <p:nvPr/>
        </p:nvSpPr>
        <p:spPr>
          <a:xfrm>
            <a:off x="2192685" y="1143000"/>
            <a:ext cx="1573560" cy="1566862"/>
          </a:xfrm>
          <a:prstGeom prst="roundRect">
            <a:avLst>
              <a:gd name="adj" fmla="val 8511"/>
            </a:avLst>
          </a:prstGeom>
          <a:solidFill>
            <a:srgbClr val="FFFFFF"/>
          </a:solidFill>
          <a:ln w="19050">
            <a:solidFill>
              <a:srgbClr val="FF6B9D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2364135" y="1314450"/>
            <a:ext cx="1249120" cy="2762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🧩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2364135" y="1647825"/>
            <a:ext cx="1249120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新积木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2364135" y="1852612"/>
            <a:ext cx="1249120" cy="685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🎯 </a:t>
            </a:r>
            <a:pPr algn="l" indent="0" marL="0">
              <a:lnSpc>
                <a:spcPts val="1350"/>
              </a:lnSpc>
              <a:buNone/>
            </a:pPr>
            <a:r>
              <a:rPr lang="en-US" sz="670" b="1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 角色▼？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125"/>
              </a:lnSpc>
              <a:buNone/>
            </a:pPr>
            <a:r>
              <a:rPr lang="en-US" sz="560" dirty="0">
                <a:solidFill>
                  <a:srgbClr val="94A3B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侦测模块·浅蓝色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🚩 </a:t>
            </a:r>
            <a:pPr algn="l" indent="0" marL="0">
              <a:lnSpc>
                <a:spcPts val="1350"/>
              </a:lnSpc>
              <a:buNone/>
            </a:pPr>
            <a:r>
              <a:rPr lang="en-US" sz="670" b="1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 旗帜▼？</a:t>
            </a:r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 检测碰到旗子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🏟️ </a:t>
            </a:r>
            <a:pPr algn="l" indent="0" marL="0">
              <a:lnSpc>
                <a:spcPts val="1350"/>
              </a:lnSpc>
              <a:buNone/>
            </a:pPr>
            <a:r>
              <a:rPr lang="en-US" sz="670" b="1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换成下一个背景</a:t>
            </a:r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 换场地</a:t>
            </a:r>
            <a:endParaRPr lang="en-US" sz="670" dirty="0"/>
          </a:p>
        </p:txBody>
      </p:sp>
      <p:sp>
        <p:nvSpPr>
          <p:cNvPr id="13" name="Text 11"/>
          <p:cNvSpPr/>
          <p:nvPr/>
        </p:nvSpPr>
        <p:spPr>
          <a:xfrm>
            <a:off x="476250" y="4110038"/>
            <a:ext cx="8662416" cy="366712"/>
          </a:xfrm>
          <a:prstGeom prst="roundRect">
            <a:avLst>
              <a:gd name="adj" fmla="val 31169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如果 碰到 旗帜▼？</a:t>
            </a:r>
            <a:pPr algn="ctr" indent="0" marL="0">
              <a:buNone/>
            </a:pPr>
            <a:r>
              <a:rPr lang="en-US" sz="600" dirty="0">
                <a:solidFill>
                  <a:srgbClr val="FFFFFF">
                    <a:alpha val="4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pPr algn="ctr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ctr" indent="0" marL="0">
              <a:buNone/>
            </a:pPr>
            <a:r>
              <a:rPr lang="en-US" sz="750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x:-200 y:0</a:t>
            </a:r>
            <a:pPr algn="ctr" indent="0" marL="0">
              <a:buNone/>
            </a:pPr>
            <a:r>
              <a:rPr lang="en-US" sz="600" dirty="0">
                <a:solidFill>
                  <a:srgbClr val="FFFFFF">
                    <a:alpha val="4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pPr algn="ctr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ctr" indent="0" marL="0">
              <a:buNone/>
            </a:pPr>
            <a:r>
              <a:rPr lang="en-US" sz="750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换成下一个背景</a:t>
            </a:r>
            <a:pPr algn="ctr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ctr" indent="0" marL="0">
              <a:buNone/>
            </a:pPr>
            <a:r>
              <a:rPr lang="en-US" sz="750" dirty="0">
                <a:solidFill>
                  <a:srgbClr val="FFFFFF">
                    <a:alpha val="4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pPr algn="ctr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ctr" indent="0" marL="0">
              <a:buNone/>
            </a:pPr>
            <a:r>
              <a:rPr lang="en-US" sz="750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哨子回到起点+新运动场！🏟️</a:t>
            </a:r>
            <a:endParaRPr lang="en-US" sz="750" dirty="0"/>
          </a:p>
        </p:txBody>
      </p:sp>
      <p:sp>
        <p:nvSpPr>
          <p:cNvPr id="14" name="Text 12"/>
          <p:cNvSpPr/>
          <p:nvPr/>
        </p:nvSpPr>
        <p:spPr>
          <a:xfrm>
            <a:off x="571500" y="619125"/>
            <a:ext cx="2254579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6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哨子跑到终点然后呢？🚩</a:t>
            </a:r>
            <a:endParaRPr lang="en-US" sz="16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5607" cy="257175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 编程实践</a:t>
            </a:r>
            <a:endParaRPr lang="en-US" sz="820" dirty="0"/>
          </a:p>
        </p:txBody>
      </p:sp>
      <p:sp>
        <p:nvSpPr>
          <p:cNvPr id="4" name="Text 2"/>
          <p:cNvSpPr/>
          <p:nvPr/>
        </p:nvSpPr>
        <p:spPr>
          <a:xfrm>
            <a:off x="1481138" y="238125"/>
            <a:ext cx="560737" cy="257175"/>
          </a:xfrm>
          <a:prstGeom prst="roundRect">
            <a:avLst>
              <a:gd name="adj" fmla="val 50000"/>
            </a:avLst>
          </a:prstGeom>
          <a:solidFill>
            <a:srgbClr val="9B6B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功能四</a:t>
            </a:r>
            <a:endParaRPr lang="en-US" sz="820" dirty="0"/>
          </a:p>
        </p:txBody>
      </p:sp>
      <p:sp>
        <p:nvSpPr>
          <p:cNvPr id="5" name="Shape 3"/>
          <p:cNvSpPr/>
          <p:nvPr/>
        </p:nvSpPr>
        <p:spPr>
          <a:xfrm>
            <a:off x="381000" y="1095375"/>
            <a:ext cx="2717750" cy="957263"/>
          </a:xfrm>
          <a:prstGeom prst="roundRect">
            <a:avLst>
              <a:gd name="adj" fmla="val 11940"/>
            </a:avLst>
          </a:prstGeom>
          <a:solidFill>
            <a:srgbClr val="FFFFFF"/>
          </a:solidFill>
          <a:ln w="19050">
            <a:solidFill>
              <a:srgbClr val="9B6BFF"/>
            </a:solidFill>
            <a:prstDash val="solid"/>
          </a:ln>
          <a:effectLst>
            <a:outerShdw sx="100000" sy="100000" kx="0" ky="0" algn="bl" rotWithShape="0" blurRad="101600" dist="40411" dir="2700000">
              <a:srgbClr val="9B6BFF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514350" y="1228725"/>
            <a:ext cx="2487816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🧩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514350" y="1457325"/>
            <a:ext cx="2487816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Step1: 添加旗帜角色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514350" y="1633538"/>
            <a:ext cx="2487816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角色库搜索"旗帜"→ 放到舞台右边</a:t>
            </a:r>
            <a:endParaRPr lang="en-US" sz="630" dirty="0"/>
          </a:p>
        </p:txBody>
      </p:sp>
      <p:sp>
        <p:nvSpPr>
          <p:cNvPr id="9" name="Shape 7"/>
          <p:cNvSpPr/>
          <p:nvPr/>
        </p:nvSpPr>
        <p:spPr>
          <a:xfrm>
            <a:off x="3213050" y="1095375"/>
            <a:ext cx="2717825" cy="957263"/>
          </a:xfrm>
          <a:prstGeom prst="roundRect">
            <a:avLst>
              <a:gd name="adj" fmla="val 11940"/>
            </a:avLst>
          </a:prstGeom>
          <a:solidFill>
            <a:srgbClr val="FFFFFF"/>
          </a:solidFill>
          <a:ln w="19050">
            <a:solidFill>
              <a:srgbClr val="FFD23F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3346400" y="1228725"/>
            <a:ext cx="2487892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🧩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3346400" y="1457325"/>
            <a:ext cx="2487892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Step2: 哨子加侦测</a:t>
            </a:r>
            <a:endParaRPr lang="en-US" sz="750" dirty="0"/>
          </a:p>
        </p:txBody>
      </p:sp>
      <p:sp>
        <p:nvSpPr>
          <p:cNvPr id="12" name="Text 10"/>
          <p:cNvSpPr/>
          <p:nvPr/>
        </p:nvSpPr>
        <p:spPr>
          <a:xfrm>
            <a:off x="3346400" y="1633538"/>
            <a:ext cx="2487892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如果 碰到 旗帜▼？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移到 x:-200 y:0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换成下一个背景</a:t>
            </a:r>
            <a:endParaRPr lang="en-US" sz="630" dirty="0"/>
          </a:p>
        </p:txBody>
      </p:sp>
      <p:sp>
        <p:nvSpPr>
          <p:cNvPr id="13" name="Shape 11"/>
          <p:cNvSpPr/>
          <p:nvPr/>
        </p:nvSpPr>
        <p:spPr>
          <a:xfrm>
            <a:off x="6045175" y="1095375"/>
            <a:ext cx="2717825" cy="957263"/>
          </a:xfrm>
          <a:prstGeom prst="roundRect">
            <a:avLst>
              <a:gd name="adj" fmla="val 11940"/>
            </a:avLst>
          </a:prstGeom>
          <a:solidFill>
            <a:srgbClr val="FFFFFF"/>
          </a:solidFill>
          <a:ln w="19050">
            <a:solidFill>
              <a:srgbClr val="4ECDC4"/>
            </a:solidFill>
            <a:prstDash val="solid"/>
          </a:ln>
          <a:effectLst>
            <a:outerShdw sx="100000" sy="100000" kx="0" ky="0" algn="bl" rotWithShape="0" blurRad="101600" dist="40411" dir="2700000">
              <a:srgbClr val="4ECDC4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6178525" y="1228725"/>
            <a:ext cx="2487892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🧩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6178525" y="1457325"/>
            <a:ext cx="2487892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Step3: 导入多个背景</a:t>
            </a:r>
            <a:endParaRPr lang="en-US" sz="750" dirty="0"/>
          </a:p>
        </p:txBody>
      </p:sp>
      <p:sp>
        <p:nvSpPr>
          <p:cNvPr id="16" name="Text 14"/>
          <p:cNvSpPr/>
          <p:nvPr/>
        </p:nvSpPr>
        <p:spPr>
          <a:xfrm>
            <a:off x="6178525" y="1633538"/>
            <a:ext cx="248789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运动场背景→导入3-5个不同的运动场</a:t>
            </a:r>
            <a:endParaRPr lang="en-US" sz="630" dirty="0"/>
          </a:p>
        </p:txBody>
      </p:sp>
      <p:sp>
        <p:nvSpPr>
          <p:cNvPr id="17" name="Shape 15"/>
          <p:cNvSpPr/>
          <p:nvPr/>
        </p:nvSpPr>
        <p:spPr>
          <a:xfrm>
            <a:off x="381000" y="3910013"/>
            <a:ext cx="8753475" cy="566738"/>
          </a:xfrm>
          <a:prstGeom prst="roundRect">
            <a:avLst>
              <a:gd name="adj" fmla="val 16807"/>
            </a:avLst>
          </a:prstGeom>
          <a:solidFill>
            <a:srgbClr val="F0FFF4"/>
          </a:solidFill>
          <a:ln w="14288">
            <a:solidFill>
              <a:srgbClr val="4ECDC4"/>
            </a:solidFill>
            <a:prstDash val="solid"/>
          </a:ln>
          <a:effectLst>
            <a:outerShdw sx="100000" sy="100000" kx="0" ky="0" algn="bl" rotWithShape="0" blurRad="101600" dist="40411" dir="2700000">
              <a:srgbClr val="4ECDC4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566738" y="4038600"/>
            <a:ext cx="8507730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🔑 这就是「碰到侦测」——检查两个角色有没有碰到！</a:t>
            </a:r>
            <a:endParaRPr lang="en-US" sz="820" dirty="0"/>
          </a:p>
        </p:txBody>
      </p:sp>
      <p:sp>
        <p:nvSpPr>
          <p:cNvPr id="19" name="Text 17"/>
          <p:cNvSpPr/>
          <p:nvPr/>
        </p:nvSpPr>
        <p:spPr>
          <a:xfrm>
            <a:off x="566738" y="4229100"/>
            <a:ext cx="850773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这个积木在</a:t>
            </a:r>
            <a:pPr algn="ctr" indent="0" marL="0">
              <a:buNone/>
            </a:pPr>
            <a:r>
              <a:rPr lang="en-US" sz="63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侦测模块（浅蓝色）</a:t>
            </a:r>
            <a:pPr algn="ctr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里，格式是「碰到 角色▼？」</a:t>
            </a:r>
            <a:endParaRPr lang="en-US" sz="630" dirty="0"/>
          </a:p>
        </p:txBody>
      </p:sp>
      <p:sp>
        <p:nvSpPr>
          <p:cNvPr id="20" name="Text 18"/>
          <p:cNvSpPr/>
          <p:nvPr/>
        </p:nvSpPr>
        <p:spPr>
          <a:xfrm>
            <a:off x="571500" y="619125"/>
            <a:ext cx="2728305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6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编程实现：碰到旗子换场景 🚩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1190625" y="-1190625"/>
            <a:ext cx="2381250" cy="2381250"/>
          </a:xfrm>
          <a:prstGeom prst="ellipse">
            <a:avLst/>
          </a:prstGeom>
          <a:solidFill>
            <a:srgbClr val="1E88FF">
              <a:alpha val="10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571500" y="238125"/>
            <a:ext cx="857571" cy="271463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🔄 温故知新</a:t>
            </a:r>
            <a:endParaRPr lang="en-US" sz="900" dirty="0"/>
          </a:p>
        </p:txBody>
      </p:sp>
      <p:sp>
        <p:nvSpPr>
          <p:cNvPr id="5" name="Shape 3"/>
          <p:cNvSpPr/>
          <p:nvPr/>
        </p:nvSpPr>
        <p:spPr>
          <a:xfrm>
            <a:off x="476250" y="1095375"/>
            <a:ext cx="4448175" cy="3019425"/>
          </a:xfrm>
          <a:prstGeom prst="roundRect">
            <a:avLst>
              <a:gd name="adj" fmla="val 5047"/>
            </a:avLst>
          </a:prstGeom>
          <a:solidFill>
            <a:srgbClr val="FFFFFF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652463" y="1271587"/>
            <a:ext cx="4157186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📚 L1-1《海底世界》学到了什么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652463" y="1604963"/>
            <a:ext cx="299704" cy="295275"/>
          </a:xfrm>
          <a:prstGeom prst="ellipse">
            <a:avLst/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0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🌊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1033462" y="1669256"/>
            <a:ext cx="116014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背景图换成了</a:t>
            </a:r>
            <a:pPr algn="l" indent="0" marL="0">
              <a:buNone/>
            </a:pPr>
            <a:r>
              <a:rPr lang="en-US" sz="90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海底世界</a:t>
            </a:r>
            <a:endParaRPr lang="en-US" sz="900" dirty="0"/>
          </a:p>
        </p:txBody>
      </p:sp>
      <p:sp>
        <p:nvSpPr>
          <p:cNvPr id="9" name="Text 7"/>
          <p:cNvSpPr/>
          <p:nvPr/>
        </p:nvSpPr>
        <p:spPr>
          <a:xfrm>
            <a:off x="652463" y="2014537"/>
            <a:ext cx="299704" cy="295275"/>
          </a:xfrm>
          <a:prstGeom prst="ellipse">
            <a:avLst/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0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🐟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1033462" y="2016919"/>
            <a:ext cx="1488853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小鱼在水里</a:t>
            </a:r>
            <a:pPr algn="l" indent="0" marL="0">
              <a:buNone/>
            </a:pPr>
            <a:r>
              <a:rPr lang="en-US" sz="90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游来游去</a:t>
            </a:r>
            <a:endParaRPr lang="en-US" sz="900" dirty="0"/>
          </a:p>
        </p:txBody>
      </p:sp>
      <p:sp>
        <p:nvSpPr>
          <p:cNvPr id="11" name="Text 9"/>
          <p:cNvSpPr/>
          <p:nvPr/>
        </p:nvSpPr>
        <p:spPr>
          <a:xfrm>
            <a:off x="1033462" y="2183606"/>
            <a:ext cx="1488853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用了「移动+重复执行+碰到边缘反弹」</a:t>
            </a:r>
            <a:endParaRPr lang="en-US" sz="670" dirty="0"/>
          </a:p>
        </p:txBody>
      </p:sp>
      <p:sp>
        <p:nvSpPr>
          <p:cNvPr id="12" name="Text 10"/>
          <p:cNvSpPr/>
          <p:nvPr/>
        </p:nvSpPr>
        <p:spPr>
          <a:xfrm>
            <a:off x="652463" y="2424113"/>
            <a:ext cx="299704" cy="295275"/>
          </a:xfrm>
          <a:prstGeom prst="ellipse">
            <a:avLst/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0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🦀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1033462" y="2488406"/>
            <a:ext cx="1508188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螃蟹也在动（</a:t>
            </a:r>
            <a:pPr algn="l" indent="0" marL="0">
              <a:buNone/>
            </a:pPr>
            <a:r>
              <a:rPr lang="en-US" sz="90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拖拽复制</a:t>
            </a:r>
            <a:pPr algn="l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程序）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652463" y="2833687"/>
            <a:ext cx="299704" cy="295275"/>
          </a:xfrm>
          <a:prstGeom prst="ellipse">
            <a:avLst/>
          </a:prstGeom>
          <a:solidFill>
            <a:srgbClr val="9B6BFF"/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0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🎵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1033462" y="2897981"/>
            <a:ext cx="928116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还加了</a:t>
            </a:r>
            <a:pPr algn="l" indent="0" marL="0">
              <a:buNone/>
            </a:pPr>
            <a:r>
              <a:rPr lang="en-US" sz="90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背景音乐</a:t>
            </a:r>
            <a:pPr algn="l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900" dirty="0"/>
          </a:p>
        </p:txBody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5737" y="2947988"/>
            <a:ext cx="1047750" cy="1047750"/>
          </a:xfrm>
          <a:prstGeom prst="rect">
            <a:avLst/>
          </a:prstGeom>
        </p:spPr>
      </p:pic>
      <p:sp>
        <p:nvSpPr>
          <p:cNvPr id="17" name="Shape 14"/>
          <p:cNvSpPr/>
          <p:nvPr/>
        </p:nvSpPr>
        <p:spPr>
          <a:xfrm>
            <a:off x="4762500" y="1095375"/>
            <a:ext cx="4257675" cy="3019425"/>
          </a:xfrm>
          <a:prstGeom prst="roundRect">
            <a:avLst>
              <a:gd name="adj" fmla="val 5047"/>
            </a:avLst>
          </a:prstGeom>
          <a:solidFill>
            <a:srgbClr val="1A2B4B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8" name="Text 15"/>
          <p:cNvSpPr/>
          <p:nvPr/>
        </p:nvSpPr>
        <p:spPr>
          <a:xfrm>
            <a:off x="4938712" y="1271587"/>
            <a:ext cx="3963829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🧩 核心积木回顾</a:t>
            </a:r>
            <a:endParaRPr lang="en-US" sz="1050" dirty="0"/>
          </a:p>
        </p:txBody>
      </p:sp>
      <p:sp>
        <p:nvSpPr>
          <p:cNvPr id="19" name="Text 16"/>
          <p:cNvSpPr/>
          <p:nvPr/>
        </p:nvSpPr>
        <p:spPr>
          <a:xfrm>
            <a:off x="4938712" y="1576388"/>
            <a:ext cx="1948077" cy="252412"/>
          </a:xfrm>
          <a:prstGeom prst="roundRect">
            <a:avLst>
              <a:gd name="adj" fmla="val 30189"/>
            </a:avLst>
          </a:prstGeom>
          <a:solidFill>
            <a:srgbClr val="FFFFFF">
              <a:alpha val="8000"/>
            </a:srgbClr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FFFFFF">
                    <a:alpha val="85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🏴 当绿旗被点击</a:t>
            </a:r>
            <a:endParaRPr lang="en-US" sz="630" dirty="0"/>
          </a:p>
        </p:txBody>
      </p:sp>
      <p:sp>
        <p:nvSpPr>
          <p:cNvPr id="20" name="Text 17"/>
          <p:cNvSpPr/>
          <p:nvPr/>
        </p:nvSpPr>
        <p:spPr>
          <a:xfrm>
            <a:off x="6924675" y="1576388"/>
            <a:ext cx="1948077" cy="252412"/>
          </a:xfrm>
          <a:prstGeom prst="roundRect">
            <a:avLst>
              <a:gd name="adj" fmla="val 30189"/>
            </a:avLst>
          </a:prstGeom>
          <a:solidFill>
            <a:srgbClr val="FFFFFF">
              <a:alpha val="8000"/>
            </a:srgbClr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FFFFFF">
                    <a:alpha val="85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🚶 移动 10 步</a:t>
            </a:r>
            <a:endParaRPr lang="en-US" sz="630" dirty="0"/>
          </a:p>
        </p:txBody>
      </p:sp>
      <p:sp>
        <p:nvSpPr>
          <p:cNvPr id="21" name="Text 18"/>
          <p:cNvSpPr/>
          <p:nvPr/>
        </p:nvSpPr>
        <p:spPr>
          <a:xfrm>
            <a:off x="4938712" y="1895475"/>
            <a:ext cx="1948077" cy="252412"/>
          </a:xfrm>
          <a:prstGeom prst="roundRect">
            <a:avLst>
              <a:gd name="adj" fmla="val 30189"/>
            </a:avLst>
          </a:prstGeom>
          <a:solidFill>
            <a:srgbClr val="FFFFFF">
              <a:alpha val="8000"/>
            </a:srgbClr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FFFFFF">
                    <a:alpha val="85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🔄 重复执行</a:t>
            </a:r>
            <a:endParaRPr lang="en-US" sz="630" dirty="0"/>
          </a:p>
        </p:txBody>
      </p:sp>
      <p:sp>
        <p:nvSpPr>
          <p:cNvPr id="22" name="Text 19"/>
          <p:cNvSpPr/>
          <p:nvPr/>
        </p:nvSpPr>
        <p:spPr>
          <a:xfrm>
            <a:off x="6924675" y="1895475"/>
            <a:ext cx="1948077" cy="252412"/>
          </a:xfrm>
          <a:prstGeom prst="roundRect">
            <a:avLst>
              <a:gd name="adj" fmla="val 30189"/>
            </a:avLst>
          </a:prstGeom>
          <a:solidFill>
            <a:srgbClr val="FFFFFF">
              <a:alpha val="8000"/>
            </a:srgbClr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FFFFFF">
                    <a:alpha val="85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📐 碰到边缘就反弹</a:t>
            </a:r>
            <a:endParaRPr lang="en-US" sz="630" dirty="0"/>
          </a:p>
        </p:txBody>
      </p:sp>
      <p:sp>
        <p:nvSpPr>
          <p:cNvPr id="23" name="Text 20"/>
          <p:cNvSpPr/>
          <p:nvPr/>
        </p:nvSpPr>
        <p:spPr>
          <a:xfrm>
            <a:off x="4938712" y="2214562"/>
            <a:ext cx="1948077" cy="252412"/>
          </a:xfrm>
          <a:prstGeom prst="roundRect">
            <a:avLst>
              <a:gd name="adj" fmla="val 30189"/>
            </a:avLst>
          </a:prstGeom>
          <a:solidFill>
            <a:srgbClr val="FFFFFF">
              <a:alpha val="8000"/>
            </a:srgbClr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FFFFFF">
                    <a:alpha val="85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🔄 旋转方式左右翻转</a:t>
            </a:r>
            <a:endParaRPr lang="en-US" sz="630" dirty="0"/>
          </a:p>
        </p:txBody>
      </p:sp>
      <p:sp>
        <p:nvSpPr>
          <p:cNvPr id="24" name="Text 21"/>
          <p:cNvSpPr/>
          <p:nvPr/>
        </p:nvSpPr>
        <p:spPr>
          <a:xfrm>
            <a:off x="6924675" y="2214562"/>
            <a:ext cx="1948077" cy="252412"/>
          </a:xfrm>
          <a:prstGeom prst="roundRect">
            <a:avLst>
              <a:gd name="adj" fmla="val 30189"/>
            </a:avLst>
          </a:prstGeom>
          <a:solidFill>
            <a:srgbClr val="FFFFFF">
              <a:alpha val="8000"/>
            </a:srgbClr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FFFFFF">
                    <a:alpha val="85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🎵 播放声音</a:t>
            </a:r>
            <a:endParaRPr lang="en-US" sz="630" dirty="0"/>
          </a:p>
        </p:txBody>
      </p:sp>
      <p:sp>
        <p:nvSpPr>
          <p:cNvPr id="25" name="Text 22"/>
          <p:cNvSpPr/>
          <p:nvPr/>
        </p:nvSpPr>
        <p:spPr>
          <a:xfrm>
            <a:off x="476250" y="4476750"/>
            <a:ext cx="8662416" cy="381000"/>
          </a:xfrm>
          <a:prstGeom prst="roundRect">
            <a:avLst>
              <a:gd name="adj" fmla="val 35000"/>
            </a:avLst>
          </a:prstGeom>
          <a:solidFill>
            <a:srgbClr val="FFF5DC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上节课我们让鱼在水里游，今天要让哨子在运动场上</a:t>
            </a:r>
            <a:pPr algn="ctr" indent="0" marL="0"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奔跑</a:t>
            </a:r>
            <a:pPr algn="ctr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——而且速度要</a:t>
            </a:r>
            <a:pPr algn="ctr" indent="0" marL="0"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忽快忽慢</a:t>
            </a:r>
            <a:pPr algn="ctr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！🏃</a:t>
            </a:r>
            <a:endParaRPr lang="en-US" sz="820" dirty="0"/>
          </a:p>
        </p:txBody>
      </p:sp>
      <p:sp>
        <p:nvSpPr>
          <p:cNvPr id="26" name="Text 23"/>
          <p:cNvSpPr/>
          <p:nvPr/>
        </p:nvSpPr>
        <p:spPr>
          <a:xfrm>
            <a:off x="571500" y="619125"/>
            <a:ext cx="3789807" cy="3857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还记得上节课的海底世界吗？🌊</a:t>
            </a:r>
            <a:endParaRPr lang="en-US" sz="21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5607" cy="257175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 编程实践</a:t>
            </a:r>
            <a:endParaRPr lang="en-US" sz="820" dirty="0"/>
          </a:p>
        </p:txBody>
      </p:sp>
      <p:sp>
        <p:nvSpPr>
          <p:cNvPr id="4" name="Text 2"/>
          <p:cNvSpPr/>
          <p:nvPr/>
        </p:nvSpPr>
        <p:spPr>
          <a:xfrm>
            <a:off x="1481138" y="238125"/>
            <a:ext cx="560737" cy="257175"/>
          </a:xfrm>
          <a:prstGeom prst="roundRect">
            <a:avLst>
              <a:gd name="adj" fmla="val 50000"/>
            </a:avLst>
          </a:prstGeom>
          <a:solidFill>
            <a:srgbClr val="9B6B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功能四</a:t>
            </a:r>
            <a:endParaRPr lang="en-US" sz="820" dirty="0"/>
          </a:p>
        </p:txBody>
      </p:sp>
      <p:sp>
        <p:nvSpPr>
          <p:cNvPr id="5" name="Shape 3"/>
          <p:cNvSpPr/>
          <p:nvPr/>
        </p:nvSpPr>
        <p:spPr>
          <a:xfrm>
            <a:off x="381000" y="1095375"/>
            <a:ext cx="2009775" cy="962025"/>
          </a:xfrm>
          <a:prstGeom prst="roundRect">
            <a:avLst>
              <a:gd name="adj" fmla="val 11881"/>
            </a:avLst>
          </a:prstGeom>
          <a:solidFill>
            <a:srgbClr val="FFFFFF"/>
          </a:solidFill>
          <a:ln w="19050">
            <a:solidFill>
              <a:srgbClr val="FFD23F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533400" y="1247775"/>
            <a:ext cx="1730550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6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1️⃣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533400" y="1609725"/>
            <a:ext cx="1730550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拼好积木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533400" y="1785937"/>
            <a:ext cx="173055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添加「碰到旗帜▼？」条件</a:t>
            </a:r>
            <a:endParaRPr lang="en-US" sz="630" dirty="0"/>
          </a:p>
        </p:txBody>
      </p:sp>
      <p:sp>
        <p:nvSpPr>
          <p:cNvPr id="9" name="Shape 7"/>
          <p:cNvSpPr/>
          <p:nvPr/>
        </p:nvSpPr>
        <p:spPr>
          <a:xfrm>
            <a:off x="2505075" y="1095375"/>
            <a:ext cx="2009775" cy="962025"/>
          </a:xfrm>
          <a:prstGeom prst="roundRect">
            <a:avLst>
              <a:gd name="adj" fmla="val 11881"/>
            </a:avLst>
          </a:prstGeom>
          <a:solidFill>
            <a:srgbClr val="FFFFFF"/>
          </a:solidFill>
          <a:ln w="19050">
            <a:solidFill>
              <a:srgbClr val="4ECDC4"/>
            </a:solidFill>
            <a:prstDash val="solid"/>
          </a:ln>
          <a:effectLst>
            <a:outerShdw sx="100000" sy="100000" kx="0" ky="0" algn="bl" rotWithShape="0" blurRad="101600" dist="40411" dir="2700000">
              <a:srgbClr val="4ECDC4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2657475" y="1247775"/>
            <a:ext cx="1730550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6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2️⃣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2657475" y="1609725"/>
            <a:ext cx="1730550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点绿旗</a:t>
            </a:r>
            <a:endParaRPr lang="en-US" sz="750" dirty="0"/>
          </a:p>
        </p:txBody>
      </p:sp>
      <p:sp>
        <p:nvSpPr>
          <p:cNvPr id="12" name="Text 10"/>
          <p:cNvSpPr/>
          <p:nvPr/>
        </p:nvSpPr>
        <p:spPr>
          <a:xfrm>
            <a:off x="2657475" y="1785937"/>
            <a:ext cx="173055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看哨子碰到旗子后回到起点</a:t>
            </a:r>
            <a:endParaRPr lang="en-US" sz="630" dirty="0"/>
          </a:p>
        </p:txBody>
      </p:sp>
      <p:sp>
        <p:nvSpPr>
          <p:cNvPr id="13" name="Shape 11"/>
          <p:cNvSpPr/>
          <p:nvPr/>
        </p:nvSpPr>
        <p:spPr>
          <a:xfrm>
            <a:off x="4629150" y="1095375"/>
            <a:ext cx="2009775" cy="962025"/>
          </a:xfrm>
          <a:prstGeom prst="roundRect">
            <a:avLst>
              <a:gd name="adj" fmla="val 11881"/>
            </a:avLst>
          </a:prstGeom>
          <a:solidFill>
            <a:srgbClr val="FFFFFF"/>
          </a:solidFill>
          <a:ln w="19050">
            <a:solidFill>
              <a:srgbClr val="FF6B9D"/>
            </a:solidFill>
            <a:prstDash val="solid"/>
          </a:ln>
          <a:effectLst>
            <a:outerShdw sx="100000" sy="100000" kx="0" ky="0" algn="bl" rotWithShape="0" blurRad="101600" dist="40411" dir="2700000">
              <a:srgbClr val="FF6B9D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4781550" y="1247775"/>
            <a:ext cx="1730550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6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3️⃣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4781550" y="1609725"/>
            <a:ext cx="1730550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换背景了吗？</a:t>
            </a:r>
            <a:endParaRPr lang="en-US" sz="750" dirty="0"/>
          </a:p>
        </p:txBody>
      </p:sp>
      <p:sp>
        <p:nvSpPr>
          <p:cNvPr id="16" name="Text 14"/>
          <p:cNvSpPr/>
          <p:nvPr/>
        </p:nvSpPr>
        <p:spPr>
          <a:xfrm>
            <a:off x="4781550" y="1785937"/>
            <a:ext cx="173055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检查有没有「换成下一个背景」</a:t>
            </a:r>
            <a:endParaRPr lang="en-US" sz="630" dirty="0"/>
          </a:p>
        </p:txBody>
      </p:sp>
      <p:sp>
        <p:nvSpPr>
          <p:cNvPr id="17" name="Shape 15"/>
          <p:cNvSpPr/>
          <p:nvPr/>
        </p:nvSpPr>
        <p:spPr>
          <a:xfrm>
            <a:off x="6753225" y="1095375"/>
            <a:ext cx="2009775" cy="962025"/>
          </a:xfrm>
          <a:prstGeom prst="roundRect">
            <a:avLst>
              <a:gd name="adj" fmla="val 11881"/>
            </a:avLst>
          </a:prstGeom>
          <a:solidFill>
            <a:srgbClr val="FFFFFF"/>
          </a:solidFill>
          <a:ln w="19050">
            <a:solidFill>
              <a:srgbClr val="9B6BFF"/>
            </a:solidFill>
            <a:prstDash val="solid"/>
          </a:ln>
          <a:effectLst>
            <a:outerShdw sx="100000" sy="100000" kx="0" ky="0" algn="bl" rotWithShape="0" blurRad="101600" dist="40411" dir="2700000">
              <a:srgbClr val="9B6BFF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6905625" y="1247775"/>
            <a:ext cx="1730550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6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🏆</a:t>
            </a:r>
            <a:endParaRPr lang="en-US" sz="1650" dirty="0"/>
          </a:p>
        </p:txBody>
      </p:sp>
      <p:sp>
        <p:nvSpPr>
          <p:cNvPr id="19" name="Text 17"/>
          <p:cNvSpPr/>
          <p:nvPr/>
        </p:nvSpPr>
        <p:spPr>
          <a:xfrm>
            <a:off x="6905625" y="1609725"/>
            <a:ext cx="1730550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成功了！</a:t>
            </a:r>
            <a:endParaRPr lang="en-US" sz="750" dirty="0"/>
          </a:p>
        </p:txBody>
      </p:sp>
      <p:sp>
        <p:nvSpPr>
          <p:cNvPr id="20" name="Text 18"/>
          <p:cNvSpPr/>
          <p:nvPr/>
        </p:nvSpPr>
        <p:spPr>
          <a:xfrm>
            <a:off x="6905625" y="1785937"/>
            <a:ext cx="173055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哨子跑遍所有运动场！</a:t>
            </a:r>
            <a:endParaRPr lang="en-US" sz="630" dirty="0"/>
          </a:p>
        </p:txBody>
      </p:sp>
      <p:pic>
        <p:nvPicPr>
          <p:cNvPr id="2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34250" y="2824162"/>
            <a:ext cx="1333500" cy="1914525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571500" y="619125"/>
            <a:ext cx="1239452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6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 动手试一试</a:t>
            </a:r>
            <a:endParaRPr lang="en-US" sz="16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5607" cy="257175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 编程实践</a:t>
            </a:r>
            <a:endParaRPr lang="en-US" sz="820" dirty="0"/>
          </a:p>
        </p:txBody>
      </p:sp>
      <p:sp>
        <p:nvSpPr>
          <p:cNvPr id="4" name="Text 2"/>
          <p:cNvSpPr/>
          <p:nvPr/>
        </p:nvSpPr>
        <p:spPr>
          <a:xfrm>
            <a:off x="1481138" y="238125"/>
            <a:ext cx="560737" cy="257175"/>
          </a:xfrm>
          <a:prstGeom prst="roundRect">
            <a:avLst>
              <a:gd name="adj" fmla="val 50000"/>
            </a:avLst>
          </a:prstGeom>
          <a:solidFill>
            <a:srgbClr val="FF4757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功能五</a:t>
            </a:r>
            <a:endParaRPr lang="en-US" sz="820" dirty="0"/>
          </a:p>
        </p:txBody>
      </p:sp>
      <p:sp>
        <p:nvSpPr>
          <p:cNvPr id="5" name="Shape 3"/>
          <p:cNvSpPr/>
          <p:nvPr/>
        </p:nvSpPr>
        <p:spPr>
          <a:xfrm>
            <a:off x="381000" y="1095375"/>
            <a:ext cx="4119562" cy="1343844"/>
          </a:xfrm>
          <a:prstGeom prst="roundRect">
            <a:avLst>
              <a:gd name="adj" fmla="val 9923"/>
            </a:avLst>
          </a:prstGeom>
          <a:solidFill>
            <a:srgbClr val="FFFFFF"/>
          </a:solidFill>
          <a:ln w="19050">
            <a:solidFill>
              <a:srgbClr val="FF4757"/>
            </a:solidFill>
            <a:prstDash val="solid"/>
          </a:ln>
          <a:effectLst>
            <a:outerShdw sx="100000" sy="100000" kx="0" ky="0" algn="bl" rotWithShape="0" blurRad="101600" dist="53882" dir="2700000">
              <a:srgbClr val="FF4757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552450" y="1266825"/>
            <a:ext cx="3833312" cy="2762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🎵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52450" y="1600200"/>
            <a:ext cx="3833312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添加背景音乐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552450" y="1804987"/>
            <a:ext cx="3833312" cy="15426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点击「声音」标签→搜索音乐→选择喜欢的运动音乐→拖出「播放声音」积木</a:t>
            </a:r>
            <a:endParaRPr lang="en-US" sz="670" dirty="0"/>
          </a:p>
        </p:txBody>
      </p:sp>
      <p:sp>
        <p:nvSpPr>
          <p:cNvPr id="9" name="Shape 7"/>
          <p:cNvSpPr/>
          <p:nvPr/>
        </p:nvSpPr>
        <p:spPr>
          <a:xfrm>
            <a:off x="4643438" y="1095375"/>
            <a:ext cx="4119562" cy="1343844"/>
          </a:xfrm>
          <a:prstGeom prst="roundRect">
            <a:avLst>
              <a:gd name="adj" fmla="val 9923"/>
            </a:avLst>
          </a:prstGeom>
          <a:solidFill>
            <a:srgbClr val="FFFFFF"/>
          </a:solidFill>
          <a:ln w="19050">
            <a:solidFill>
              <a:srgbClr val="FFD23F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4814888" y="1266825"/>
            <a:ext cx="3833312" cy="2762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🔊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4814888" y="1600200"/>
            <a:ext cx="3833312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音乐放在哪？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4814888" y="1804987"/>
            <a:ext cx="3833312" cy="46278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记住：</a:t>
            </a:r>
            <a:pPr algn="ctr" indent="0" marL="0">
              <a:lnSpc>
                <a:spcPts val="1215"/>
              </a:lnSpc>
              <a:buNone/>
            </a:pPr>
            <a:r>
              <a:rPr lang="en-US" sz="6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背景音乐要放在舞台！</a:t>
            </a:r>
            <a:pPr algn="ctr" indent="0" marL="0">
              <a:buNone/>
            </a:pPr>
            <a:endParaRPr lang="en-US" sz="670" dirty="0"/>
          </a:p>
          <a:p>
            <a:pPr algn="ctr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不是放在角色上！</a:t>
            </a:r>
            <a:pPr algn="ctr" indent="0" marL="0">
              <a:buNone/>
            </a:pPr>
            <a:endParaRPr lang="en-US" sz="670" dirty="0"/>
          </a:p>
          <a:p>
            <a:pPr algn="ctr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点舞台→声音标签</a:t>
            </a:r>
            <a:endParaRPr lang="en-US" sz="670" dirty="0"/>
          </a:p>
        </p:txBody>
      </p:sp>
      <p:sp>
        <p:nvSpPr>
          <p:cNvPr id="13" name="Shape 11"/>
          <p:cNvSpPr/>
          <p:nvPr/>
        </p:nvSpPr>
        <p:spPr>
          <a:xfrm>
            <a:off x="381000" y="3684315"/>
            <a:ext cx="8753475" cy="601935"/>
          </a:xfrm>
          <a:prstGeom prst="roundRect">
            <a:avLst>
              <a:gd name="adj" fmla="val 15824"/>
            </a:avLst>
          </a:prstGeom>
          <a:solidFill>
            <a:srgbClr val="FFF0F0"/>
          </a:solidFill>
          <a:ln w="14288">
            <a:solidFill>
              <a:srgbClr val="FF4757"/>
            </a:solidFill>
            <a:prstDash val="solid"/>
          </a:ln>
          <a:effectLst>
            <a:outerShdw sx="100000" sy="100000" kx="0" ky="0" algn="bl" rotWithShape="0" blurRad="101600" dist="40411" dir="2700000">
              <a:srgbClr val="FF4757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566738" y="3812902"/>
            <a:ext cx="8507730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🐛 常见Bug</a:t>
            </a:r>
            <a:endParaRPr lang="en-US" sz="820" dirty="0"/>
          </a:p>
        </p:txBody>
      </p:sp>
      <p:sp>
        <p:nvSpPr>
          <p:cNvPr id="15" name="Text 13"/>
          <p:cNvSpPr/>
          <p:nvPr/>
        </p:nvSpPr>
        <p:spPr>
          <a:xfrm>
            <a:off x="566738" y="4003402"/>
            <a:ext cx="8507730" cy="15426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音乐放错地方了！→ 检查是不是放在</a:t>
            </a:r>
            <a:pPr algn="l" indent="0" marL="0">
              <a:lnSpc>
                <a:spcPts val="1215"/>
              </a:lnSpc>
              <a:buNone/>
            </a:pPr>
            <a:r>
              <a:rPr lang="en-US" sz="6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舞台脚本区</a:t>
            </a:r>
            <a:pPr algn="l" indent="0" marL="0">
              <a:lnSpc>
                <a:spcPts val="1215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而不是角色脚本区</a:t>
            </a:r>
            <a:endParaRPr lang="en-US" sz="670" dirty="0"/>
          </a:p>
        </p:txBody>
      </p:sp>
      <p:sp>
        <p:nvSpPr>
          <p:cNvPr id="16" name="Text 14"/>
          <p:cNvSpPr/>
          <p:nvPr/>
        </p:nvSpPr>
        <p:spPr>
          <a:xfrm>
            <a:off x="571500" y="619125"/>
            <a:ext cx="2302918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6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🎵 运动会怎么能没音乐？</a:t>
            </a:r>
            <a:endParaRPr lang="en-US" sz="16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8F4FF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5607" cy="257175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 编程实践</a:t>
            </a:r>
            <a:endParaRPr lang="en-US" sz="820" dirty="0"/>
          </a:p>
        </p:txBody>
      </p:sp>
      <p:sp>
        <p:nvSpPr>
          <p:cNvPr id="4" name="Text 2"/>
          <p:cNvSpPr/>
          <p:nvPr/>
        </p:nvSpPr>
        <p:spPr>
          <a:xfrm>
            <a:off x="1481138" y="238125"/>
            <a:ext cx="560737" cy="257175"/>
          </a:xfrm>
          <a:prstGeom prst="roundRect">
            <a:avLst>
              <a:gd name="adj" fmla="val 50000"/>
            </a:avLst>
          </a:prstGeom>
          <a:solidFill>
            <a:srgbClr val="FF4757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功能五</a:t>
            </a:r>
            <a:endParaRPr lang="en-US" sz="820" dirty="0"/>
          </a:p>
        </p:txBody>
      </p:sp>
      <p:sp>
        <p:nvSpPr>
          <p:cNvPr id="5" name="Shape 3"/>
          <p:cNvSpPr/>
          <p:nvPr/>
        </p:nvSpPr>
        <p:spPr>
          <a:xfrm>
            <a:off x="190500" y="1047750"/>
            <a:ext cx="2870150" cy="1681162"/>
          </a:xfrm>
          <a:prstGeom prst="roundRect">
            <a:avLst>
              <a:gd name="adj" fmla="val 5666"/>
            </a:avLst>
          </a:prstGeom>
          <a:solidFill>
            <a:srgbClr val="1A2B4B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304800" y="1162050"/>
            <a:ext cx="2681174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 哨子脚本</a:t>
            </a:r>
            <a:endParaRPr lang="en-US" sz="750" dirty="0"/>
          </a:p>
        </p:txBody>
      </p:sp>
      <p:sp>
        <p:nvSpPr>
          <p:cNvPr id="7" name="Text 5"/>
          <p:cNvSpPr/>
          <p:nvPr/>
        </p:nvSpPr>
        <p:spPr>
          <a:xfrm>
            <a:off x="304800" y="1357313"/>
            <a:ext cx="2681174" cy="1257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38"/>
              </a:lnSpc>
              <a:buNone/>
            </a:pPr>
            <a:r>
              <a:rPr lang="en-US" sz="560" dirty="0">
                <a:solidFill>
                  <a:srgbClr val="FFFFFF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当🏴被点击</a:t>
            </a:r>
            <a:pPr algn="l" indent="0" marL="0">
              <a:buNone/>
            </a:pPr>
            <a:endParaRPr lang="en-US" sz="560" dirty="0"/>
          </a:p>
          <a:p>
            <a:pPr algn="l" indent="0" marL="0">
              <a:lnSpc>
                <a:spcPts val="1238"/>
              </a:lnSpc>
              <a:buNone/>
            </a:pPr>
            <a:r>
              <a:rPr lang="en-US" sz="560" dirty="0">
                <a:solidFill>
                  <a:srgbClr val="FFFFFF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移到 x:-200 y:0</a:t>
            </a:r>
            <a:pPr algn="l" indent="0" marL="0">
              <a:buNone/>
            </a:pPr>
            <a:endParaRPr lang="en-US" sz="560" dirty="0"/>
          </a:p>
          <a:p>
            <a:pPr algn="l" indent="0" marL="0">
              <a:lnSpc>
                <a:spcPts val="1238"/>
              </a:lnSpc>
              <a:buNone/>
            </a:pPr>
            <a:r>
              <a:rPr lang="en-US" sz="560" dirty="0">
                <a:solidFill>
                  <a:srgbClr val="FFFFFF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重复执行</a:t>
            </a:r>
            <a:pPr algn="l" indent="0" marL="0">
              <a:buNone/>
            </a:pPr>
            <a:endParaRPr lang="en-US" sz="560" dirty="0"/>
          </a:p>
          <a:p>
            <a:pPr algn="l" indent="0" marL="0">
              <a:lnSpc>
                <a:spcPts val="1238"/>
              </a:lnSpc>
              <a:buNone/>
            </a:pPr>
            <a:r>
              <a:rPr lang="en-US" sz="560" dirty="0">
                <a:solidFill>
                  <a:srgbClr val="FFFFFF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移动 随机5~20 步</a:t>
            </a:r>
            <a:pPr algn="l" indent="0" marL="0">
              <a:buNone/>
            </a:pPr>
            <a:endParaRPr lang="en-US" sz="560" dirty="0"/>
          </a:p>
          <a:p>
            <a:pPr algn="l" indent="0" marL="0">
              <a:lnSpc>
                <a:spcPts val="1238"/>
              </a:lnSpc>
              <a:buNone/>
            </a:pPr>
            <a:r>
              <a:rPr lang="en-US" sz="560" dirty="0">
                <a:solidFill>
                  <a:srgbClr val="FFFFFF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如果 碰到边缘→反弹</a:t>
            </a:r>
            <a:pPr algn="l" indent="0" marL="0">
              <a:buNone/>
            </a:pPr>
            <a:endParaRPr lang="en-US" sz="560" dirty="0"/>
          </a:p>
          <a:p>
            <a:pPr algn="l" indent="0" marL="0">
              <a:lnSpc>
                <a:spcPts val="1238"/>
              </a:lnSpc>
              <a:buNone/>
            </a:pPr>
            <a:r>
              <a:rPr lang="en-US" sz="560" dirty="0">
                <a:solidFill>
                  <a:srgbClr val="FFFFFF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如果 碰到旗帜▼?</a:t>
            </a:r>
            <a:pPr algn="l" indent="0" marL="0">
              <a:buNone/>
            </a:pPr>
            <a:endParaRPr lang="en-US" sz="560" dirty="0"/>
          </a:p>
          <a:p>
            <a:pPr algn="l" indent="0" marL="0">
              <a:lnSpc>
                <a:spcPts val="1238"/>
              </a:lnSpc>
              <a:buNone/>
            </a:pPr>
            <a:r>
              <a:rPr lang="en-US" sz="560" dirty="0">
                <a:solidFill>
                  <a:srgbClr val="FFFFFF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移到 x:-200 y:0</a:t>
            </a:r>
            <a:pPr algn="l" indent="0" marL="0">
              <a:buNone/>
            </a:pPr>
            <a:endParaRPr lang="en-US" sz="560" dirty="0"/>
          </a:p>
          <a:p>
            <a:pPr algn="l" indent="0" marL="0">
              <a:lnSpc>
                <a:spcPts val="1238"/>
              </a:lnSpc>
              <a:buNone/>
            </a:pPr>
            <a:r>
              <a:rPr lang="en-US" sz="560" dirty="0">
                <a:solidFill>
                  <a:srgbClr val="FFFFFF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换成下一个背景</a:t>
            </a:r>
            <a:endParaRPr lang="en-US" sz="560" dirty="0"/>
          </a:p>
        </p:txBody>
      </p:sp>
      <p:sp>
        <p:nvSpPr>
          <p:cNvPr id="8" name="Shape 6"/>
          <p:cNvSpPr/>
          <p:nvPr/>
        </p:nvSpPr>
        <p:spPr>
          <a:xfrm>
            <a:off x="3136850" y="1047750"/>
            <a:ext cx="2870225" cy="1681162"/>
          </a:xfrm>
          <a:prstGeom prst="roundRect">
            <a:avLst>
              <a:gd name="adj" fmla="val 5666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6B9D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3251150" y="1162050"/>
            <a:ext cx="2681249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🚩 旗帜脚本</a:t>
            </a:r>
            <a:endParaRPr lang="en-US" sz="750" dirty="0"/>
          </a:p>
        </p:txBody>
      </p:sp>
      <p:sp>
        <p:nvSpPr>
          <p:cNvPr id="10" name="Text 8"/>
          <p:cNvSpPr/>
          <p:nvPr/>
        </p:nvSpPr>
        <p:spPr>
          <a:xfrm>
            <a:off x="3251150" y="1357313"/>
            <a:ext cx="2681249" cy="4714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38"/>
              </a:lnSpc>
              <a:buNone/>
            </a:pPr>
            <a:r>
              <a:rPr lang="en-US" sz="560" dirty="0">
                <a:solidFill>
                  <a:srgbClr val="1A2B4B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当🏴被点击</a:t>
            </a:r>
            <a:pPr algn="l" indent="0" marL="0">
              <a:buNone/>
            </a:pPr>
            <a:endParaRPr lang="en-US" sz="560" dirty="0"/>
          </a:p>
          <a:p>
            <a:pPr algn="l" indent="0" marL="0">
              <a:lnSpc>
                <a:spcPts val="1238"/>
              </a:lnSpc>
              <a:buNone/>
            </a:pPr>
            <a:r>
              <a:rPr lang="en-US" sz="560" dirty="0">
                <a:solidFill>
                  <a:srgbClr val="1A2B4B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移到 x:200 y:0</a:t>
            </a:r>
            <a:pPr algn="l" indent="0" marL="0">
              <a:buNone/>
            </a:pPr>
            <a:endParaRPr lang="en-US" sz="560" dirty="0"/>
          </a:p>
          <a:p>
            <a:pPr algn="l" indent="0" marL="0">
              <a:lnSpc>
                <a:spcPts val="1238"/>
              </a:lnSpc>
              <a:buNone/>
            </a:pPr>
            <a:r>
              <a:rPr lang="en-US" sz="560" dirty="0">
                <a:solidFill>
                  <a:srgbClr val="1A2B4B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（放在右边等待）</a:t>
            </a:r>
            <a:endParaRPr lang="en-US" sz="560" dirty="0"/>
          </a:p>
        </p:txBody>
      </p:sp>
      <p:sp>
        <p:nvSpPr>
          <p:cNvPr id="11" name="Shape 9"/>
          <p:cNvSpPr/>
          <p:nvPr/>
        </p:nvSpPr>
        <p:spPr>
          <a:xfrm>
            <a:off x="6083275" y="1047750"/>
            <a:ext cx="2870225" cy="1681162"/>
          </a:xfrm>
          <a:prstGeom prst="roundRect">
            <a:avLst>
              <a:gd name="adj" fmla="val 5666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4757">
                <a:alpha val="100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6197575" y="1162050"/>
            <a:ext cx="2681249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🎵 舞台脚本</a:t>
            </a:r>
            <a:endParaRPr lang="en-US" sz="750" dirty="0"/>
          </a:p>
        </p:txBody>
      </p:sp>
      <p:sp>
        <p:nvSpPr>
          <p:cNvPr id="13" name="Text 11"/>
          <p:cNvSpPr/>
          <p:nvPr/>
        </p:nvSpPr>
        <p:spPr>
          <a:xfrm>
            <a:off x="6197575" y="1357313"/>
            <a:ext cx="2681249" cy="6286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38"/>
              </a:lnSpc>
              <a:buNone/>
            </a:pPr>
            <a:r>
              <a:rPr lang="en-US" sz="560" dirty="0">
                <a:solidFill>
                  <a:srgbClr val="1A2B4B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当🏴被点击</a:t>
            </a:r>
            <a:pPr algn="l" indent="0" marL="0">
              <a:buNone/>
            </a:pPr>
            <a:endParaRPr lang="en-US" sz="560" dirty="0"/>
          </a:p>
          <a:p>
            <a:pPr algn="l" indent="0" marL="0">
              <a:lnSpc>
                <a:spcPts val="1238"/>
              </a:lnSpc>
              <a:buNone/>
            </a:pPr>
            <a:r>
              <a:rPr lang="en-US" sz="560" dirty="0">
                <a:solidFill>
                  <a:srgbClr val="1A2B4B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重复执行</a:t>
            </a:r>
            <a:pPr algn="l" indent="0" marL="0">
              <a:buNone/>
            </a:pPr>
            <a:endParaRPr lang="en-US" sz="560" dirty="0"/>
          </a:p>
          <a:p>
            <a:pPr algn="l" indent="0" marL="0">
              <a:lnSpc>
                <a:spcPts val="1238"/>
              </a:lnSpc>
              <a:buNone/>
            </a:pPr>
            <a:r>
              <a:rPr lang="en-US" sz="560" dirty="0">
                <a:solidFill>
                  <a:srgbClr val="1A2B4B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播放声音 运动音乐</a:t>
            </a:r>
            <a:pPr algn="l" indent="0" marL="0">
              <a:buNone/>
            </a:pPr>
            <a:endParaRPr lang="en-US" sz="560" dirty="0"/>
          </a:p>
          <a:p>
            <a:pPr algn="l" indent="0" marL="0">
              <a:lnSpc>
                <a:spcPts val="1238"/>
              </a:lnSpc>
              <a:buNone/>
            </a:pPr>
            <a:r>
              <a:rPr lang="en-US" sz="560" dirty="0">
                <a:solidFill>
                  <a:srgbClr val="1A2B4B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（背景音乐循环播放）</a:t>
            </a:r>
            <a:endParaRPr lang="en-US" sz="560" dirty="0"/>
          </a:p>
        </p:txBody>
      </p:sp>
      <p:sp>
        <p:nvSpPr>
          <p:cNvPr id="14" name="Shape 12"/>
          <p:cNvSpPr/>
          <p:nvPr/>
        </p:nvSpPr>
        <p:spPr>
          <a:xfrm>
            <a:off x="190500" y="4005262"/>
            <a:ext cx="9134475" cy="566738"/>
          </a:xfrm>
          <a:prstGeom prst="roundRect">
            <a:avLst>
              <a:gd name="adj" fmla="val 16807"/>
            </a:avLst>
          </a:prstGeom>
          <a:solidFill>
            <a:srgbClr val="FFF5DC"/>
          </a:solidFill>
          <a:ln w="14288">
            <a:solidFill>
              <a:srgbClr val="FFD23F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15" name="Text 13"/>
          <p:cNvSpPr/>
          <p:nvPr/>
        </p:nvSpPr>
        <p:spPr>
          <a:xfrm>
            <a:off x="376238" y="4133850"/>
            <a:ext cx="8894445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🎯 三个角色各司其职，通过「碰到▼？」和「坐标」协作！</a:t>
            </a:r>
            <a:endParaRPr lang="en-US" sz="820" dirty="0"/>
          </a:p>
        </p:txBody>
      </p:sp>
      <p:sp>
        <p:nvSpPr>
          <p:cNvPr id="16" name="Text 14"/>
          <p:cNvSpPr/>
          <p:nvPr/>
        </p:nvSpPr>
        <p:spPr>
          <a:xfrm>
            <a:off x="376238" y="4324350"/>
            <a:ext cx="889444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哨子：奔跑+检测碰撞 | 旗帜：等待被碰到 | 舞台：放音乐+切换背景</a:t>
            </a:r>
            <a:endParaRPr lang="en-US" sz="630" dirty="0"/>
          </a:p>
        </p:txBody>
      </p:sp>
      <p:sp>
        <p:nvSpPr>
          <p:cNvPr id="17" name="Text 15"/>
          <p:cNvSpPr/>
          <p:nvPr/>
        </p:nvSpPr>
        <p:spPr>
          <a:xfrm>
            <a:off x="571500" y="619125"/>
            <a:ext cx="1877532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6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📋 全部脚本都在这里</a:t>
            </a:r>
            <a:endParaRPr lang="en-US" sz="16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5DC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7571" cy="271463"/>
          </a:xfrm>
          <a:prstGeom prst="roundRect">
            <a:avLst>
              <a:gd name="adj" fmla="val 50000"/>
            </a:avLst>
          </a:prstGeom>
          <a:solidFill>
            <a:srgbClr val="FF8C42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🚀 自由创作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381000" y="1333500"/>
            <a:ext cx="2009775" cy="1394371"/>
          </a:xfrm>
          <a:prstGeom prst="roundRect">
            <a:avLst>
              <a:gd name="adj" fmla="val 9563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552450" y="1504950"/>
            <a:ext cx="1691878" cy="3571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9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🎨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552450" y="1919287"/>
            <a:ext cx="1691878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更多造型</a:t>
            </a:r>
            <a:endParaRPr lang="en-US" sz="820" dirty="0"/>
          </a:p>
        </p:txBody>
      </p:sp>
      <p:sp>
        <p:nvSpPr>
          <p:cNvPr id="7" name="Text 5"/>
          <p:cNvSpPr/>
          <p:nvPr/>
        </p:nvSpPr>
        <p:spPr>
          <a:xfrm>
            <a:off x="552450" y="2119312"/>
            <a:ext cx="1691878" cy="43710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lnSpc>
                <a:spcPts val="1148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给哨子做更多帽子造型</a:t>
            </a:r>
            <a:pPr algn="ctr" indent="0" marL="0">
              <a:buNone/>
            </a:pPr>
            <a:endParaRPr lang="en-US" sz="630" dirty="0"/>
          </a:p>
          <a:p>
            <a:pPr algn="ctr" indent="0" marL="0">
              <a:lnSpc>
                <a:spcPts val="1148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红色⚾ 蓝色🎓 黄色👑</a:t>
            </a:r>
            <a:pPr algn="ctr" indent="0" marL="0">
              <a:buNone/>
            </a:pPr>
            <a:endParaRPr lang="en-US" sz="630" dirty="0"/>
          </a:p>
          <a:p>
            <a:pPr algn="ctr" indent="0" marL="0">
              <a:lnSpc>
                <a:spcPts val="1148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用造型切换做动画效果</a:t>
            </a:r>
            <a:endParaRPr lang="en-US" sz="630" dirty="0"/>
          </a:p>
        </p:txBody>
      </p:sp>
      <p:sp>
        <p:nvSpPr>
          <p:cNvPr id="8" name="Shape 6"/>
          <p:cNvSpPr/>
          <p:nvPr/>
        </p:nvSpPr>
        <p:spPr>
          <a:xfrm>
            <a:off x="2505075" y="1333500"/>
            <a:ext cx="2009775" cy="1394371"/>
          </a:xfrm>
          <a:prstGeom prst="roundRect">
            <a:avLst>
              <a:gd name="adj" fmla="val 9563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2676525" y="1504950"/>
            <a:ext cx="1691878" cy="3571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9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🏟️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2676525" y="1919287"/>
            <a:ext cx="1691878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更多背景</a:t>
            </a:r>
            <a:endParaRPr lang="en-US" sz="820" dirty="0"/>
          </a:p>
        </p:txBody>
      </p:sp>
      <p:sp>
        <p:nvSpPr>
          <p:cNvPr id="11" name="Text 9"/>
          <p:cNvSpPr/>
          <p:nvPr/>
        </p:nvSpPr>
        <p:spPr>
          <a:xfrm>
            <a:off x="2676525" y="2119312"/>
            <a:ext cx="1691878" cy="43710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lnSpc>
                <a:spcPts val="1148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画自己的运动场</a:t>
            </a:r>
            <a:pPr algn="ctr" indent="0" marL="0">
              <a:buNone/>
            </a:pPr>
            <a:endParaRPr lang="en-US" sz="630" dirty="0"/>
          </a:p>
          <a:p>
            <a:pPr algn="ctr" indent="0" marL="0">
              <a:lnSpc>
                <a:spcPts val="1148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加观众席、终点线、奖杯台</a:t>
            </a:r>
            <a:pPr algn="ctr" indent="0" marL="0">
              <a:buNone/>
            </a:pPr>
            <a:endParaRPr lang="en-US" sz="630" dirty="0"/>
          </a:p>
          <a:p>
            <a:pPr algn="ctr" indent="0" marL="0">
              <a:lnSpc>
                <a:spcPts val="1148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还可以换不同天气</a:t>
            </a:r>
            <a:endParaRPr lang="en-US" sz="630" dirty="0"/>
          </a:p>
        </p:txBody>
      </p:sp>
      <p:sp>
        <p:nvSpPr>
          <p:cNvPr id="12" name="Shape 10"/>
          <p:cNvSpPr/>
          <p:nvPr/>
        </p:nvSpPr>
        <p:spPr>
          <a:xfrm>
            <a:off x="4629150" y="1333500"/>
            <a:ext cx="2009775" cy="1394371"/>
          </a:xfrm>
          <a:prstGeom prst="roundRect">
            <a:avLst>
              <a:gd name="adj" fmla="val 9563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4800600" y="1504950"/>
            <a:ext cx="1691878" cy="3571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9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🎵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4800600" y="1919287"/>
            <a:ext cx="1691878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音效特效</a:t>
            </a:r>
            <a:endParaRPr lang="en-US" sz="820" dirty="0"/>
          </a:p>
        </p:txBody>
      </p:sp>
      <p:sp>
        <p:nvSpPr>
          <p:cNvPr id="15" name="Text 13"/>
          <p:cNvSpPr/>
          <p:nvPr/>
        </p:nvSpPr>
        <p:spPr>
          <a:xfrm>
            <a:off x="4800600" y="2119312"/>
            <a:ext cx="1691878" cy="43710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lnSpc>
                <a:spcPts val="1148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哨子吹响的声音</a:t>
            </a:r>
            <a:pPr algn="ctr" indent="0" marL="0">
              <a:buNone/>
            </a:pPr>
            <a:endParaRPr lang="en-US" sz="630" dirty="0"/>
          </a:p>
          <a:p>
            <a:pPr algn="ctr" indent="0" marL="0">
              <a:lnSpc>
                <a:spcPts val="1148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碰到旗子时的欢呼声</a:t>
            </a:r>
            <a:pPr algn="ctr" indent="0" marL="0">
              <a:buNone/>
            </a:pPr>
            <a:endParaRPr lang="en-US" sz="630" dirty="0"/>
          </a:p>
          <a:p>
            <a:pPr algn="ctr" indent="0" marL="0">
              <a:lnSpc>
                <a:spcPts val="1148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不同背景配不同音乐</a:t>
            </a:r>
            <a:endParaRPr lang="en-US" sz="630" dirty="0"/>
          </a:p>
        </p:txBody>
      </p:sp>
      <p:sp>
        <p:nvSpPr>
          <p:cNvPr id="16" name="Shape 14"/>
          <p:cNvSpPr/>
          <p:nvPr/>
        </p:nvSpPr>
        <p:spPr>
          <a:xfrm>
            <a:off x="6753225" y="1333500"/>
            <a:ext cx="2009775" cy="1394371"/>
          </a:xfrm>
          <a:prstGeom prst="roundRect">
            <a:avLst>
              <a:gd name="adj" fmla="val 9563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9B6BFF">
                <a:alpha val="100000"/>
              </a:srgbClr>
            </a:outerShdw>
          </a:effectLst>
        </p:spPr>
      </p:sp>
      <p:sp>
        <p:nvSpPr>
          <p:cNvPr id="17" name="Text 15"/>
          <p:cNvSpPr/>
          <p:nvPr/>
        </p:nvSpPr>
        <p:spPr>
          <a:xfrm>
            <a:off x="6924675" y="1504950"/>
            <a:ext cx="1691878" cy="3571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9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🏆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6924675" y="1919287"/>
            <a:ext cx="1691878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比赛系统</a:t>
            </a:r>
            <a:endParaRPr lang="en-US" sz="820" dirty="0"/>
          </a:p>
        </p:txBody>
      </p:sp>
      <p:sp>
        <p:nvSpPr>
          <p:cNvPr id="19" name="Text 17"/>
          <p:cNvSpPr/>
          <p:nvPr/>
        </p:nvSpPr>
        <p:spPr>
          <a:xfrm>
            <a:off x="6924675" y="2119312"/>
            <a:ext cx="1691878" cy="43710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lnSpc>
                <a:spcPts val="1148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加计时器⏱</a:t>
            </a:r>
            <a:pPr algn="ctr" indent="0" marL="0">
              <a:buNone/>
            </a:pPr>
            <a:endParaRPr lang="en-US" sz="630" dirty="0"/>
          </a:p>
          <a:p>
            <a:pPr algn="ctr" indent="0" marL="0">
              <a:lnSpc>
                <a:spcPts val="1148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跑到终点加分数</a:t>
            </a:r>
            <a:pPr algn="ctr" indent="0" marL="0">
              <a:buNone/>
            </a:pPr>
            <a:endParaRPr lang="en-US" sz="630" dirty="0"/>
          </a:p>
          <a:p>
            <a:pPr algn="ctr" indent="0" marL="0">
              <a:lnSpc>
                <a:spcPts val="1148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和同学比谁更快</a:t>
            </a:r>
            <a:endParaRPr lang="en-US" sz="630" dirty="0"/>
          </a:p>
        </p:txBody>
      </p:sp>
      <p:sp>
        <p:nvSpPr>
          <p:cNvPr id="20" name="Text 18"/>
          <p:cNvSpPr/>
          <p:nvPr/>
        </p:nvSpPr>
        <p:spPr>
          <a:xfrm>
            <a:off x="381000" y="4610100"/>
            <a:ext cx="8507730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FF8C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🎨 你的创意没有极限！做出你独一无二的哨子裁判！</a:t>
            </a:r>
            <a:endParaRPr lang="en-US" sz="820" dirty="0"/>
          </a:p>
        </p:txBody>
      </p:sp>
      <p:sp>
        <p:nvSpPr>
          <p:cNvPr id="21" name="Text 19"/>
          <p:cNvSpPr/>
          <p:nvPr/>
        </p:nvSpPr>
        <p:spPr>
          <a:xfrm>
            <a:off x="571500" y="619125"/>
            <a:ext cx="1909405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🌟 发挥你的创意！</a:t>
            </a:r>
            <a:endParaRPr lang="en-US" sz="1800" dirty="0"/>
          </a:p>
        </p:txBody>
      </p:sp>
      <p:sp>
        <p:nvSpPr>
          <p:cNvPr id="22" name="Text 20"/>
          <p:cNvSpPr/>
          <p:nvPr/>
        </p:nvSpPr>
        <p:spPr>
          <a:xfrm>
            <a:off x="571500" y="952500"/>
            <a:ext cx="1131141" cy="17621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b="1" dirty="0">
                <a:solidFill>
                  <a:srgbClr val="FF8C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让哨子裁判与众不同</a:t>
            </a:r>
            <a:endParaRPr lang="en-US" sz="97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7571" cy="271463"/>
          </a:xfrm>
          <a:prstGeom prst="roundRect">
            <a:avLst>
              <a:gd name="adj" fmla="val 50000"/>
            </a:avLst>
          </a:prstGeom>
          <a:solidFill>
            <a:srgbClr val="1A2B4B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FFD23F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📚 课堂总结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381000" y="1285875"/>
            <a:ext cx="2024062" cy="876300"/>
          </a:xfrm>
          <a:prstGeom prst="roundRect">
            <a:avLst>
              <a:gd name="adj" fmla="val 13043"/>
            </a:avLst>
          </a:prstGeom>
          <a:solidFill>
            <a:srgbClr val="FFFFFF"/>
          </a:solidFill>
          <a:ln w="19050">
            <a:solidFill>
              <a:srgbClr val="4ECDC4"/>
            </a:solidFill>
            <a:prstDash val="solid"/>
          </a:ln>
          <a:effectLst>
            <a:outerShdw sx="100000" sy="100000" kx="0" ky="0" algn="bl" rotWithShape="0" blurRad="101600" dist="40411" dir="2700000">
              <a:srgbClr val="4ECDC4">
                <a:alpha val="100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514350" y="1419225"/>
            <a:ext cx="1783723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6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🎩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514350" y="1762125"/>
            <a:ext cx="1783723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造型合并</a:t>
            </a:r>
            <a:endParaRPr lang="en-US" sz="750" dirty="0"/>
          </a:p>
        </p:txBody>
      </p:sp>
      <p:sp>
        <p:nvSpPr>
          <p:cNvPr id="7" name="Text 5"/>
          <p:cNvSpPr/>
          <p:nvPr/>
        </p:nvSpPr>
        <p:spPr>
          <a:xfrm>
            <a:off x="514350" y="1928813"/>
            <a:ext cx="1783723" cy="1000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6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复制帽子造型到哨子→变成戴帽子的哨子裁判</a:t>
            </a:r>
            <a:endParaRPr lang="en-US" sz="560" dirty="0"/>
          </a:p>
        </p:txBody>
      </p:sp>
      <p:sp>
        <p:nvSpPr>
          <p:cNvPr id="8" name="Shape 6"/>
          <p:cNvSpPr/>
          <p:nvPr/>
        </p:nvSpPr>
        <p:spPr>
          <a:xfrm>
            <a:off x="2500313" y="1285875"/>
            <a:ext cx="2024062" cy="876300"/>
          </a:xfrm>
          <a:prstGeom prst="roundRect">
            <a:avLst>
              <a:gd name="adj" fmla="val 13043"/>
            </a:avLst>
          </a:prstGeom>
          <a:solidFill>
            <a:srgbClr val="FFFFFF"/>
          </a:solidFill>
          <a:ln w="19050">
            <a:solidFill>
              <a:srgbClr val="FFD23F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2633662" y="1419225"/>
            <a:ext cx="1783723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6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🗺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2633662" y="1762125"/>
            <a:ext cx="1783723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坐标系</a:t>
            </a:r>
            <a:endParaRPr lang="en-US" sz="750" dirty="0"/>
          </a:p>
        </p:txBody>
      </p:sp>
      <p:sp>
        <p:nvSpPr>
          <p:cNvPr id="11" name="Text 9"/>
          <p:cNvSpPr/>
          <p:nvPr/>
        </p:nvSpPr>
        <p:spPr>
          <a:xfrm>
            <a:off x="2633662" y="1928813"/>
            <a:ext cx="1783723" cy="1000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6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X轴=左右，Y轴=上下→定位舞台任意位置</a:t>
            </a:r>
            <a:endParaRPr lang="en-US" sz="560" dirty="0"/>
          </a:p>
        </p:txBody>
      </p:sp>
      <p:sp>
        <p:nvSpPr>
          <p:cNvPr id="12" name="Shape 10"/>
          <p:cNvSpPr/>
          <p:nvPr/>
        </p:nvSpPr>
        <p:spPr>
          <a:xfrm>
            <a:off x="4619625" y="1285875"/>
            <a:ext cx="2024062" cy="876300"/>
          </a:xfrm>
          <a:prstGeom prst="roundRect">
            <a:avLst>
              <a:gd name="adj" fmla="val 13043"/>
            </a:avLst>
          </a:prstGeom>
          <a:solidFill>
            <a:srgbClr val="FFFFFF"/>
          </a:solidFill>
          <a:ln w="19050">
            <a:solidFill>
              <a:srgbClr val="FF6B9D"/>
            </a:solidFill>
            <a:prstDash val="solid"/>
          </a:ln>
          <a:effectLst>
            <a:outerShdw sx="100000" sy="100000" kx="0" ky="0" algn="bl" rotWithShape="0" blurRad="101600" dist="40411" dir="2700000">
              <a:srgbClr val="FF6B9D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4752975" y="1419225"/>
            <a:ext cx="1783723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6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🎲</a:t>
            </a:r>
            <a:endParaRPr lang="en-US" sz="1650" dirty="0"/>
          </a:p>
        </p:txBody>
      </p:sp>
      <p:sp>
        <p:nvSpPr>
          <p:cNvPr id="14" name="Text 12"/>
          <p:cNvSpPr/>
          <p:nvPr/>
        </p:nvSpPr>
        <p:spPr>
          <a:xfrm>
            <a:off x="4752975" y="1762125"/>
            <a:ext cx="1783723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随机数</a:t>
            </a:r>
            <a:endParaRPr lang="en-US" sz="750" dirty="0"/>
          </a:p>
        </p:txBody>
      </p:sp>
      <p:sp>
        <p:nvSpPr>
          <p:cNvPr id="15" name="Text 13"/>
          <p:cNvSpPr/>
          <p:nvPr/>
        </p:nvSpPr>
        <p:spPr>
          <a:xfrm>
            <a:off x="4752975" y="1928813"/>
            <a:ext cx="1783723" cy="1000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6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「在5和20之间取随机数」→速度忽快忽慢</a:t>
            </a:r>
            <a:endParaRPr lang="en-US" sz="560" dirty="0"/>
          </a:p>
        </p:txBody>
      </p:sp>
      <p:sp>
        <p:nvSpPr>
          <p:cNvPr id="16" name="Shape 14"/>
          <p:cNvSpPr/>
          <p:nvPr/>
        </p:nvSpPr>
        <p:spPr>
          <a:xfrm>
            <a:off x="6738938" y="1285875"/>
            <a:ext cx="2024062" cy="876300"/>
          </a:xfrm>
          <a:prstGeom prst="roundRect">
            <a:avLst>
              <a:gd name="adj" fmla="val 13043"/>
            </a:avLst>
          </a:prstGeom>
          <a:solidFill>
            <a:srgbClr val="FFFFFF"/>
          </a:solidFill>
          <a:ln w="19050">
            <a:solidFill>
              <a:srgbClr val="9B6BFF"/>
            </a:solidFill>
            <a:prstDash val="solid"/>
          </a:ln>
          <a:effectLst>
            <a:outerShdw sx="100000" sy="100000" kx="0" ky="0" algn="bl" rotWithShape="0" blurRad="101600" dist="40411" dir="2700000">
              <a:srgbClr val="9B6BFF">
                <a:alpha val="100000"/>
              </a:srgbClr>
            </a:outerShdw>
          </a:effectLst>
        </p:spPr>
      </p:sp>
      <p:sp>
        <p:nvSpPr>
          <p:cNvPr id="17" name="Text 15"/>
          <p:cNvSpPr/>
          <p:nvPr/>
        </p:nvSpPr>
        <p:spPr>
          <a:xfrm>
            <a:off x="6872288" y="1419225"/>
            <a:ext cx="1783723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6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🚩</a:t>
            </a:r>
            <a:endParaRPr lang="en-US" sz="1650" dirty="0"/>
          </a:p>
        </p:txBody>
      </p:sp>
      <p:sp>
        <p:nvSpPr>
          <p:cNvPr id="18" name="Text 16"/>
          <p:cNvSpPr/>
          <p:nvPr/>
        </p:nvSpPr>
        <p:spPr>
          <a:xfrm>
            <a:off x="6872288" y="1762125"/>
            <a:ext cx="1783723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碰到侦测</a:t>
            </a:r>
            <a:endParaRPr lang="en-US" sz="750" dirty="0"/>
          </a:p>
        </p:txBody>
      </p:sp>
      <p:sp>
        <p:nvSpPr>
          <p:cNvPr id="19" name="Text 17"/>
          <p:cNvSpPr/>
          <p:nvPr/>
        </p:nvSpPr>
        <p:spPr>
          <a:xfrm>
            <a:off x="6872288" y="1928813"/>
            <a:ext cx="1783723" cy="1000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6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检查两个角色有没有碰到→碰到旗子换背景</a:t>
            </a:r>
            <a:endParaRPr lang="en-US" sz="560" dirty="0"/>
          </a:p>
        </p:txBody>
      </p:sp>
      <p:sp>
        <p:nvSpPr>
          <p:cNvPr id="20" name="Shape 18"/>
          <p:cNvSpPr/>
          <p:nvPr/>
        </p:nvSpPr>
        <p:spPr>
          <a:xfrm>
            <a:off x="381000" y="4100513"/>
            <a:ext cx="8753475" cy="566738"/>
          </a:xfrm>
          <a:prstGeom prst="roundRect">
            <a:avLst>
              <a:gd name="adj" fmla="val 16807"/>
            </a:avLst>
          </a:prstGeom>
          <a:solidFill>
            <a:srgbClr val="FFF5DC"/>
          </a:solidFill>
          <a:ln w="14288">
            <a:solidFill>
              <a:srgbClr val="1E88FF"/>
            </a:solidFill>
            <a:prstDash val="solid"/>
          </a:ln>
          <a:effectLst>
            <a:outerShdw sx="100000" sy="100000" kx="0" ky="0" algn="bl" rotWithShape="0" blurRad="101600" dist="40411" dir="2700000">
              <a:srgbClr val="1E88FF">
                <a:alpha val="100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566738" y="4229100"/>
            <a:ext cx="8507730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🔄 还复习了旧积木</a:t>
            </a:r>
            <a:endParaRPr lang="en-US" sz="820" dirty="0"/>
          </a:p>
        </p:txBody>
      </p:sp>
      <p:sp>
        <p:nvSpPr>
          <p:cNvPr id="22" name="Text 20"/>
          <p:cNvSpPr/>
          <p:nvPr/>
        </p:nvSpPr>
        <p:spPr>
          <a:xfrm>
            <a:off x="566738" y="4419600"/>
            <a:ext cx="850773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当绿旗被点击 · 移动步数 · 重复执行 · 碰到边缘反弹 · 旋转方式 · 换成下一个背景 · 播放声音</a:t>
            </a:r>
            <a:endParaRPr lang="en-US" sz="630" dirty="0"/>
          </a:p>
        </p:txBody>
      </p:sp>
      <p:sp>
        <p:nvSpPr>
          <p:cNvPr id="23" name="Text 21"/>
          <p:cNvSpPr/>
          <p:nvPr/>
        </p:nvSpPr>
        <p:spPr>
          <a:xfrm>
            <a:off x="571500" y="619125"/>
            <a:ext cx="1877532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6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📖 今天学到了什么？</a:t>
            </a:r>
            <a:endParaRPr lang="en-US" sz="1650" dirty="0"/>
          </a:p>
        </p:txBody>
      </p:sp>
      <p:sp>
        <p:nvSpPr>
          <p:cNvPr id="24" name="Text 22"/>
          <p:cNvSpPr/>
          <p:nvPr/>
        </p:nvSpPr>
        <p:spPr>
          <a:xfrm>
            <a:off x="571500" y="928687"/>
            <a:ext cx="1131141" cy="17621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b="1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一起来回顾一下吧！</a:t>
            </a:r>
            <a:endParaRPr lang="en-US" sz="97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7571" cy="271463"/>
          </a:xfrm>
          <a:prstGeom prst="roundRect">
            <a:avLst>
              <a:gd name="adj" fmla="val 50000"/>
            </a:avLst>
          </a:prstGeom>
          <a:solidFill>
            <a:srgbClr val="1A2B4B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FFD23F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📚 课堂总结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285750" y="1238250"/>
            <a:ext cx="2806675" cy="866775"/>
          </a:xfrm>
          <a:prstGeom prst="roundRect">
            <a:avLst>
              <a:gd name="adj" fmla="val 10989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4ECDC4">
                <a:alpha val="100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404812" y="1357312"/>
            <a:ext cx="2607078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🎲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404812" y="1604963"/>
            <a:ext cx="2607078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在___和___之间取随机数</a:t>
            </a:r>
            <a:endParaRPr lang="en-US" sz="670" dirty="0"/>
          </a:p>
        </p:txBody>
      </p:sp>
      <p:sp>
        <p:nvSpPr>
          <p:cNvPr id="7" name="Text 5"/>
          <p:cNvSpPr/>
          <p:nvPr/>
        </p:nvSpPr>
        <p:spPr>
          <a:xfrm>
            <a:off x="404813" y="1762125"/>
            <a:ext cx="386715" cy="100013"/>
          </a:xfrm>
          <a:prstGeom prst="roundRect">
            <a:avLst>
              <a:gd name="adj" fmla="val 47619"/>
            </a:avLst>
          </a:prstGeom>
          <a:solidFill>
            <a:srgbClr val="4ECDC4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4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运算·绿色</a:t>
            </a:r>
            <a:endParaRPr lang="en-US" sz="450" dirty="0"/>
          </a:p>
        </p:txBody>
      </p:sp>
      <p:sp>
        <p:nvSpPr>
          <p:cNvPr id="8" name="Text 6"/>
          <p:cNvSpPr/>
          <p:nvPr/>
        </p:nvSpPr>
        <p:spPr>
          <a:xfrm>
            <a:off x="404812" y="1890712"/>
            <a:ext cx="2607078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在范围里随机给出一个数字</a:t>
            </a:r>
            <a:endParaRPr lang="en-US" sz="520" dirty="0"/>
          </a:p>
        </p:txBody>
      </p:sp>
      <p:sp>
        <p:nvSpPr>
          <p:cNvPr id="9" name="Shape 7"/>
          <p:cNvSpPr/>
          <p:nvPr/>
        </p:nvSpPr>
        <p:spPr>
          <a:xfrm>
            <a:off x="3168625" y="1238250"/>
            <a:ext cx="2806675" cy="866775"/>
          </a:xfrm>
          <a:prstGeom prst="roundRect">
            <a:avLst>
              <a:gd name="adj" fmla="val 10989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3287688" y="1357312"/>
            <a:ext cx="2607078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📌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3287688" y="1604963"/>
            <a:ext cx="2607078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x:___ y:___</a:t>
            </a:r>
            <a:endParaRPr lang="en-US" sz="670" dirty="0"/>
          </a:p>
        </p:txBody>
      </p:sp>
      <p:sp>
        <p:nvSpPr>
          <p:cNvPr id="12" name="Text 10"/>
          <p:cNvSpPr/>
          <p:nvPr/>
        </p:nvSpPr>
        <p:spPr>
          <a:xfrm>
            <a:off x="3287688" y="1762125"/>
            <a:ext cx="386715" cy="100013"/>
          </a:xfrm>
          <a:prstGeom prst="roundRect">
            <a:avLst>
              <a:gd name="adj" fmla="val 47619"/>
            </a:avLst>
          </a:prstGeom>
          <a:solidFill>
            <a:srgbClr val="FFD23F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4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运动·蓝色</a:t>
            </a:r>
            <a:endParaRPr lang="en-US" sz="450" dirty="0"/>
          </a:p>
        </p:txBody>
      </p:sp>
      <p:sp>
        <p:nvSpPr>
          <p:cNvPr id="13" name="Text 11"/>
          <p:cNvSpPr/>
          <p:nvPr/>
        </p:nvSpPr>
        <p:spPr>
          <a:xfrm>
            <a:off x="3287688" y="1890712"/>
            <a:ext cx="2607078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直接把角色放到坐标位置</a:t>
            </a:r>
            <a:endParaRPr lang="en-US" sz="520" dirty="0"/>
          </a:p>
        </p:txBody>
      </p:sp>
      <p:sp>
        <p:nvSpPr>
          <p:cNvPr id="14" name="Shape 12"/>
          <p:cNvSpPr/>
          <p:nvPr/>
        </p:nvSpPr>
        <p:spPr>
          <a:xfrm>
            <a:off x="6051500" y="1238250"/>
            <a:ext cx="2806675" cy="866775"/>
          </a:xfrm>
          <a:prstGeom prst="roundRect">
            <a:avLst>
              <a:gd name="adj" fmla="val 10989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6B9D">
                <a:alpha val="100000"/>
              </a:srgbClr>
            </a:outerShdw>
          </a:effectLst>
        </p:spPr>
      </p:sp>
      <p:sp>
        <p:nvSpPr>
          <p:cNvPr id="15" name="Text 13"/>
          <p:cNvSpPr/>
          <p:nvPr/>
        </p:nvSpPr>
        <p:spPr>
          <a:xfrm>
            <a:off x="6170563" y="1357312"/>
            <a:ext cx="2607078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🚩</a:t>
            </a:r>
            <a:endParaRPr lang="en-US" sz="1200" dirty="0"/>
          </a:p>
        </p:txBody>
      </p:sp>
      <p:sp>
        <p:nvSpPr>
          <p:cNvPr id="16" name="Text 14"/>
          <p:cNvSpPr/>
          <p:nvPr/>
        </p:nvSpPr>
        <p:spPr>
          <a:xfrm>
            <a:off x="6170563" y="1604963"/>
            <a:ext cx="2607078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 角色▼？</a:t>
            </a:r>
            <a:endParaRPr lang="en-US" sz="670" dirty="0"/>
          </a:p>
        </p:txBody>
      </p:sp>
      <p:sp>
        <p:nvSpPr>
          <p:cNvPr id="17" name="Text 15"/>
          <p:cNvSpPr/>
          <p:nvPr/>
        </p:nvSpPr>
        <p:spPr>
          <a:xfrm>
            <a:off x="6170563" y="1762125"/>
            <a:ext cx="386715" cy="100013"/>
          </a:xfrm>
          <a:prstGeom prst="roundRect">
            <a:avLst>
              <a:gd name="adj" fmla="val 47619"/>
            </a:avLst>
          </a:prstGeom>
          <a:solidFill>
            <a:srgbClr val="FF6B9D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4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侦测·浅蓝</a:t>
            </a:r>
            <a:endParaRPr lang="en-US" sz="450" dirty="0"/>
          </a:p>
        </p:txBody>
      </p:sp>
      <p:sp>
        <p:nvSpPr>
          <p:cNvPr id="18" name="Text 16"/>
          <p:cNvSpPr/>
          <p:nvPr/>
        </p:nvSpPr>
        <p:spPr>
          <a:xfrm>
            <a:off x="6170563" y="1890712"/>
            <a:ext cx="2607078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检测两个角色有没有碰撞</a:t>
            </a:r>
            <a:endParaRPr lang="en-US" sz="520" dirty="0"/>
          </a:p>
        </p:txBody>
      </p:sp>
      <p:sp>
        <p:nvSpPr>
          <p:cNvPr id="19" name="Shape 17"/>
          <p:cNvSpPr/>
          <p:nvPr/>
        </p:nvSpPr>
        <p:spPr>
          <a:xfrm>
            <a:off x="285750" y="2181225"/>
            <a:ext cx="2806675" cy="866775"/>
          </a:xfrm>
          <a:prstGeom prst="roundRect">
            <a:avLst>
              <a:gd name="adj" fmla="val 10989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E88FF">
                <a:alpha val="100000"/>
              </a:srgbClr>
            </a:outerShdw>
          </a:effectLst>
        </p:spPr>
      </p:sp>
      <p:sp>
        <p:nvSpPr>
          <p:cNvPr id="20" name="Text 18"/>
          <p:cNvSpPr/>
          <p:nvPr/>
        </p:nvSpPr>
        <p:spPr>
          <a:xfrm>
            <a:off x="404812" y="2300288"/>
            <a:ext cx="2607078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🎭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404812" y="2547937"/>
            <a:ext cx="2607078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造型合并（操作技巧）</a:t>
            </a:r>
            <a:endParaRPr lang="en-US" sz="670" dirty="0"/>
          </a:p>
        </p:txBody>
      </p:sp>
      <p:sp>
        <p:nvSpPr>
          <p:cNvPr id="22" name="Text 20"/>
          <p:cNvSpPr/>
          <p:nvPr/>
        </p:nvSpPr>
        <p:spPr>
          <a:xfrm>
            <a:off x="404813" y="2705100"/>
            <a:ext cx="328708" cy="100013"/>
          </a:xfrm>
          <a:prstGeom prst="roundRect">
            <a:avLst>
              <a:gd name="adj" fmla="val 47619"/>
            </a:avLst>
          </a:prstGeom>
          <a:solidFill>
            <a:srgbClr val="1E88FF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4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操作技巧</a:t>
            </a:r>
            <a:endParaRPr lang="en-US" sz="450" dirty="0"/>
          </a:p>
        </p:txBody>
      </p:sp>
      <p:sp>
        <p:nvSpPr>
          <p:cNvPr id="23" name="Text 21"/>
          <p:cNvSpPr/>
          <p:nvPr/>
        </p:nvSpPr>
        <p:spPr>
          <a:xfrm>
            <a:off x="404812" y="2833687"/>
            <a:ext cx="2607078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复制造型→粘贴到另一个角色</a:t>
            </a:r>
            <a:endParaRPr lang="en-US" sz="520" dirty="0"/>
          </a:p>
        </p:txBody>
      </p:sp>
      <p:sp>
        <p:nvSpPr>
          <p:cNvPr id="24" name="Shape 22"/>
          <p:cNvSpPr/>
          <p:nvPr/>
        </p:nvSpPr>
        <p:spPr>
          <a:xfrm>
            <a:off x="3168625" y="2181225"/>
            <a:ext cx="2806675" cy="866775"/>
          </a:xfrm>
          <a:prstGeom prst="roundRect">
            <a:avLst>
              <a:gd name="adj" fmla="val 10989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8C42">
                <a:alpha val="100000"/>
              </a:srgbClr>
            </a:outerShdw>
          </a:effectLst>
        </p:spPr>
      </p:sp>
      <p:sp>
        <p:nvSpPr>
          <p:cNvPr id="25" name="Text 23"/>
          <p:cNvSpPr/>
          <p:nvPr/>
        </p:nvSpPr>
        <p:spPr>
          <a:xfrm>
            <a:off x="3287688" y="2300288"/>
            <a:ext cx="2607078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🏟️</a:t>
            </a:r>
            <a:endParaRPr lang="en-US" sz="1200" dirty="0"/>
          </a:p>
        </p:txBody>
      </p:sp>
      <p:sp>
        <p:nvSpPr>
          <p:cNvPr id="26" name="Text 24"/>
          <p:cNvSpPr/>
          <p:nvPr/>
        </p:nvSpPr>
        <p:spPr>
          <a:xfrm>
            <a:off x="3287688" y="2547937"/>
            <a:ext cx="2607078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换成下一个背景</a:t>
            </a:r>
            <a:endParaRPr lang="en-US" sz="670" dirty="0"/>
          </a:p>
        </p:txBody>
      </p:sp>
      <p:sp>
        <p:nvSpPr>
          <p:cNvPr id="27" name="Text 25"/>
          <p:cNvSpPr/>
          <p:nvPr/>
        </p:nvSpPr>
        <p:spPr>
          <a:xfrm>
            <a:off x="3287688" y="2705100"/>
            <a:ext cx="386715" cy="100013"/>
          </a:xfrm>
          <a:prstGeom prst="roundRect">
            <a:avLst>
              <a:gd name="adj" fmla="val 47619"/>
            </a:avLst>
          </a:prstGeom>
          <a:solidFill>
            <a:srgbClr val="FF8C42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4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外观·紫色</a:t>
            </a:r>
            <a:endParaRPr lang="en-US" sz="450" dirty="0"/>
          </a:p>
        </p:txBody>
      </p:sp>
      <p:sp>
        <p:nvSpPr>
          <p:cNvPr id="28" name="Text 26"/>
          <p:cNvSpPr/>
          <p:nvPr/>
        </p:nvSpPr>
        <p:spPr>
          <a:xfrm>
            <a:off x="3287688" y="2833687"/>
            <a:ext cx="2607078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切换到角色/舞台的下一个背景</a:t>
            </a:r>
            <a:endParaRPr lang="en-US" sz="520" dirty="0"/>
          </a:p>
        </p:txBody>
      </p:sp>
      <p:sp>
        <p:nvSpPr>
          <p:cNvPr id="29" name="Shape 27"/>
          <p:cNvSpPr/>
          <p:nvPr/>
        </p:nvSpPr>
        <p:spPr>
          <a:xfrm>
            <a:off x="6051500" y="2181225"/>
            <a:ext cx="2806675" cy="866775"/>
          </a:xfrm>
          <a:prstGeom prst="roundRect">
            <a:avLst>
              <a:gd name="adj" fmla="val 10989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4757">
                <a:alpha val="100000"/>
              </a:srgbClr>
            </a:outerShdw>
          </a:effectLst>
        </p:spPr>
      </p:sp>
      <p:sp>
        <p:nvSpPr>
          <p:cNvPr id="30" name="Text 28"/>
          <p:cNvSpPr/>
          <p:nvPr/>
        </p:nvSpPr>
        <p:spPr>
          <a:xfrm>
            <a:off x="6170563" y="2300288"/>
            <a:ext cx="2607078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🎵</a:t>
            </a:r>
            <a:endParaRPr lang="en-US" sz="1200" dirty="0"/>
          </a:p>
        </p:txBody>
      </p:sp>
      <p:sp>
        <p:nvSpPr>
          <p:cNvPr id="31" name="Text 29"/>
          <p:cNvSpPr/>
          <p:nvPr/>
        </p:nvSpPr>
        <p:spPr>
          <a:xfrm>
            <a:off x="6170563" y="2547937"/>
            <a:ext cx="2607078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播放声音 ___</a:t>
            </a:r>
            <a:endParaRPr lang="en-US" sz="670" dirty="0"/>
          </a:p>
        </p:txBody>
      </p:sp>
      <p:sp>
        <p:nvSpPr>
          <p:cNvPr id="32" name="Text 30"/>
          <p:cNvSpPr/>
          <p:nvPr/>
        </p:nvSpPr>
        <p:spPr>
          <a:xfrm>
            <a:off x="6170563" y="2705100"/>
            <a:ext cx="386715" cy="100013"/>
          </a:xfrm>
          <a:prstGeom prst="roundRect">
            <a:avLst>
              <a:gd name="adj" fmla="val 47619"/>
            </a:avLst>
          </a:prstGeom>
          <a:solidFill>
            <a:srgbClr val="FF4757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4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声音·粉色</a:t>
            </a:r>
            <a:endParaRPr lang="en-US" sz="450" dirty="0"/>
          </a:p>
        </p:txBody>
      </p:sp>
      <p:sp>
        <p:nvSpPr>
          <p:cNvPr id="33" name="Text 31"/>
          <p:cNvSpPr/>
          <p:nvPr/>
        </p:nvSpPr>
        <p:spPr>
          <a:xfrm>
            <a:off x="6170563" y="2833687"/>
            <a:ext cx="2607078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播放指定的声音文件</a:t>
            </a:r>
            <a:endParaRPr lang="en-US" sz="520" dirty="0"/>
          </a:p>
        </p:txBody>
      </p:sp>
      <p:sp>
        <p:nvSpPr>
          <p:cNvPr id="34" name="Text 32"/>
          <p:cNvSpPr/>
          <p:nvPr/>
        </p:nvSpPr>
        <p:spPr>
          <a:xfrm>
            <a:off x="571500" y="619125"/>
            <a:ext cx="1452145" cy="304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6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🧩 新积木全家福</a:t>
            </a:r>
            <a:endParaRPr lang="en-US" sz="1650" dirty="0"/>
          </a:p>
        </p:txBody>
      </p:sp>
      <p:sp>
        <p:nvSpPr>
          <p:cNvPr id="35" name="Text 33"/>
          <p:cNvSpPr/>
          <p:nvPr/>
        </p:nvSpPr>
        <p:spPr>
          <a:xfrm>
            <a:off x="571500" y="928688"/>
            <a:ext cx="1169813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今天学到了这些新积木！</a:t>
            </a:r>
            <a:endParaRPr lang="en-US" sz="82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4743450"/>
            <a:ext cx="9281160" cy="400050"/>
          </a:xfrm>
          <a:prstGeom prst="rect">
            <a:avLst/>
          </a:prstGeom>
          <a:solidFill>
            <a:srgbClr val="1E88F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华平小超人 · 少儿编程</a:t>
            </a:r>
            <a:pPr algn="l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buNone/>
            </a:pPr>
            <a:r>
              <a:rPr lang="en-US" sz="75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L1-2</a:t>
            </a:r>
            <a:endParaRPr lang="en-US" sz="7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743450"/>
            <a:ext cx="9144000" cy="4000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720280" y="1382557"/>
            <a:ext cx="3758991" cy="8286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🎉</a:t>
            </a:r>
            <a:endParaRPr lang="en-US" sz="4500" dirty="0"/>
          </a:p>
        </p:txBody>
      </p:sp>
      <p:sp>
        <p:nvSpPr>
          <p:cNvPr id="6" name="Text 2"/>
          <p:cNvSpPr/>
          <p:nvPr/>
        </p:nvSpPr>
        <p:spPr>
          <a:xfrm>
            <a:off x="2720280" y="2287432"/>
            <a:ext cx="3758991" cy="5000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27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下课啦！</a:t>
            </a:r>
            <a:endParaRPr lang="en-US" sz="2700" dirty="0"/>
          </a:p>
        </p:txBody>
      </p:sp>
      <p:sp>
        <p:nvSpPr>
          <p:cNvPr id="7" name="Text 3"/>
          <p:cNvSpPr/>
          <p:nvPr/>
        </p:nvSpPr>
        <p:spPr>
          <a:xfrm>
            <a:off x="2720280" y="2911320"/>
            <a:ext cx="3758991" cy="17621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9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今天你创造了会奔跑的哨子裁判！✨🏃🎵</a:t>
            </a:r>
            <a:endParaRPr lang="en-US" sz="970" dirty="0"/>
          </a:p>
        </p:txBody>
      </p:sp>
      <p:sp>
        <p:nvSpPr>
          <p:cNvPr id="8" name="Text 4"/>
          <p:cNvSpPr/>
          <p:nvPr/>
        </p:nvSpPr>
        <p:spPr>
          <a:xfrm>
            <a:off x="2720280" y="3258982"/>
            <a:ext cx="928116" cy="285750"/>
          </a:xfrm>
          <a:prstGeom prst="roundRect">
            <a:avLst>
              <a:gd name="adj" fmla="val 40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4ECDC4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🗺 学会了坐标系</a:t>
            </a:r>
            <a:endParaRPr lang="en-US" sz="670" dirty="0"/>
          </a:p>
        </p:txBody>
      </p:sp>
      <p:sp>
        <p:nvSpPr>
          <p:cNvPr id="9" name="Text 5"/>
          <p:cNvSpPr/>
          <p:nvPr/>
        </p:nvSpPr>
        <p:spPr>
          <a:xfrm>
            <a:off x="3729930" y="3258982"/>
            <a:ext cx="893372" cy="285750"/>
          </a:xfrm>
          <a:prstGeom prst="roundRect">
            <a:avLst>
              <a:gd name="adj" fmla="val 40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FFD23F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🎲 用上了随机数</a:t>
            </a:r>
            <a:endParaRPr lang="en-US" sz="670" dirty="0"/>
          </a:p>
        </p:txBody>
      </p:sp>
      <p:sp>
        <p:nvSpPr>
          <p:cNvPr id="10" name="Text 6"/>
          <p:cNvSpPr/>
          <p:nvPr/>
        </p:nvSpPr>
        <p:spPr>
          <a:xfrm>
            <a:off x="4705350" y="3258982"/>
            <a:ext cx="806361" cy="285750"/>
          </a:xfrm>
          <a:prstGeom prst="roundRect">
            <a:avLst>
              <a:gd name="adj" fmla="val 40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FF6B9D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🚩 碰到了旗帜</a:t>
            </a:r>
            <a:endParaRPr lang="en-US" sz="670" dirty="0"/>
          </a:p>
        </p:txBody>
      </p:sp>
      <p:sp>
        <p:nvSpPr>
          <p:cNvPr id="11" name="Text 7"/>
          <p:cNvSpPr/>
          <p:nvPr/>
        </p:nvSpPr>
        <p:spPr>
          <a:xfrm>
            <a:off x="5595045" y="3258982"/>
            <a:ext cx="841105" cy="285750"/>
          </a:xfrm>
          <a:prstGeom prst="roundRect">
            <a:avLst>
              <a:gd name="adj" fmla="val 40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9B6BFF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🏟️ 换了运动场</a:t>
            </a:r>
            <a:endParaRPr lang="en-US" sz="67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750" y="3428851"/>
            <a:ext cx="952500" cy="13098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238125"/>
            <a:ext cx="857571" cy="271463"/>
          </a:xfrm>
          <a:prstGeom prst="roundRect">
            <a:avLst>
              <a:gd name="adj" fmla="val 50000"/>
            </a:avLst>
          </a:prstGeom>
          <a:solidFill>
            <a:srgbClr val="FF8C42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📖 故事导入</a:t>
            </a:r>
            <a:endParaRPr lang="en-US" sz="900" dirty="0"/>
          </a:p>
        </p:txBody>
      </p:sp>
      <p:sp>
        <p:nvSpPr>
          <p:cNvPr id="4" name="Shape 1"/>
          <p:cNvSpPr/>
          <p:nvPr/>
        </p:nvSpPr>
        <p:spPr>
          <a:xfrm>
            <a:off x="476250" y="1095375"/>
            <a:ext cx="4714875" cy="962025"/>
          </a:xfrm>
          <a:prstGeom prst="roundRect">
            <a:avLst>
              <a:gd name="adj" fmla="val 15842"/>
            </a:avLst>
          </a:prstGeom>
          <a:solidFill>
            <a:srgbClr val="FFFFFF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8C42">
                <a:alpha val="10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690562" y="1290638"/>
            <a:ext cx="4350544" cy="2095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小超人去运动场当裁判 🏟️，需要一只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会边跑边吹哨的哨子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820" dirty="0"/>
          </a:p>
        </p:txBody>
      </p:sp>
      <p:sp>
        <p:nvSpPr>
          <p:cNvPr id="6" name="Text 3"/>
          <p:cNvSpPr/>
          <p:nvPr/>
        </p:nvSpPr>
        <p:spPr>
          <a:xfrm>
            <a:off x="690562" y="1576388"/>
            <a:ext cx="4350544" cy="2095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可是哨子只会安静地躺着 😴，怎么让它像真正的裁判一样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跑起来、吹响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呢？</a:t>
            </a:r>
            <a:endParaRPr lang="en-US" sz="82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0" y="952500"/>
            <a:ext cx="2381250" cy="3278907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476250" y="2762250"/>
            <a:ext cx="1033462" cy="800100"/>
          </a:xfrm>
          <a:prstGeom prst="roundRect">
            <a:avLst>
              <a:gd name="adj" fmla="val 14286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FFD23F">
                <a:alpha val="100000"/>
              </a:srgbClr>
            </a:outerShdw>
          </a:effectLst>
        </p:spPr>
      </p:sp>
      <p:sp>
        <p:nvSpPr>
          <p:cNvPr id="9" name="Text 5"/>
          <p:cNvSpPr/>
          <p:nvPr/>
        </p:nvSpPr>
        <p:spPr>
          <a:xfrm>
            <a:off x="604838" y="2862263"/>
            <a:ext cx="787932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604838" y="3119437"/>
            <a:ext cx="78793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你参加过运动会吗？</a:t>
            </a:r>
            <a:endParaRPr lang="en-US" sz="670" dirty="0"/>
          </a:p>
        </p:txBody>
      </p:sp>
      <p:sp>
        <p:nvSpPr>
          <p:cNvPr id="11" name="Text 7"/>
          <p:cNvSpPr/>
          <p:nvPr/>
        </p:nvSpPr>
        <p:spPr>
          <a:xfrm>
            <a:off x="604838" y="3262312"/>
            <a:ext cx="787932" cy="1000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6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裁判是怎么吹哨的？</a:t>
            </a:r>
            <a:endParaRPr lang="en-US" sz="560" dirty="0"/>
          </a:p>
        </p:txBody>
      </p:sp>
      <p:sp>
        <p:nvSpPr>
          <p:cNvPr id="12" name="Shape 8"/>
          <p:cNvSpPr/>
          <p:nvPr/>
        </p:nvSpPr>
        <p:spPr>
          <a:xfrm>
            <a:off x="1604963" y="2762250"/>
            <a:ext cx="1033462" cy="800100"/>
          </a:xfrm>
          <a:prstGeom prst="roundRect">
            <a:avLst>
              <a:gd name="adj" fmla="val 14286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4ECDC4">
                <a:alpha val="100000"/>
              </a:srgbClr>
            </a:outerShdw>
          </a:effectLst>
        </p:spPr>
      </p:sp>
      <p:sp>
        <p:nvSpPr>
          <p:cNvPr id="13" name="Text 9"/>
          <p:cNvSpPr/>
          <p:nvPr/>
        </p:nvSpPr>
        <p:spPr>
          <a:xfrm>
            <a:off x="1733550" y="2862263"/>
            <a:ext cx="787932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🔢</a:t>
            </a:r>
            <a:endParaRPr lang="en-US" sz="1200" dirty="0"/>
          </a:p>
        </p:txBody>
      </p:sp>
      <p:sp>
        <p:nvSpPr>
          <p:cNvPr id="14" name="Text 10"/>
          <p:cNvSpPr/>
          <p:nvPr/>
        </p:nvSpPr>
        <p:spPr>
          <a:xfrm>
            <a:off x="1733550" y="3119437"/>
            <a:ext cx="78793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跑步速度一样的吗？</a:t>
            </a:r>
            <a:endParaRPr lang="en-US" sz="670" dirty="0"/>
          </a:p>
        </p:txBody>
      </p:sp>
      <p:sp>
        <p:nvSpPr>
          <p:cNvPr id="15" name="Text 11"/>
          <p:cNvSpPr/>
          <p:nvPr/>
        </p:nvSpPr>
        <p:spPr>
          <a:xfrm>
            <a:off x="1733550" y="3262312"/>
            <a:ext cx="787932" cy="1000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6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还是忽快忽慢的？</a:t>
            </a:r>
            <a:endParaRPr lang="en-US" sz="560" dirty="0"/>
          </a:p>
        </p:txBody>
      </p:sp>
      <p:sp>
        <p:nvSpPr>
          <p:cNvPr id="16" name="Shape 12"/>
          <p:cNvSpPr/>
          <p:nvPr/>
        </p:nvSpPr>
        <p:spPr>
          <a:xfrm>
            <a:off x="2733675" y="2762250"/>
            <a:ext cx="1033462" cy="800100"/>
          </a:xfrm>
          <a:prstGeom prst="roundRect">
            <a:avLst>
              <a:gd name="adj" fmla="val 14286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FF6B9D">
                <a:alpha val="100000"/>
              </a:srgbClr>
            </a:outerShdw>
          </a:effectLst>
        </p:spPr>
      </p:sp>
      <p:sp>
        <p:nvSpPr>
          <p:cNvPr id="17" name="Text 13"/>
          <p:cNvSpPr/>
          <p:nvPr/>
        </p:nvSpPr>
        <p:spPr>
          <a:xfrm>
            <a:off x="2862263" y="2862263"/>
            <a:ext cx="787932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🎽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2862263" y="3119437"/>
            <a:ext cx="78793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运动场上有什么？</a:t>
            </a:r>
            <a:endParaRPr lang="en-US" sz="670" dirty="0"/>
          </a:p>
        </p:txBody>
      </p:sp>
      <p:sp>
        <p:nvSpPr>
          <p:cNvPr id="19" name="Text 15"/>
          <p:cNvSpPr/>
          <p:nvPr/>
        </p:nvSpPr>
        <p:spPr>
          <a:xfrm>
            <a:off x="2862263" y="3262312"/>
            <a:ext cx="787932" cy="2000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6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跑道、旗帜、终点线……</a:t>
            </a:r>
            <a:endParaRPr lang="en-US" sz="560" dirty="0"/>
          </a:p>
        </p:txBody>
      </p:sp>
      <p:sp>
        <p:nvSpPr>
          <p:cNvPr id="20" name="Text 16"/>
          <p:cNvSpPr/>
          <p:nvPr/>
        </p:nvSpPr>
        <p:spPr>
          <a:xfrm>
            <a:off x="571500" y="619125"/>
            <a:ext cx="2320290" cy="3571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小超人的运动烦恼 🏟️</a:t>
            </a:r>
            <a:endParaRPr lang="en-US" sz="1950" dirty="0"/>
          </a:p>
        </p:txBody>
      </p:sp>
      <p:sp>
        <p:nvSpPr>
          <p:cNvPr id="21" name="Text 17"/>
          <p:cNvSpPr/>
          <p:nvPr/>
        </p:nvSpPr>
        <p:spPr>
          <a:xfrm>
            <a:off x="476250" y="4829175"/>
            <a:ext cx="1289755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8C4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🤔 你能帮小超人解决这个问题吗？</a:t>
            </a:r>
            <a:endParaRPr lang="en-US" sz="67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7571" cy="271463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🔍 项目分析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476250" y="1095375"/>
            <a:ext cx="3848100" cy="2419350"/>
          </a:xfrm>
          <a:prstGeom prst="roundRect">
            <a:avLst>
              <a:gd name="adj" fmla="val 5512"/>
            </a:avLst>
          </a:prstGeom>
          <a:ln w="19050">
            <a:solidFill>
              <a:srgbClr val="CCCCCC"/>
            </a:solidFill>
            <a:prstDash val="dash"/>
          </a:ln>
        </p:spPr>
      </p:sp>
      <p:sp>
        <p:nvSpPr>
          <p:cNvPr id="5" name="Text 3"/>
          <p:cNvSpPr/>
          <p:nvPr/>
        </p:nvSpPr>
        <p:spPr>
          <a:xfrm>
            <a:off x="2308845" y="1912144"/>
            <a:ext cx="185653" cy="4381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🎬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2209800" y="2407444"/>
            <a:ext cx="386715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94A3B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运行效果</a:t>
            </a:r>
            <a:endParaRPr lang="en-US" sz="750" dirty="0"/>
          </a:p>
        </p:txBody>
      </p:sp>
      <p:sp>
        <p:nvSpPr>
          <p:cNvPr id="7" name="Text 5"/>
          <p:cNvSpPr/>
          <p:nvPr/>
        </p:nvSpPr>
        <p:spPr>
          <a:xfrm>
            <a:off x="2133600" y="2602706"/>
            <a:ext cx="541401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C0C8D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（此处插入视频）</a:t>
            </a:r>
            <a:endParaRPr lang="en-US" sz="520" dirty="0"/>
          </a:p>
        </p:txBody>
      </p:sp>
      <p:sp>
        <p:nvSpPr>
          <p:cNvPr id="8" name="Shape 6"/>
          <p:cNvSpPr/>
          <p:nvPr/>
        </p:nvSpPr>
        <p:spPr>
          <a:xfrm>
            <a:off x="4476750" y="1095375"/>
            <a:ext cx="4191000" cy="409575"/>
          </a:xfrm>
          <a:prstGeom prst="roundRect">
            <a:avLst>
              <a:gd name="adj" fmla="val 23256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4595812" y="1185863"/>
            <a:ext cx="232029" cy="228600"/>
          </a:xfrm>
          <a:prstGeom prst="ellipse">
            <a:avLst/>
          </a:prstGeom>
          <a:solidFill>
            <a:srgbClr val="FFD23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🎽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4900613" y="1231106"/>
            <a:ext cx="1155311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</a:t>
            </a:r>
            <a:pPr algn="l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多个运动场背景来回切换</a:t>
            </a:r>
            <a:endParaRPr lang="en-US" sz="750" dirty="0"/>
          </a:p>
        </p:txBody>
      </p:sp>
      <p:sp>
        <p:nvSpPr>
          <p:cNvPr id="11" name="Shape 9"/>
          <p:cNvSpPr/>
          <p:nvPr/>
        </p:nvSpPr>
        <p:spPr>
          <a:xfrm>
            <a:off x="4476750" y="1571625"/>
            <a:ext cx="4191000" cy="409575"/>
          </a:xfrm>
          <a:prstGeom prst="roundRect">
            <a:avLst>
              <a:gd name="adj" fmla="val 23256"/>
            </a:avLst>
          </a:prstGeom>
          <a:solidFill>
            <a:srgbClr val="FFFFFF"/>
          </a:solidFill>
          <a:ln w="14288">
            <a:solidFill>
              <a:srgbClr val="FF6B9D"/>
            </a:solidFill>
            <a:prstDash val="solid"/>
          </a:ln>
          <a:effectLst>
            <a:outerShdw sx="100000" sy="100000" kx="0" ky="0" algn="bl" rotWithShape="0" blurRad="101600" dist="33676" dir="2700000">
              <a:srgbClr val="FF6B9D">
                <a:alpha val="100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4595812" y="1662113"/>
            <a:ext cx="232029" cy="228600"/>
          </a:xfrm>
          <a:prstGeom prst="ellipse">
            <a:avLst/>
          </a:prstGeom>
          <a:solidFill>
            <a:srgbClr val="FF6B9D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4900613" y="1707356"/>
            <a:ext cx="1609701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角色：哨子</a:t>
            </a:r>
            <a:pPr algn="l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由帽子和哨子合并，头戴帽子</a:t>
            </a:r>
            <a:endParaRPr lang="en-US" sz="750" dirty="0"/>
          </a:p>
        </p:txBody>
      </p:sp>
      <p:sp>
        <p:nvSpPr>
          <p:cNvPr id="14" name="Shape 12"/>
          <p:cNvSpPr/>
          <p:nvPr/>
        </p:nvSpPr>
        <p:spPr>
          <a:xfrm>
            <a:off x="4476750" y="2047875"/>
            <a:ext cx="4191000" cy="409575"/>
          </a:xfrm>
          <a:prstGeom prst="roundRect">
            <a:avLst>
              <a:gd name="adj" fmla="val 23256"/>
            </a:avLst>
          </a:prstGeom>
          <a:solidFill>
            <a:srgbClr val="FFFFFF"/>
          </a:solidFill>
          <a:ln w="14288">
            <a:solidFill>
              <a:srgbClr val="4ECDC4"/>
            </a:solidFill>
            <a:prstDash val="solid"/>
          </a:ln>
          <a:effectLst>
            <a:outerShdw sx="100000" sy="100000" kx="0" ky="0" algn="bl" rotWithShape="0" blurRad="101600" dist="33676" dir="2700000">
              <a:srgbClr val="4ECDC4">
                <a:alpha val="100000"/>
              </a:srgbClr>
            </a:outerShdw>
          </a:effectLst>
        </p:spPr>
      </p:sp>
      <p:sp>
        <p:nvSpPr>
          <p:cNvPr id="15" name="Text 13"/>
          <p:cNvSpPr/>
          <p:nvPr/>
        </p:nvSpPr>
        <p:spPr>
          <a:xfrm>
            <a:off x="4595812" y="2138363"/>
            <a:ext cx="232029" cy="22860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🏃‍♂️</a:t>
            </a:r>
            <a:endParaRPr lang="en-US" sz="900" dirty="0"/>
          </a:p>
        </p:txBody>
      </p:sp>
      <p:sp>
        <p:nvSpPr>
          <p:cNvPr id="16" name="Text 14"/>
          <p:cNvSpPr/>
          <p:nvPr/>
        </p:nvSpPr>
        <p:spPr>
          <a:xfrm>
            <a:off x="4900613" y="2183606"/>
            <a:ext cx="1348669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运动方式</a:t>
            </a:r>
            <a:pPr algn="l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左右奔跑，速度随机变化</a:t>
            </a:r>
            <a:endParaRPr lang="en-US" sz="750" dirty="0"/>
          </a:p>
        </p:txBody>
      </p:sp>
      <p:sp>
        <p:nvSpPr>
          <p:cNvPr id="17" name="Shape 15"/>
          <p:cNvSpPr/>
          <p:nvPr/>
        </p:nvSpPr>
        <p:spPr>
          <a:xfrm>
            <a:off x="4476750" y="2524125"/>
            <a:ext cx="4191000" cy="409575"/>
          </a:xfrm>
          <a:prstGeom prst="roundRect">
            <a:avLst>
              <a:gd name="adj" fmla="val 23256"/>
            </a:avLst>
          </a:prstGeom>
          <a:solidFill>
            <a:srgbClr val="FFFFFF"/>
          </a:solidFill>
          <a:ln w="14288">
            <a:solidFill>
              <a:srgbClr val="FFD23F"/>
            </a:solidFill>
            <a:prstDash val="solid"/>
          </a:ln>
          <a:effectLst>
            <a:outerShdw sx="100000" sy="100000" kx="0" ky="0" algn="bl" rotWithShape="0" blurRad="101600" dist="33676" dir="2700000">
              <a:srgbClr val="FFD23F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4595812" y="2614613"/>
            <a:ext cx="232029" cy="228600"/>
          </a:xfrm>
          <a:prstGeom prst="ellipse">
            <a:avLst/>
          </a:prstGeom>
          <a:solidFill>
            <a:srgbClr val="FFD23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🚩</a:t>
            </a:r>
            <a:endParaRPr lang="en-US" sz="900" dirty="0"/>
          </a:p>
        </p:txBody>
      </p:sp>
      <p:sp>
        <p:nvSpPr>
          <p:cNvPr id="19" name="Text 17"/>
          <p:cNvSpPr/>
          <p:nvPr/>
        </p:nvSpPr>
        <p:spPr>
          <a:xfrm>
            <a:off x="4900612" y="2659856"/>
            <a:ext cx="1280993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交互</a:t>
            </a:r>
            <a:pPr algn="l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碰到小绿旗→回起点+换背景</a:t>
            </a:r>
            <a:endParaRPr lang="en-US" sz="750" dirty="0"/>
          </a:p>
        </p:txBody>
      </p:sp>
      <p:sp>
        <p:nvSpPr>
          <p:cNvPr id="20" name="Shape 18"/>
          <p:cNvSpPr/>
          <p:nvPr/>
        </p:nvSpPr>
        <p:spPr>
          <a:xfrm>
            <a:off x="4476750" y="3000375"/>
            <a:ext cx="4191000" cy="409575"/>
          </a:xfrm>
          <a:prstGeom prst="roundRect">
            <a:avLst>
              <a:gd name="adj" fmla="val 23256"/>
            </a:avLst>
          </a:prstGeom>
          <a:solidFill>
            <a:srgbClr val="FFFFFF"/>
          </a:solidFill>
          <a:ln w="14288">
            <a:solidFill>
              <a:srgbClr val="9B6BFF"/>
            </a:solidFill>
            <a:prstDash val="solid"/>
          </a:ln>
          <a:effectLst>
            <a:outerShdw sx="100000" sy="100000" kx="0" ky="0" algn="bl" rotWithShape="0" blurRad="101600" dist="33676" dir="2700000">
              <a:srgbClr val="9B6BFF">
                <a:alpha val="100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4595812" y="3090862"/>
            <a:ext cx="232029" cy="228600"/>
          </a:xfrm>
          <a:prstGeom prst="ellipse">
            <a:avLst/>
          </a:prstGeom>
          <a:solidFill>
            <a:srgbClr val="9B6BF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🎵</a:t>
            </a:r>
            <a:endParaRPr lang="en-US" sz="900" dirty="0"/>
          </a:p>
        </p:txBody>
      </p:sp>
      <p:sp>
        <p:nvSpPr>
          <p:cNvPr id="22" name="Text 20"/>
          <p:cNvSpPr/>
          <p:nvPr/>
        </p:nvSpPr>
        <p:spPr>
          <a:xfrm>
            <a:off x="4900613" y="3136106"/>
            <a:ext cx="1116640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声音</a:t>
            </a:r>
            <a:pPr algn="l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背景音乐+哨声（可选）</a:t>
            </a:r>
            <a:endParaRPr lang="en-US" sz="750" dirty="0"/>
          </a:p>
        </p:txBody>
      </p:sp>
      <p:sp>
        <p:nvSpPr>
          <p:cNvPr id="23" name="Text 21"/>
          <p:cNvSpPr/>
          <p:nvPr/>
        </p:nvSpPr>
        <p:spPr>
          <a:xfrm>
            <a:off x="476250" y="4633913"/>
            <a:ext cx="8652748" cy="319088"/>
          </a:xfrm>
          <a:prstGeom prst="roundRect">
            <a:avLst>
              <a:gd name="adj" fmla="val 29851"/>
            </a:avLst>
          </a:prstGeom>
          <a:solidFill>
            <a:srgbClr val="FFF5DC"/>
          </a:solidFill>
          <a:ln w="14288">
            <a:solidFill>
              <a:srgbClr val="1E88FF"/>
            </a:solidFill>
            <a:prstDash val="solid"/>
          </a:ln>
          <a:effectLst>
            <a:outerShdw sx="100000" sy="100000" kx="0" ky="0" algn="bl" rotWithShape="0" blurRad="101600" dist="33676" dir="2700000">
              <a:srgbClr val="1E88FF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🎯 启动方式：点击绿旗开始 → 哨子自动奔跑 → 碰到旗帜换背景</a:t>
            </a:r>
            <a:endParaRPr lang="en-US" sz="750" dirty="0"/>
          </a:p>
        </p:txBody>
      </p:sp>
      <p:sp>
        <p:nvSpPr>
          <p:cNvPr id="24" name="Text 22"/>
          <p:cNvSpPr/>
          <p:nvPr/>
        </p:nvSpPr>
        <p:spPr>
          <a:xfrm>
            <a:off x="571500" y="619125"/>
            <a:ext cx="2691597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奔跑的哨子是什么样的？🏃</a:t>
            </a:r>
            <a:endParaRPr lang="en-US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5607" cy="257175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 编程实践</a:t>
            </a:r>
            <a:endParaRPr lang="en-US" sz="820" dirty="0"/>
          </a:p>
        </p:txBody>
      </p:sp>
      <p:sp>
        <p:nvSpPr>
          <p:cNvPr id="4" name="Text 2"/>
          <p:cNvSpPr/>
          <p:nvPr/>
        </p:nvSpPr>
        <p:spPr>
          <a:xfrm>
            <a:off x="1481138" y="238125"/>
            <a:ext cx="560737" cy="257175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功能一</a:t>
            </a:r>
            <a:endParaRPr lang="en-US" sz="820" dirty="0"/>
          </a:p>
        </p:txBody>
      </p:sp>
      <p:sp>
        <p:nvSpPr>
          <p:cNvPr id="5" name="Shape 3"/>
          <p:cNvSpPr/>
          <p:nvPr/>
        </p:nvSpPr>
        <p:spPr>
          <a:xfrm>
            <a:off x="476250" y="1143000"/>
            <a:ext cx="1914525" cy="1576388"/>
          </a:xfrm>
          <a:prstGeom prst="roundRect">
            <a:avLst>
              <a:gd name="adj" fmla="val 845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647700" y="1314450"/>
            <a:ext cx="1595199" cy="2762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💭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647700" y="1647825"/>
            <a:ext cx="1595199" cy="17621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我们要做什么？</a:t>
            </a:r>
            <a:endParaRPr lang="en-US" sz="970" dirty="0"/>
          </a:p>
        </p:txBody>
      </p:sp>
      <p:sp>
        <p:nvSpPr>
          <p:cNvPr id="8" name="Text 6"/>
          <p:cNvSpPr/>
          <p:nvPr/>
        </p:nvSpPr>
        <p:spPr>
          <a:xfrm>
            <a:off x="647700" y="1862137"/>
            <a:ext cx="1595199" cy="514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哨子原本是光秃秃的，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我们需要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合并帽子和哨子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让它变成一个"戴帽子的哨子裁判"！</a:t>
            </a:r>
            <a:endParaRPr lang="en-US" sz="750" dirty="0"/>
          </a:p>
        </p:txBody>
      </p:sp>
      <p:sp>
        <p:nvSpPr>
          <p:cNvPr id="9" name="Shape 7"/>
          <p:cNvSpPr/>
          <p:nvPr/>
        </p:nvSpPr>
        <p:spPr>
          <a:xfrm>
            <a:off x="2533650" y="1143000"/>
            <a:ext cx="1914525" cy="1576388"/>
          </a:xfrm>
          <a:prstGeom prst="roundRect">
            <a:avLst>
              <a:gd name="adj" fmla="val 8459"/>
            </a:avLst>
          </a:prstGeom>
          <a:solidFill>
            <a:srgbClr val="FFFFFF"/>
          </a:solidFill>
          <a:ln w="19050">
            <a:solidFill>
              <a:srgbClr val="1E88FF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2705100" y="1314450"/>
            <a:ext cx="1595199" cy="2762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✨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2705100" y="1647825"/>
            <a:ext cx="1595199" cy="17621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什么是造型合并？</a:t>
            </a:r>
            <a:endParaRPr lang="en-US" sz="970" dirty="0"/>
          </a:p>
        </p:txBody>
      </p:sp>
      <p:sp>
        <p:nvSpPr>
          <p:cNvPr id="12" name="Text 10"/>
          <p:cNvSpPr/>
          <p:nvPr/>
        </p:nvSpPr>
        <p:spPr>
          <a:xfrm>
            <a:off x="2705100" y="1862137"/>
            <a:ext cx="1595199" cy="685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把帽子角色的造型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复制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到哨子角色里，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这样哨子就有多个造型——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带帽子的、光头的、不同表情的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750" dirty="0"/>
          </a:p>
        </p:txBody>
      </p:sp>
      <p:sp>
        <p:nvSpPr>
          <p:cNvPr id="13" name="Shape 11"/>
          <p:cNvSpPr/>
          <p:nvPr/>
        </p:nvSpPr>
        <p:spPr>
          <a:xfrm>
            <a:off x="476250" y="3609975"/>
            <a:ext cx="8534400" cy="676275"/>
          </a:xfrm>
          <a:prstGeom prst="roundRect">
            <a:avLst>
              <a:gd name="adj" fmla="val 16901"/>
            </a:avLst>
          </a:prstGeom>
          <a:solidFill>
            <a:srgbClr val="1A2B4B"/>
          </a:solidFill>
          <a:ln/>
        </p:spPr>
      </p:sp>
      <p:sp>
        <p:nvSpPr>
          <p:cNvPr id="14" name="Text 12"/>
          <p:cNvSpPr/>
          <p:nvPr/>
        </p:nvSpPr>
        <p:spPr>
          <a:xfrm>
            <a:off x="3817144" y="3724275"/>
            <a:ext cx="309372" cy="4476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🧢</a:t>
            </a:r>
            <a:pPr algn="ctr" indent="0" marL="0">
              <a:buNone/>
            </a:pPr>
            <a:endParaRPr lang="en-US" sz="1800" dirty="0"/>
          </a:p>
          <a:p>
            <a:pPr algn="ctr" indent="0" marL="0">
              <a:buNone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帽子角色</a:t>
            </a:r>
            <a:endParaRPr lang="en-US" sz="1800" dirty="0"/>
          </a:p>
        </p:txBody>
      </p:sp>
      <p:sp>
        <p:nvSpPr>
          <p:cNvPr id="15" name="Text 13"/>
          <p:cNvSpPr/>
          <p:nvPr/>
        </p:nvSpPr>
        <p:spPr>
          <a:xfrm>
            <a:off x="4274344" y="3864769"/>
            <a:ext cx="62841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+</a:t>
            </a:r>
            <a:endParaRPr lang="en-US" sz="900" dirty="0"/>
          </a:p>
        </p:txBody>
      </p:sp>
      <p:sp>
        <p:nvSpPr>
          <p:cNvPr id="16" name="Text 14"/>
          <p:cNvSpPr/>
          <p:nvPr/>
        </p:nvSpPr>
        <p:spPr>
          <a:xfrm>
            <a:off x="4488656" y="3724275"/>
            <a:ext cx="309372" cy="4476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</a:t>
            </a:r>
            <a:pPr algn="ctr" indent="0" marL="0">
              <a:buNone/>
            </a:pPr>
            <a:endParaRPr lang="en-US" sz="1800" dirty="0"/>
          </a:p>
          <a:p>
            <a:pPr algn="ctr" indent="0" marL="0">
              <a:buNone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哨子角色</a:t>
            </a:r>
            <a:endParaRPr lang="en-US" sz="1800" dirty="0"/>
          </a:p>
        </p:txBody>
      </p:sp>
      <p:sp>
        <p:nvSpPr>
          <p:cNvPr id="17" name="Text 15"/>
          <p:cNvSpPr/>
          <p:nvPr/>
        </p:nvSpPr>
        <p:spPr>
          <a:xfrm>
            <a:off x="4945856" y="3864769"/>
            <a:ext cx="11601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900" dirty="0"/>
          </a:p>
        </p:txBody>
      </p:sp>
      <p:sp>
        <p:nvSpPr>
          <p:cNvPr id="18" name="Text 16"/>
          <p:cNvSpPr/>
          <p:nvPr/>
        </p:nvSpPr>
        <p:spPr>
          <a:xfrm>
            <a:off x="5212556" y="3724275"/>
            <a:ext cx="464058" cy="4476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🎩</a:t>
            </a:r>
            <a:pPr algn="ctr" indent="0" marL="0">
              <a:buNone/>
            </a:pPr>
            <a:endParaRPr lang="en-US" sz="1800" dirty="0"/>
          </a:p>
          <a:p>
            <a:pPr algn="ctr" indent="0" marL="0">
              <a:buNone/>
            </a:pPr>
            <a:r>
              <a:rPr lang="en-US" sz="6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戴帽子的哨子</a:t>
            </a:r>
            <a:endParaRPr lang="en-US" sz="1800" dirty="0"/>
          </a:p>
        </p:txBody>
      </p:sp>
      <p:pic>
        <p:nvPicPr>
          <p:cNvPr id="1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00" y="3164830"/>
            <a:ext cx="1143000" cy="1573857"/>
          </a:xfrm>
          <a:prstGeom prst="rect">
            <a:avLst/>
          </a:prstGeom>
        </p:spPr>
      </p:pic>
      <p:sp>
        <p:nvSpPr>
          <p:cNvPr id="20" name="Text 17"/>
          <p:cNvSpPr/>
          <p:nvPr/>
        </p:nvSpPr>
        <p:spPr>
          <a:xfrm>
            <a:off x="571500" y="619125"/>
            <a:ext cx="1816654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给哨子戴上帽子 🎩</a:t>
            </a:r>
            <a:endParaRPr 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5607" cy="257175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 编程实践</a:t>
            </a:r>
            <a:endParaRPr lang="en-US" sz="820" dirty="0"/>
          </a:p>
        </p:txBody>
      </p:sp>
      <p:sp>
        <p:nvSpPr>
          <p:cNvPr id="4" name="Text 2"/>
          <p:cNvSpPr/>
          <p:nvPr/>
        </p:nvSpPr>
        <p:spPr>
          <a:xfrm>
            <a:off x="1481138" y="238125"/>
            <a:ext cx="560737" cy="257175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功能一</a:t>
            </a:r>
            <a:endParaRPr lang="en-US" sz="820" dirty="0"/>
          </a:p>
        </p:txBody>
      </p:sp>
      <p:sp>
        <p:nvSpPr>
          <p:cNvPr id="5" name="Shape 3"/>
          <p:cNvSpPr/>
          <p:nvPr/>
        </p:nvSpPr>
        <p:spPr>
          <a:xfrm>
            <a:off x="381000" y="1143000"/>
            <a:ext cx="2717750" cy="1083915"/>
          </a:xfrm>
          <a:prstGeom prst="roundRect">
            <a:avLst>
              <a:gd name="adj" fmla="val 12303"/>
            </a:avLst>
          </a:prstGeom>
          <a:solidFill>
            <a:srgbClr val="FFFFFF"/>
          </a:solidFill>
          <a:ln w="19050">
            <a:solidFill>
              <a:srgbClr val="4ECDC4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533400" y="1295400"/>
            <a:ext cx="2449145" cy="3857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1️⃣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533400" y="1738313"/>
            <a:ext cx="2449145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复制帽子造型</a:t>
            </a:r>
            <a:endParaRPr lang="en-US" sz="820" dirty="0"/>
          </a:p>
        </p:txBody>
      </p:sp>
      <p:sp>
        <p:nvSpPr>
          <p:cNvPr id="8" name="Text 6"/>
          <p:cNvSpPr/>
          <p:nvPr/>
        </p:nvSpPr>
        <p:spPr>
          <a:xfrm>
            <a:off x="533400" y="1928812"/>
            <a:ext cx="2449145" cy="14570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lnSpc>
                <a:spcPts val="1148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打开帽子角色 → 切换到"造型"标签 → 选中帽子造型 → 右键"复制"</a:t>
            </a:r>
            <a:endParaRPr lang="en-US" sz="630" dirty="0"/>
          </a:p>
        </p:txBody>
      </p:sp>
      <p:sp>
        <p:nvSpPr>
          <p:cNvPr id="9" name="Shape 7"/>
          <p:cNvSpPr/>
          <p:nvPr/>
        </p:nvSpPr>
        <p:spPr>
          <a:xfrm>
            <a:off x="3213050" y="1143000"/>
            <a:ext cx="2717825" cy="1083915"/>
          </a:xfrm>
          <a:prstGeom prst="roundRect">
            <a:avLst>
              <a:gd name="adj" fmla="val 12303"/>
            </a:avLst>
          </a:prstGeom>
          <a:solidFill>
            <a:srgbClr val="FFFFFF"/>
          </a:solidFill>
          <a:ln w="19050">
            <a:solidFill>
              <a:srgbClr val="FFD23F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3365450" y="1295400"/>
            <a:ext cx="2449220" cy="3857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2️⃣</a:t>
            </a:r>
            <a:endParaRPr lang="en-US" sz="2100" dirty="0"/>
          </a:p>
        </p:txBody>
      </p:sp>
      <p:sp>
        <p:nvSpPr>
          <p:cNvPr id="11" name="Text 9"/>
          <p:cNvSpPr/>
          <p:nvPr/>
        </p:nvSpPr>
        <p:spPr>
          <a:xfrm>
            <a:off x="3365450" y="1738313"/>
            <a:ext cx="2449220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粘贴到哨子</a:t>
            </a:r>
            <a:endParaRPr lang="en-US" sz="820" dirty="0"/>
          </a:p>
        </p:txBody>
      </p:sp>
      <p:sp>
        <p:nvSpPr>
          <p:cNvPr id="12" name="Text 10"/>
          <p:cNvSpPr/>
          <p:nvPr/>
        </p:nvSpPr>
        <p:spPr>
          <a:xfrm>
            <a:off x="3365450" y="1928812"/>
            <a:ext cx="2449220" cy="14570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lnSpc>
                <a:spcPts val="1148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切换到哨子角色 → 造型标签 → 右键"粘贴" → 帽子出现了！</a:t>
            </a:r>
            <a:endParaRPr lang="en-US" sz="630" dirty="0"/>
          </a:p>
        </p:txBody>
      </p:sp>
      <p:sp>
        <p:nvSpPr>
          <p:cNvPr id="13" name="Shape 11"/>
          <p:cNvSpPr/>
          <p:nvPr/>
        </p:nvSpPr>
        <p:spPr>
          <a:xfrm>
            <a:off x="6045175" y="1143000"/>
            <a:ext cx="2717825" cy="1083915"/>
          </a:xfrm>
          <a:prstGeom prst="roundRect">
            <a:avLst>
              <a:gd name="adj" fmla="val 12303"/>
            </a:avLst>
          </a:prstGeom>
          <a:solidFill>
            <a:srgbClr val="FFFFFF"/>
          </a:solidFill>
          <a:ln w="19050">
            <a:solidFill>
              <a:srgbClr val="FF6B9D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6197575" y="1295400"/>
            <a:ext cx="2449220" cy="3857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3️⃣</a:t>
            </a:r>
            <a:endParaRPr lang="en-US" sz="2100" dirty="0"/>
          </a:p>
        </p:txBody>
      </p:sp>
      <p:sp>
        <p:nvSpPr>
          <p:cNvPr id="15" name="Text 13"/>
          <p:cNvSpPr/>
          <p:nvPr/>
        </p:nvSpPr>
        <p:spPr>
          <a:xfrm>
            <a:off x="6197575" y="1738313"/>
            <a:ext cx="2449220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调整帽子位置</a:t>
            </a:r>
            <a:endParaRPr lang="en-US" sz="820" dirty="0"/>
          </a:p>
        </p:txBody>
      </p:sp>
      <p:sp>
        <p:nvSpPr>
          <p:cNvPr id="16" name="Text 14"/>
          <p:cNvSpPr/>
          <p:nvPr/>
        </p:nvSpPr>
        <p:spPr>
          <a:xfrm>
            <a:off x="6197575" y="1928812"/>
            <a:ext cx="2449220" cy="14570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lnSpc>
                <a:spcPts val="1148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拖动帽子到正确位置 → 调整大小 → 让帽子正好戴在哨子头上</a:t>
            </a:r>
            <a:endParaRPr lang="en-US" sz="630" dirty="0"/>
          </a:p>
        </p:txBody>
      </p:sp>
      <p:sp>
        <p:nvSpPr>
          <p:cNvPr id="17" name="Shape 15"/>
          <p:cNvSpPr/>
          <p:nvPr/>
        </p:nvSpPr>
        <p:spPr>
          <a:xfrm>
            <a:off x="381000" y="3629025"/>
            <a:ext cx="8753475" cy="800100"/>
          </a:xfrm>
          <a:prstGeom prst="roundRect">
            <a:avLst>
              <a:gd name="adj" fmla="val 14286"/>
            </a:avLst>
          </a:prstGeom>
          <a:solidFill>
            <a:srgbClr val="FFF5DC"/>
          </a:solidFill>
          <a:ln w="14288">
            <a:solidFill>
              <a:srgbClr val="FF8C42"/>
            </a:solidFill>
            <a:prstDash val="solid"/>
          </a:ln>
          <a:effectLst>
            <a:outerShdw sx="100000" sy="100000" kx="0" ky="0" algn="bl" rotWithShape="0" blurRad="101600" dist="40411" dir="2700000">
              <a:srgbClr val="FF8C42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566738" y="3757612"/>
            <a:ext cx="8507730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🌟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566738" y="4005262"/>
            <a:ext cx="8507730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进阶：多做几个造型！</a:t>
            </a:r>
            <a:endParaRPr lang="en-US" sz="750" dirty="0"/>
          </a:p>
        </p:txBody>
      </p:sp>
      <p:sp>
        <p:nvSpPr>
          <p:cNvPr id="20" name="Text 18"/>
          <p:cNvSpPr/>
          <p:nvPr/>
        </p:nvSpPr>
        <p:spPr>
          <a:xfrm>
            <a:off x="566738" y="4181475"/>
            <a:ext cx="850773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给哨子做多个造型：戴帽子的、不戴帽子的、不同的帽子颜色……让哨子有表情变化！</a:t>
            </a:r>
            <a:endParaRPr lang="en-US" sz="630" dirty="0"/>
          </a:p>
        </p:txBody>
      </p:sp>
      <p:pic>
        <p:nvPicPr>
          <p:cNvPr id="2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4750" y="3056186"/>
            <a:ext cx="1238250" cy="1777752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571500" y="619125"/>
            <a:ext cx="2976799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动手操作：给哨子戴上帽子 🎩</a:t>
            </a:r>
            <a:endParaRPr lang="en-US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5607" cy="257175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 编程实践</a:t>
            </a:r>
            <a:endParaRPr lang="en-US" sz="820" dirty="0"/>
          </a:p>
        </p:txBody>
      </p:sp>
      <p:sp>
        <p:nvSpPr>
          <p:cNvPr id="4" name="Text 2"/>
          <p:cNvSpPr/>
          <p:nvPr/>
        </p:nvSpPr>
        <p:spPr>
          <a:xfrm>
            <a:off x="1481138" y="238125"/>
            <a:ext cx="560737" cy="257175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功能二</a:t>
            </a:r>
            <a:endParaRPr lang="en-US" sz="820" dirty="0"/>
          </a:p>
        </p:txBody>
      </p:sp>
      <p:sp>
        <p:nvSpPr>
          <p:cNvPr id="5" name="Shape 3"/>
          <p:cNvSpPr/>
          <p:nvPr/>
        </p:nvSpPr>
        <p:spPr>
          <a:xfrm>
            <a:off x="381000" y="1238250"/>
            <a:ext cx="4119562" cy="1485900"/>
          </a:xfrm>
          <a:prstGeom prst="roundRect">
            <a:avLst>
              <a:gd name="adj" fmla="val 8974"/>
            </a:avLst>
          </a:prstGeom>
          <a:solidFill>
            <a:srgbClr val="FFFFFF"/>
          </a:solidFill>
          <a:ln w="19050">
            <a:solidFill>
              <a:srgbClr val="FFD23F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552450" y="1409700"/>
            <a:ext cx="3833312" cy="3571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9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🎯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552450" y="1824038"/>
            <a:ext cx="3833312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我们的目标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552450" y="2038350"/>
            <a:ext cx="3833312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哨子在运动场上</a:t>
            </a:r>
            <a:pPr algn="ctr" indent="0" marL="0">
              <a:buNone/>
            </a:pPr>
            <a:endParaRPr lang="en-US" sz="750" dirty="0"/>
          </a:p>
          <a:p>
            <a:pPr algn="ctr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来回奔跑</a:t>
            </a:r>
            <a:endParaRPr lang="en-US" sz="750" dirty="0"/>
          </a:p>
        </p:txBody>
      </p:sp>
      <p:sp>
        <p:nvSpPr>
          <p:cNvPr id="9" name="Shape 7"/>
          <p:cNvSpPr/>
          <p:nvPr/>
        </p:nvSpPr>
        <p:spPr>
          <a:xfrm>
            <a:off x="4643438" y="1238250"/>
            <a:ext cx="4119562" cy="1485900"/>
          </a:xfrm>
          <a:prstGeom prst="roundRect">
            <a:avLst>
              <a:gd name="adj" fmla="val 8974"/>
            </a:avLst>
          </a:prstGeom>
          <a:solidFill>
            <a:srgbClr val="FFFFFF"/>
          </a:solidFill>
          <a:ln w="19050">
            <a:solidFill>
              <a:srgbClr val="1E88FF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4814888" y="1409700"/>
            <a:ext cx="3833312" cy="3571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9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🤔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4814888" y="1824038"/>
            <a:ext cx="3833312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需要什么能力？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4814888" y="2038350"/>
            <a:ext cx="3833312" cy="514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1️⃣ 从起点出发</a:t>
            </a:r>
            <a:pPr algn="ctr" indent="0" marL="0">
              <a:buNone/>
            </a:pPr>
            <a:endParaRPr lang="en-US" sz="750" dirty="0"/>
          </a:p>
          <a:p>
            <a:pPr algn="ctr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2️⃣ 移动到右侧</a:t>
            </a:r>
            <a:pPr algn="ctr" indent="0" marL="0">
              <a:buNone/>
            </a:pPr>
            <a:endParaRPr lang="en-US" sz="750" dirty="0"/>
          </a:p>
          <a:p>
            <a:pPr algn="ctr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3️⃣ 移动速度可变</a:t>
            </a:r>
            <a:endParaRPr lang="en-US" sz="750" dirty="0"/>
          </a:p>
        </p:txBody>
      </p:sp>
      <p:sp>
        <p:nvSpPr>
          <p:cNvPr id="13" name="Text 11"/>
          <p:cNvSpPr/>
          <p:nvPr/>
        </p:nvSpPr>
        <p:spPr>
          <a:xfrm>
            <a:off x="381000" y="4205288"/>
            <a:ext cx="8855773" cy="366712"/>
          </a:xfrm>
          <a:prstGeom prst="roundRect">
            <a:avLst>
              <a:gd name="adj" fmla="val 31169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从起点出发 → 用坐标「移到 x:-200 y:0」</a:t>
            </a:r>
            <a:pPr algn="ctr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ctr" indent="0" marL="0">
              <a:buNone/>
            </a:pPr>
            <a:r>
              <a:rPr lang="en-US" sz="750" dirty="0">
                <a:solidFill>
                  <a:srgbClr val="FFFFFF">
                    <a:alpha val="5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pPr algn="ctr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ctr" indent="0" marL="0">
              <a:buNone/>
            </a:pPr>
            <a:r>
              <a:rPr lang="en-US" sz="75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移动到右侧 → 用「移动步数」或「将X坐标增加」</a:t>
            </a:r>
            <a:pPr algn="ctr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ctr" indent="0" marL="0">
              <a:buNone/>
            </a:pPr>
            <a:r>
              <a:rPr lang="en-US" sz="750" dirty="0">
                <a:solidFill>
                  <a:srgbClr val="FFFFFF">
                    <a:alpha val="5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pPr algn="ctr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ctr" indent="0" marL="0">
              <a:buNone/>
            </a:pPr>
            <a:r>
              <a:rPr lang="en-US" sz="75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速度可变 → 用「随机数」</a:t>
            </a:r>
            <a:endParaRPr lang="en-US" sz="750" dirty="0"/>
          </a:p>
        </p:txBody>
      </p:sp>
      <p:sp>
        <p:nvSpPr>
          <p:cNvPr id="14" name="Text 12"/>
          <p:cNvSpPr/>
          <p:nvPr/>
        </p:nvSpPr>
        <p:spPr>
          <a:xfrm>
            <a:off x="571500" y="666750"/>
            <a:ext cx="1584625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让哨子跑起来 🏃</a:t>
            </a:r>
            <a:endParaRPr lang="en-US" sz="1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5607" cy="257175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 编程实践</a:t>
            </a:r>
            <a:endParaRPr lang="en-US" sz="820" dirty="0"/>
          </a:p>
        </p:txBody>
      </p:sp>
      <p:sp>
        <p:nvSpPr>
          <p:cNvPr id="4" name="Text 2"/>
          <p:cNvSpPr/>
          <p:nvPr/>
        </p:nvSpPr>
        <p:spPr>
          <a:xfrm>
            <a:off x="1481138" y="238125"/>
            <a:ext cx="560737" cy="257175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功能二</a:t>
            </a:r>
            <a:endParaRPr lang="en-US" sz="820" dirty="0"/>
          </a:p>
        </p:txBody>
      </p:sp>
      <p:sp>
        <p:nvSpPr>
          <p:cNvPr id="5" name="Shape 3"/>
          <p:cNvSpPr/>
          <p:nvPr/>
        </p:nvSpPr>
        <p:spPr>
          <a:xfrm>
            <a:off x="476250" y="1143000"/>
            <a:ext cx="3810000" cy="1185863"/>
          </a:xfrm>
          <a:prstGeom prst="roundRect">
            <a:avLst>
              <a:gd name="adj" fmla="val 1124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647700" y="1314450"/>
            <a:ext cx="3519106" cy="2476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3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➡️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647700" y="1600200"/>
            <a:ext cx="3519106" cy="17621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X轴是什么？</a:t>
            </a:r>
            <a:endParaRPr lang="en-US" sz="970" dirty="0"/>
          </a:p>
        </p:txBody>
      </p:sp>
      <p:sp>
        <p:nvSpPr>
          <p:cNvPr id="8" name="Text 6"/>
          <p:cNvSpPr/>
          <p:nvPr/>
        </p:nvSpPr>
        <p:spPr>
          <a:xfrm>
            <a:off x="647700" y="1814513"/>
            <a:ext cx="3519106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X轴控制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水平方向（左右）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的位置。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X=0 在正中间，正数往右，负数往左！</a:t>
            </a:r>
            <a:endParaRPr lang="en-US" sz="750" dirty="0"/>
          </a:p>
        </p:txBody>
      </p:sp>
      <p:sp>
        <p:nvSpPr>
          <p:cNvPr id="9" name="Shape 7"/>
          <p:cNvSpPr/>
          <p:nvPr/>
        </p:nvSpPr>
        <p:spPr>
          <a:xfrm>
            <a:off x="4476750" y="1143000"/>
            <a:ext cx="4457700" cy="2647950"/>
          </a:xfrm>
          <a:prstGeom prst="roundRect">
            <a:avLst>
              <a:gd name="adj" fmla="val 5036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4610100" y="1276350"/>
            <a:ext cx="4253865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📊 X轴示意图（范围：-10 ~ 10）</a:t>
            </a:r>
            <a:endParaRPr lang="en-US" sz="82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10100" y="1504950"/>
            <a:ext cx="4191000" cy="498872"/>
          </a:xfrm>
          <a:prstGeom prst="rect">
            <a:avLst/>
          </a:prstGeom>
        </p:spPr>
      </p:pic>
      <p:sp>
        <p:nvSpPr>
          <p:cNvPr id="12" name="Shape 9"/>
          <p:cNvSpPr/>
          <p:nvPr/>
        </p:nvSpPr>
        <p:spPr>
          <a:xfrm>
            <a:off x="476250" y="3967162"/>
            <a:ext cx="8562975" cy="604837"/>
          </a:xfrm>
          <a:prstGeom prst="roundRect">
            <a:avLst>
              <a:gd name="adj" fmla="val 15748"/>
            </a:avLst>
          </a:prstGeom>
          <a:solidFill>
            <a:srgbClr val="FFF5DC"/>
          </a:solidFill>
          <a:ln w="14288">
            <a:solidFill>
              <a:srgbClr val="1E88FF"/>
            </a:solidFill>
            <a:prstDash val="solid"/>
          </a:ln>
          <a:effectLst>
            <a:outerShdw sx="100000" sy="100000" kx="0" ky="0" algn="bl" rotWithShape="0" blurRad="101600" dist="40411" dir="2700000">
              <a:srgbClr val="1E88FF">
                <a:alpha val="100000"/>
              </a:srgbClr>
            </a:outerShdw>
          </a:effectLst>
        </p:spPr>
      </p:sp>
      <p:sp>
        <p:nvSpPr>
          <p:cNvPr id="13" name="Text 10"/>
          <p:cNvSpPr/>
          <p:nvPr/>
        </p:nvSpPr>
        <p:spPr>
          <a:xfrm>
            <a:off x="661988" y="4095750"/>
            <a:ext cx="8314372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🎯 练一练：说出这些点在X轴的哪个位置？</a:t>
            </a:r>
            <a:endParaRPr lang="en-US" sz="820" dirty="0"/>
          </a:p>
        </p:txBody>
      </p:sp>
      <p:sp>
        <p:nvSpPr>
          <p:cNvPr id="14" name="Text 11"/>
          <p:cNvSpPr/>
          <p:nvPr/>
        </p:nvSpPr>
        <p:spPr>
          <a:xfrm>
            <a:off x="661988" y="4305300"/>
            <a:ext cx="8314372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X=2 → </a:t>
            </a:r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原点右边第2格</a:t>
            </a:r>
            <a:pPr algn="l" indent="0" marL="0"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| X=-5 → </a:t>
            </a:r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原点左边第5格</a:t>
            </a:r>
            <a:pPr algn="l" indent="0" marL="0"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| X=10 → </a:t>
            </a:r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最右边！</a:t>
            </a:r>
            <a:endParaRPr lang="en-US" sz="750" dirty="0"/>
          </a:p>
        </p:txBody>
      </p:sp>
      <p:sp>
        <p:nvSpPr>
          <p:cNvPr id="15" name="Text 12"/>
          <p:cNvSpPr/>
          <p:nvPr/>
        </p:nvSpPr>
        <p:spPr>
          <a:xfrm>
            <a:off x="571500" y="619125"/>
            <a:ext cx="2064091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第一步：认识X轴 ➡️</a:t>
            </a:r>
            <a:endParaRPr lang="en-US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Text 1"/>
          <p:cNvSpPr/>
          <p:nvPr/>
        </p:nvSpPr>
        <p:spPr>
          <a:xfrm>
            <a:off x="571500" y="238125"/>
            <a:ext cx="855607" cy="257175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🛠 编程实践</a:t>
            </a:r>
            <a:endParaRPr lang="en-US" sz="820" dirty="0"/>
          </a:p>
        </p:txBody>
      </p:sp>
      <p:sp>
        <p:nvSpPr>
          <p:cNvPr id="4" name="Text 2"/>
          <p:cNvSpPr/>
          <p:nvPr/>
        </p:nvSpPr>
        <p:spPr>
          <a:xfrm>
            <a:off x="1481138" y="238125"/>
            <a:ext cx="560737" cy="257175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功能二</a:t>
            </a:r>
            <a:endParaRPr lang="en-US" sz="820" dirty="0"/>
          </a:p>
        </p:txBody>
      </p:sp>
      <p:sp>
        <p:nvSpPr>
          <p:cNvPr id="5" name="Shape 3"/>
          <p:cNvSpPr/>
          <p:nvPr/>
        </p:nvSpPr>
        <p:spPr>
          <a:xfrm>
            <a:off x="381000" y="1143000"/>
            <a:ext cx="4119562" cy="1528763"/>
          </a:xfrm>
          <a:prstGeom prst="roundRect">
            <a:avLst>
              <a:gd name="adj" fmla="val 8723"/>
            </a:avLst>
          </a:prstGeom>
          <a:solidFill>
            <a:srgbClr val="FFFFFF"/>
          </a:solidFill>
          <a:ln w="19050">
            <a:solidFill>
              <a:srgbClr val="FF4757"/>
            </a:solidFill>
            <a:prstDash val="solid"/>
          </a:ln>
          <a:effectLst>
            <a:outerShdw sx="100000" sy="100000" kx="0" ky="0" algn="bl" rotWithShape="0" blurRad="101600" dist="53882" dir="2700000">
              <a:srgbClr val="FF4757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552450" y="1314450"/>
            <a:ext cx="3833312" cy="2476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3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❓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552450" y="1600200"/>
            <a:ext cx="3833312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问题来了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552450" y="1814513"/>
            <a:ext cx="3833312" cy="685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同样在X=2的位置，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却有一个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在上方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一个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在下方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只用X轴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不够用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750" dirty="0"/>
          </a:p>
        </p:txBody>
      </p:sp>
      <p:sp>
        <p:nvSpPr>
          <p:cNvPr id="9" name="Shape 7"/>
          <p:cNvSpPr/>
          <p:nvPr/>
        </p:nvSpPr>
        <p:spPr>
          <a:xfrm>
            <a:off x="4643438" y="1143000"/>
            <a:ext cx="4119562" cy="1528763"/>
          </a:xfrm>
          <a:prstGeom prst="roundRect">
            <a:avLst>
              <a:gd name="adj" fmla="val 8723"/>
            </a:avLst>
          </a:prstGeom>
          <a:solidFill>
            <a:srgbClr val="FFFFFF"/>
          </a:solidFill>
          <a:ln w="19050">
            <a:solidFill>
              <a:srgbClr val="FFD23F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4814888" y="1314450"/>
            <a:ext cx="3833312" cy="2476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35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👀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4814888" y="1600200"/>
            <a:ext cx="3833312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同样在X=2，为什么位置不同？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4814888" y="1814513"/>
            <a:ext cx="3833312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因为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高度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不同！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需要一个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Y轴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来表示上下位置！</a:t>
            </a:r>
            <a:endParaRPr lang="en-US" sz="750" dirty="0"/>
          </a:p>
        </p:txBody>
      </p:sp>
      <p:sp>
        <p:nvSpPr>
          <p:cNvPr id="13" name="Text 11"/>
          <p:cNvSpPr/>
          <p:nvPr/>
        </p:nvSpPr>
        <p:spPr>
          <a:xfrm>
            <a:off x="3598069" y="3533775"/>
            <a:ext cx="609076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X=2, Y=3</a:t>
            </a:r>
            <a:endParaRPr lang="en-US" sz="600" dirty="0"/>
          </a:p>
        </p:txBody>
      </p:sp>
      <p:sp>
        <p:nvSpPr>
          <p:cNvPr id="14" name="Shape 12"/>
          <p:cNvSpPr/>
          <p:nvPr/>
        </p:nvSpPr>
        <p:spPr>
          <a:xfrm>
            <a:off x="3598069" y="3686175"/>
            <a:ext cx="600075" cy="600075"/>
          </a:xfrm>
          <a:prstGeom prst="roundRect">
            <a:avLst>
              <a:gd name="adj" fmla="val 6349"/>
            </a:avLst>
          </a:prstGeom>
          <a:solidFill>
            <a:srgbClr val="F0F4FF"/>
          </a:solidFill>
          <a:ln w="14288">
            <a:solidFill>
              <a:srgbClr val="1A2B4B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3945731" y="3795712"/>
            <a:ext cx="142875" cy="142875"/>
          </a:xfrm>
          <a:prstGeom prst="ellipse">
            <a:avLst/>
          </a:prstGeom>
          <a:solidFill>
            <a:srgbClr val="FF4757"/>
          </a:solidFill>
          <a:ln w="14288">
            <a:solidFill>
              <a:srgbClr val="1A2B4B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3805237" y="4171950"/>
            <a:ext cx="188524" cy="809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4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高处 ⬆️</a:t>
            </a:r>
            <a:endParaRPr lang="en-US" sz="450" dirty="0"/>
          </a:p>
        </p:txBody>
      </p:sp>
      <p:sp>
        <p:nvSpPr>
          <p:cNvPr id="17" name="Text 15"/>
          <p:cNvSpPr/>
          <p:nvPr/>
        </p:nvSpPr>
        <p:spPr>
          <a:xfrm>
            <a:off x="4483894" y="3800475"/>
            <a:ext cx="178856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VS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4945856" y="3533775"/>
            <a:ext cx="609076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X=2, Y=-1</a:t>
            </a:r>
            <a:endParaRPr lang="en-US" sz="600" dirty="0"/>
          </a:p>
        </p:txBody>
      </p:sp>
      <p:sp>
        <p:nvSpPr>
          <p:cNvPr id="19" name="Shape 17"/>
          <p:cNvSpPr/>
          <p:nvPr/>
        </p:nvSpPr>
        <p:spPr>
          <a:xfrm>
            <a:off x="4945856" y="3686175"/>
            <a:ext cx="600075" cy="600075"/>
          </a:xfrm>
          <a:prstGeom prst="roundRect">
            <a:avLst>
              <a:gd name="adj" fmla="val 6349"/>
            </a:avLst>
          </a:prstGeom>
          <a:solidFill>
            <a:srgbClr val="F0F4FF"/>
          </a:solidFill>
          <a:ln w="14288">
            <a:solidFill>
              <a:srgbClr val="1A2B4B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5293519" y="4033837"/>
            <a:ext cx="142875" cy="142875"/>
          </a:xfrm>
          <a:prstGeom prst="ellipse">
            <a:avLst/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5153025" y="3719512"/>
            <a:ext cx="188524" cy="809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45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⬇️ 低处</a:t>
            </a:r>
            <a:endParaRPr lang="en-US" sz="450" dirty="0"/>
          </a:p>
        </p:txBody>
      </p:sp>
      <p:pic>
        <p:nvPicPr>
          <p:cNvPr id="2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4750" y="3164830"/>
            <a:ext cx="1143000" cy="1573857"/>
          </a:xfrm>
          <a:prstGeom prst="rect">
            <a:avLst/>
          </a:prstGeom>
        </p:spPr>
      </p:pic>
      <p:sp>
        <p:nvSpPr>
          <p:cNvPr id="23" name="Text 20"/>
          <p:cNvSpPr/>
          <p:nvPr/>
        </p:nvSpPr>
        <p:spPr>
          <a:xfrm>
            <a:off x="571500" y="619125"/>
            <a:ext cx="2831781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第二步：为什么需要Y轴？🤔</a:t>
            </a:r>
            <a:endParaRPr lang="en-US"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2026-05-25T08:38:28Z</dcterms:created>
  <dcterms:modified xsi:type="dcterms:W3CDTF">2026-05-25T08:38:28Z</dcterms:modified>
</cp:coreProperties>
</file>