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notesMasterIdLst>
    <p:notesMasterId r:id="rId1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svg"/><Relationship Id="rId3" Type="http://schemas.openxmlformats.org/officeDocument/2006/relationships/image" Target="../media/image-1-3.png"/><Relationship Id="rId4" Type="http://schemas.openxmlformats.org/officeDocument/2006/relationships/image" Target="../media/image-1-4.svg"/><Relationship Id="rId5" Type="http://schemas.openxmlformats.org/officeDocument/2006/relationships/image" Target="../media/image-1-5.png"/><Relationship Id="rId6" Type="http://schemas.openxmlformats.org/officeDocument/2006/relationships/image" Target="../media/image-1-6.svg"/><Relationship Id="rId7" Type="http://schemas.openxmlformats.org/officeDocument/2006/relationships/image" Target="../media/image-1-7.png"/><Relationship Id="rId8" Type="http://schemas.openxmlformats.org/officeDocument/2006/relationships/image" Target="../media/image-1-8.png"/><Relationship Id="rId9" Type="http://schemas.openxmlformats.org/officeDocument/2006/relationships/image" Target="../media/image-1-9.svg"/><Relationship Id="rId10" Type="http://schemas.openxmlformats.org/officeDocument/2006/relationships/image" Target="../media/image-1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-1.png"/><Relationship Id="rId2" Type="http://schemas.openxmlformats.org/officeDocument/2006/relationships/image" Target="../media/image-102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3-1.png"/><Relationship Id="rId2" Type="http://schemas.openxmlformats.org/officeDocument/2006/relationships/image" Target="../media/image-103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7-1.png"/><Relationship Id="rId2" Type="http://schemas.openxmlformats.org/officeDocument/2006/relationships/image" Target="../media/image-107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8-1.png"/><Relationship Id="rId2" Type="http://schemas.openxmlformats.org/officeDocument/2006/relationships/image" Target="../media/image-108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3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4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4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image" Target="../media/image-4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6-1.png"/><Relationship Id="rId2" Type="http://schemas.openxmlformats.org/officeDocument/2006/relationships/image" Target="../media/image-76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7-1.png"/><Relationship Id="rId2" Type="http://schemas.openxmlformats.org/officeDocument/2006/relationships/image" Target="../media/image-77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8-1.png"/><Relationship Id="rId2" Type="http://schemas.openxmlformats.org/officeDocument/2006/relationships/image" Target="../media/image-78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2-1.png"/><Relationship Id="rId2" Type="http://schemas.openxmlformats.org/officeDocument/2006/relationships/image" Target="../media/image-82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3-1.png"/><Relationship Id="rId2" Type="http://schemas.openxmlformats.org/officeDocument/2006/relationships/image" Target="../media/image-83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6-1.png"/><Relationship Id="rId2" Type="http://schemas.openxmlformats.org/officeDocument/2006/relationships/image" Target="../media/image-86-2.svg"/><Relationship Id="rId3" Type="http://schemas.openxmlformats.org/officeDocument/2006/relationships/image" Target="../media/image-86-3.png"/><Relationship Id="rId4" Type="http://schemas.openxmlformats.org/officeDocument/2006/relationships/image" Target="../media/image-86-4.svg"/><Relationship Id="rId5" Type="http://schemas.openxmlformats.org/officeDocument/2006/relationships/image" Target="../media/image-86-5.png"/><Relationship Id="rId6" Type="http://schemas.openxmlformats.org/officeDocument/2006/relationships/image" Target="../media/image-86-6.svg"/><Relationship Id="rId7" Type="http://schemas.openxmlformats.org/officeDocument/2006/relationships/image" Target="../media/image-86-7.png"/><Relationship Id="rId8" Type="http://schemas.openxmlformats.org/officeDocument/2006/relationships/image" Target="../media/image-86-8.svg"/><Relationship Id="rId9" Type="http://schemas.openxmlformats.org/officeDocument/2006/relationships/image" Target="../media/image-86-9.png"/><Relationship Id="rId10" Type="http://schemas.openxmlformats.org/officeDocument/2006/relationships/image" Target="../media/image-86-10.svg"/><Relationship Id="rId11" Type="http://schemas.openxmlformats.org/officeDocument/2006/relationships/image" Target="../media/image-86-11.png"/><Relationship Id="rId12" Type="http://schemas.openxmlformats.org/officeDocument/2006/relationships/image" Target="../media/image-86-12.svg"/><Relationship Id="rId13" Type="http://schemas.openxmlformats.org/officeDocument/2006/relationships/image" Target="../media/image-86-13.png"/><Relationship Id="rId14" Type="http://schemas.openxmlformats.org/officeDocument/2006/relationships/image" Target="../media/image-86-14.svg"/><Relationship Id="rId15" Type="http://schemas.openxmlformats.org/officeDocument/2006/relationships/image" Target="../media/image-86-15.png"/><Relationship Id="rId16" Type="http://schemas.openxmlformats.org/officeDocument/2006/relationships/image" Target="../media/image-86-16.svg"/><Relationship Id="rId17" Type="http://schemas.openxmlformats.org/officeDocument/2006/relationships/image" Target="../media/image-86-17.png"/><Relationship Id="rId18" Type="http://schemas.openxmlformats.org/officeDocument/2006/relationships/image" Target="../media/image-86-18.svg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7-1.png"/><Relationship Id="rId2" Type="http://schemas.openxmlformats.org/officeDocument/2006/relationships/image" Target="../media/image-87-2.svg"/><Relationship Id="rId3" Type="http://schemas.openxmlformats.org/officeDocument/2006/relationships/image" Target="../media/image-87-3.png"/><Relationship Id="rId4" Type="http://schemas.openxmlformats.org/officeDocument/2006/relationships/image" Target="../media/image-87-4.svg"/><Relationship Id="rId5" Type="http://schemas.openxmlformats.org/officeDocument/2006/relationships/image" Target="../media/image-87-5.png"/><Relationship Id="rId6" Type="http://schemas.openxmlformats.org/officeDocument/2006/relationships/image" Target="../media/image-87-6.svg"/><Relationship Id="rId7" Type="http://schemas.openxmlformats.org/officeDocument/2006/relationships/image" Target="../media/image-87-7.png"/><Relationship Id="rId8" Type="http://schemas.openxmlformats.org/officeDocument/2006/relationships/image" Target="../media/image-87-8.svg"/><Relationship Id="rId9" Type="http://schemas.openxmlformats.org/officeDocument/2006/relationships/image" Target="../media/image-87-9.png"/><Relationship Id="rId10" Type="http://schemas.openxmlformats.org/officeDocument/2006/relationships/image" Target="../media/image-87-10.svg"/><Relationship Id="rId11" Type="http://schemas.openxmlformats.org/officeDocument/2006/relationships/image" Target="../media/image-87-11.png"/><Relationship Id="rId12" Type="http://schemas.openxmlformats.org/officeDocument/2006/relationships/image" Target="../media/image-87-12.svg"/><Relationship Id="rId13" Type="http://schemas.openxmlformats.org/officeDocument/2006/relationships/image" Target="../media/image-87-13.png"/><Relationship Id="rId14" Type="http://schemas.openxmlformats.org/officeDocument/2006/relationships/image" Target="../media/image-87-14.svg"/><Relationship Id="rId15" Type="http://schemas.openxmlformats.org/officeDocument/2006/relationships/image" Target="../media/image-87-15.png"/><Relationship Id="rId16" Type="http://schemas.openxmlformats.org/officeDocument/2006/relationships/image" Target="../media/image-87-16.svg"/><Relationship Id="rId17" Type="http://schemas.openxmlformats.org/officeDocument/2006/relationships/image" Target="../media/image-87-17.png"/><Relationship Id="rId18" Type="http://schemas.openxmlformats.org/officeDocument/2006/relationships/image" Target="../media/image-87-18.svg"/><Relationship Id="rId19" Type="http://schemas.openxmlformats.org/officeDocument/2006/relationships/image" Target="../media/image-87-19.png"/><Relationship Id="rId20" Type="http://schemas.openxmlformats.org/officeDocument/2006/relationships/image" Target="../media/image-87-20.svg"/><Relationship Id="rId21" Type="http://schemas.openxmlformats.org/officeDocument/2006/relationships/slideLayout" Target="../slideLayouts/slideLayout1.xml"/><Relationship Id="rId2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8-1.png"/><Relationship Id="rId2" Type="http://schemas.openxmlformats.org/officeDocument/2006/relationships/image" Target="../media/image-88-2.svg"/><Relationship Id="rId3" Type="http://schemas.openxmlformats.org/officeDocument/2006/relationships/image" Target="../media/image-88-3.png"/><Relationship Id="rId4" Type="http://schemas.openxmlformats.org/officeDocument/2006/relationships/image" Target="../media/image-88-4.svg"/><Relationship Id="rId5" Type="http://schemas.openxmlformats.org/officeDocument/2006/relationships/image" Target="../media/image-88-5.png"/><Relationship Id="rId6" Type="http://schemas.openxmlformats.org/officeDocument/2006/relationships/image" Target="../media/image-88-6.svg"/><Relationship Id="rId7" Type="http://schemas.openxmlformats.org/officeDocument/2006/relationships/image" Target="../media/image-88-7.png"/><Relationship Id="rId8" Type="http://schemas.openxmlformats.org/officeDocument/2006/relationships/image" Target="../media/image-88-8.svg"/><Relationship Id="rId9" Type="http://schemas.openxmlformats.org/officeDocument/2006/relationships/image" Target="../media/image-88-9.png"/><Relationship Id="rId10" Type="http://schemas.openxmlformats.org/officeDocument/2006/relationships/image" Target="../media/image-88-10.svg"/><Relationship Id="rId11" Type="http://schemas.openxmlformats.org/officeDocument/2006/relationships/image" Target="../media/image-88-11.png"/><Relationship Id="rId12" Type="http://schemas.openxmlformats.org/officeDocument/2006/relationships/image" Target="../media/image-88-12.svg"/><Relationship Id="rId13" Type="http://schemas.openxmlformats.org/officeDocument/2006/relationships/image" Target="../media/image-88-13.png"/><Relationship Id="rId14" Type="http://schemas.openxmlformats.org/officeDocument/2006/relationships/image" Target="../media/image-88-14.svg"/><Relationship Id="rId15" Type="http://schemas.openxmlformats.org/officeDocument/2006/relationships/image" Target="../media/image-88-15.png"/><Relationship Id="rId16" Type="http://schemas.openxmlformats.org/officeDocument/2006/relationships/image" Target="../media/image-88-16.svg"/><Relationship Id="rId17" Type="http://schemas.openxmlformats.org/officeDocument/2006/relationships/image" Target="../media/image-88-17.png"/><Relationship Id="rId18" Type="http://schemas.openxmlformats.org/officeDocument/2006/relationships/image" Target="../media/image-88-18.svg"/><Relationship Id="rId19" Type="http://schemas.openxmlformats.org/officeDocument/2006/relationships/image" Target="../media/image-88-19.png"/><Relationship Id="rId20" Type="http://schemas.openxmlformats.org/officeDocument/2006/relationships/image" Target="../media/image-88-20.svg"/><Relationship Id="rId21" Type="http://schemas.openxmlformats.org/officeDocument/2006/relationships/slideLayout" Target="../slideLayouts/slideLayout1.xml"/><Relationship Id="rId2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7-1.png"/><Relationship Id="rId2" Type="http://schemas.openxmlformats.org/officeDocument/2006/relationships/image" Target="../media/image-97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8-1.png"/><Relationship Id="rId2" Type="http://schemas.openxmlformats.org/officeDocument/2006/relationships/image" Target="../media/image-98-2.sv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250" y="4429125"/>
            <a:ext cx="3810000" cy="38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500" y="4500562"/>
            <a:ext cx="2857500" cy="1905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0" y="4762500"/>
            <a:ext cx="9144000" cy="381000"/>
          </a:xfrm>
          <a:prstGeom prst="rect">
            <a:avLst/>
          </a:prstGeom>
          <a:solidFill>
            <a:srgbClr val="1E88FF"/>
          </a:solidFill>
          <a:ln/>
        </p:spPr>
      </p:sp>
      <p:sp>
        <p:nvSpPr>
          <p:cNvPr id="6" name="Text 1"/>
          <p:cNvSpPr/>
          <p:nvPr/>
        </p:nvSpPr>
        <p:spPr>
          <a:xfrm rot="-240000">
            <a:off x="666750" y="762000"/>
            <a:ext cx="1063466" cy="304800"/>
          </a:xfrm>
          <a:prstGeom prst="roundRect">
            <a:avLst>
              <a:gd name="adj" fmla="val 50000"/>
            </a:avLst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050" spc="150" kern="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LEVEL · 1</a:t>
            </a:r>
            <a:endParaRPr lang="en-US" sz="1050" dirty="0"/>
          </a:p>
        </p:txBody>
      </p:sp>
      <p:sp>
        <p:nvSpPr>
          <p:cNvPr id="7" name="Text 2"/>
          <p:cNvSpPr/>
          <p:nvPr/>
        </p:nvSpPr>
        <p:spPr>
          <a:xfrm>
            <a:off x="666750" y="3810000"/>
            <a:ext cx="966787" cy="419100"/>
          </a:xfrm>
          <a:prstGeom prst="roundRect">
            <a:avLst>
              <a:gd name="adj" fmla="val 22727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随机数</a:t>
            </a:r>
            <a:endParaRPr lang="en-US" sz="970" dirty="0"/>
          </a:p>
        </p:txBody>
      </p:sp>
      <p:sp>
        <p:nvSpPr>
          <p:cNvPr id="8" name="Text 3"/>
          <p:cNvSpPr/>
          <p:nvPr/>
        </p:nvSpPr>
        <p:spPr>
          <a:xfrm>
            <a:off x="1714500" y="3810000"/>
            <a:ext cx="966787" cy="419100"/>
          </a:xfrm>
          <a:prstGeom prst="roundRect">
            <a:avLst>
              <a:gd name="adj" fmla="val 22727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🗺 坐标系</a:t>
            </a:r>
            <a:endParaRPr lang="en-US" sz="970" dirty="0"/>
          </a:p>
        </p:txBody>
      </p:sp>
      <p:sp>
        <p:nvSpPr>
          <p:cNvPr id="9" name="Text 4"/>
          <p:cNvSpPr/>
          <p:nvPr/>
        </p:nvSpPr>
        <p:spPr>
          <a:xfrm>
            <a:off x="2762250" y="3810000"/>
            <a:ext cx="1063466" cy="419100"/>
          </a:xfrm>
          <a:prstGeom prst="roundRect">
            <a:avLst>
              <a:gd name="adj" fmla="val 22727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7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趣味运动</a:t>
            </a:r>
            <a:endParaRPr lang="en-US" sz="97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0" y="952500"/>
            <a:ext cx="3143250" cy="3429000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762500"/>
            <a:ext cx="9144000" cy="38100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66750" y="1238250"/>
            <a:ext cx="290036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350" b="1" spc="54" kern="0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SCRATCH · LESSON 2</a:t>
            </a:r>
            <a:endParaRPr lang="en-US" sz="1350" dirty="0"/>
          </a:p>
        </p:txBody>
      </p:sp>
      <p:sp>
        <p:nvSpPr>
          <p:cNvPr id="13" name="Text 6"/>
          <p:cNvSpPr/>
          <p:nvPr/>
        </p:nvSpPr>
        <p:spPr>
          <a:xfrm>
            <a:off x="666750" y="1571625"/>
            <a:ext cx="4833937" cy="1238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7875"/>
              </a:lnSpc>
              <a:buNone/>
            </a:pPr>
            <a:r>
              <a:rPr lang="en-US" sz="7500" spc="225" kern="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</a:t>
            </a:r>
            <a:endParaRPr lang="en-US" sz="7500" dirty="0"/>
          </a:p>
        </p:txBody>
      </p:sp>
      <p:sp>
        <p:nvSpPr>
          <p:cNvPr id="14" name="Text 7"/>
          <p:cNvSpPr/>
          <p:nvPr/>
        </p:nvSpPr>
        <p:spPr>
          <a:xfrm>
            <a:off x="666750" y="3238500"/>
            <a:ext cx="4350544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6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和小超人一起当运动裁判 </a:t>
            </a:r>
            <a:pPr algn="l" indent="0" marL="0">
              <a:buNone/>
            </a:pPr>
            <a:r>
              <a:rPr lang="en-US" sz="16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</a:t>
            </a:r>
            <a:endParaRPr lang="en-US" sz="1650" dirty="0"/>
          </a:p>
        </p:txBody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125" y="4810125"/>
            <a:ext cx="285750" cy="28575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571500" y="4929187"/>
            <a:ext cx="2900362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华平小超人 · 少儿编程</a:t>
            </a:r>
            <a:endParaRPr lang="en-US" sz="900" dirty="0"/>
          </a:p>
        </p:txBody>
      </p:sp>
      <p:sp>
        <p:nvSpPr>
          <p:cNvPr id="17" name="Text 9"/>
          <p:cNvSpPr/>
          <p:nvPr/>
        </p:nvSpPr>
        <p:spPr>
          <a:xfrm>
            <a:off x="7620000" y="4833938"/>
            <a:ext cx="1353502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FD23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L1-2</a:t>
            </a:r>
            <a:endParaRPr lang="en-US" sz="8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Shape 13"/>
          <p:cNvSpPr/>
          <p:nvPr/>
        </p:nvSpPr>
        <p:spPr>
          <a:xfrm>
            <a:off x="6143625" y="171450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6257925" y="1781175"/>
            <a:ext cx="155652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来回切换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自动换下一个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000500" y="233362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114800" y="2466975"/>
            <a:ext cx="212693" cy="2095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391025" y="2500313"/>
            <a:ext cx="80537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哨子怎么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跑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0" name="Shape 18"/>
          <p:cNvSpPr/>
          <p:nvPr/>
        </p:nvSpPr>
        <p:spPr>
          <a:xfrm>
            <a:off x="6143625" y="233362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6257925" y="2400300"/>
            <a:ext cx="1740217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不断从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左→右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到右侧后瞬移回左侧，重新出发！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23" name="Text 21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25" name="Text 23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19312"/>
          </a:xfrm>
          <a:prstGeom prst="roundRect">
            <a:avLst>
              <a:gd name="adj" fmla="val 629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🌍 哨子想去更多地方！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70008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哨子已经去过：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57363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戴着帽子跑步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957388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忽快忽慢地跑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552450" y="2328862"/>
            <a:ext cx="2262283" cy="781050"/>
          </a:xfrm>
          <a:prstGeom prst="roundRect">
            <a:avLst>
              <a:gd name="adj" fmla="val 8537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新目标：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碰到小绿旗 →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换一个场景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继续旅程！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71500" y="666750"/>
            <a:ext cx="24711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哨子跑到终点然后呢？🚩</a:t>
            </a:r>
            <a:endParaRPr lang="en-US" sz="195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19312"/>
          </a:xfrm>
          <a:prstGeom prst="roundRect">
            <a:avLst>
              <a:gd name="adj" fmla="val 629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🌍 哨子想去更多地方！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70008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哨子已经去过：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57363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戴着帽子跑步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957388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忽快忽慢地跑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552450" y="2328862"/>
            <a:ext cx="2262283" cy="781050"/>
          </a:xfrm>
          <a:prstGeom prst="roundRect">
            <a:avLst>
              <a:gd name="adj" fmla="val 8537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新目标：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碰到小绿旗 →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换一个场景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继续旅程！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3238500" y="1143000"/>
            <a:ext cx="5048250" cy="2750641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3409950" y="127635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两个新知识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409950" y="1528762"/>
            <a:ext cx="233962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4CBFE6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侦测模块：碰到什么？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3409950" y="1695450"/>
            <a:ext cx="613910" cy="223838"/>
          </a:xfrm>
          <a:prstGeom prst="roundRect">
            <a:avLst>
              <a:gd name="adj" fmla="val 17021"/>
            </a:avLst>
          </a:prstGeom>
          <a:solidFill>
            <a:srgbClr val="4CBFE6"/>
          </a:solidFill>
          <a:ln w="9525">
            <a:solidFill>
              <a:srgbClr val="3AA8D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碰到 </a:t>
            </a:r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小绿旗</a:t>
            </a:r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?</a:t>
            </a:r>
            <a:endParaRPr lang="en-US" sz="600" dirty="0"/>
          </a:p>
        </p:txBody>
      </p:sp>
      <p:sp>
        <p:nvSpPr>
          <p:cNvPr id="17" name="Text 15"/>
          <p:cNvSpPr/>
          <p:nvPr/>
        </p:nvSpPr>
        <p:spPr>
          <a:xfrm>
            <a:off x="3409950" y="1976437"/>
            <a:ext cx="233962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位置：侦测模块（浅蓝色）</a:t>
            </a:r>
            <a:endParaRPr lang="en-US" sz="670" dirty="0"/>
          </a:p>
        </p:txBody>
      </p:sp>
      <p:sp>
        <p:nvSpPr>
          <p:cNvPr id="18" name="Shape 16"/>
          <p:cNvSpPr/>
          <p:nvPr/>
        </p:nvSpPr>
        <p:spPr>
          <a:xfrm>
            <a:off x="3409950" y="2147888"/>
            <a:ext cx="2305050" cy="821829"/>
          </a:xfrm>
          <a:prstGeom prst="roundRect">
            <a:avLst>
              <a:gd name="adj" fmla="val 6954"/>
            </a:avLst>
          </a:prstGeom>
          <a:solidFill>
            <a:srgbClr val="F0F8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495675" y="2214563"/>
            <a:ext cx="2165604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生活中的例子</a:t>
            </a:r>
            <a:endParaRPr lang="en-US" sz="670" dirty="0"/>
          </a:p>
        </p:txBody>
      </p:sp>
      <p:sp>
        <p:nvSpPr>
          <p:cNvPr id="20" name="Text 18"/>
          <p:cNvSpPr/>
          <p:nvPr/>
        </p:nvSpPr>
        <p:spPr>
          <a:xfrm>
            <a:off x="3495675" y="2352675"/>
            <a:ext cx="2165604" cy="55036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🤕 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物理接触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就是真的碰到：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篮球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地板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小朋友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桌子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手指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屏幕</a:t>
            </a:r>
            <a:endParaRPr lang="en-US" sz="630" dirty="0"/>
          </a:p>
        </p:txBody>
      </p:sp>
      <p:sp>
        <p:nvSpPr>
          <p:cNvPr id="21" name="Text 19"/>
          <p:cNvSpPr/>
          <p:nvPr/>
        </p:nvSpPr>
        <p:spPr>
          <a:xfrm>
            <a:off x="5810250" y="1528762"/>
            <a:ext cx="233962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FFAB1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🔀 控制模块：如果...那么...</a:t>
            </a:r>
            <a:endParaRPr lang="en-US" sz="820" dirty="0"/>
          </a:p>
        </p:txBody>
      </p:sp>
      <p:sp>
        <p:nvSpPr>
          <p:cNvPr id="22" name="Text 20"/>
          <p:cNvSpPr/>
          <p:nvPr/>
        </p:nvSpPr>
        <p:spPr>
          <a:xfrm>
            <a:off x="5810250" y="1695450"/>
            <a:ext cx="850773" cy="223838"/>
          </a:xfrm>
          <a:prstGeom prst="roundRect">
            <a:avLst>
              <a:gd name="adj" fmla="val 17021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如果 </a:t>
            </a:r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碰到小绿旗</a:t>
            </a:r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那么 ⋯</a:t>
            </a:r>
            <a:endParaRPr lang="en-US" sz="600" dirty="0"/>
          </a:p>
        </p:txBody>
      </p:sp>
      <p:sp>
        <p:nvSpPr>
          <p:cNvPr id="23" name="Text 21"/>
          <p:cNvSpPr/>
          <p:nvPr/>
        </p:nvSpPr>
        <p:spPr>
          <a:xfrm>
            <a:off x="5810250" y="1976437"/>
            <a:ext cx="233962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位置：控制模块（黄色）</a:t>
            </a:r>
            <a:endParaRPr lang="en-US" sz="670" dirty="0"/>
          </a:p>
        </p:txBody>
      </p:sp>
      <p:sp>
        <p:nvSpPr>
          <p:cNvPr id="24" name="Shape 22"/>
          <p:cNvSpPr/>
          <p:nvPr/>
        </p:nvSpPr>
        <p:spPr>
          <a:xfrm>
            <a:off x="5810250" y="2147888"/>
            <a:ext cx="2305050" cy="821829"/>
          </a:xfrm>
          <a:prstGeom prst="roundRect">
            <a:avLst>
              <a:gd name="adj" fmla="val 6954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895975" y="2214563"/>
            <a:ext cx="2165604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生活中的例子</a:t>
            </a:r>
            <a:endParaRPr lang="en-US" sz="670" dirty="0"/>
          </a:p>
        </p:txBody>
      </p:sp>
      <p:sp>
        <p:nvSpPr>
          <p:cNvPr id="26" name="Text 24"/>
          <p:cNvSpPr/>
          <p:nvPr/>
        </p:nvSpPr>
        <p:spPr>
          <a:xfrm>
            <a:off x="5895975" y="2352675"/>
            <a:ext cx="2165604" cy="55036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🎮 就像游戏里的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关卡规则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怪物，那么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掉血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吃到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金币，那么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加分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到达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终点，那么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获胜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endParaRPr lang="en-US" sz="630" dirty="0"/>
          </a:p>
        </p:txBody>
      </p:sp>
      <p:sp>
        <p:nvSpPr>
          <p:cNvPr id="27" name="Shape 25"/>
          <p:cNvSpPr/>
          <p:nvPr/>
        </p:nvSpPr>
        <p:spPr>
          <a:xfrm>
            <a:off x="3409950" y="3084016"/>
            <a:ext cx="4705350" cy="676275"/>
          </a:xfrm>
          <a:prstGeom prst="roundRect">
            <a:avLst>
              <a:gd name="adj" fmla="val 8451"/>
            </a:avLst>
          </a:prstGeom>
          <a:solidFill>
            <a:srgbClr val="E8FFE8"/>
          </a:solidFill>
          <a:ln w="9525">
            <a:solidFill>
              <a:srgbClr val="4ECDC4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3514725" y="3160216"/>
            <a:ext cx="4563237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🔗 组合使用</a:t>
            </a:r>
            <a:endParaRPr lang="en-US" sz="750" dirty="0"/>
          </a:p>
        </p:txBody>
      </p:sp>
      <p:sp>
        <p:nvSpPr>
          <p:cNvPr id="29" name="Text 27"/>
          <p:cNvSpPr/>
          <p:nvPr/>
        </p:nvSpPr>
        <p:spPr>
          <a:xfrm>
            <a:off x="3514725" y="3312616"/>
            <a:ext cx="4563237" cy="3714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碰到小绿旗 </a:t>
            </a:r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那么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回到起点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切换到下一个场景</a:t>
            </a:r>
            <a:endParaRPr lang="en-US" sz="670" dirty="0"/>
          </a:p>
        </p:txBody>
      </p:sp>
      <p:sp>
        <p:nvSpPr>
          <p:cNvPr id="30" name="Text 28"/>
          <p:cNvSpPr/>
          <p:nvPr/>
        </p:nvSpPr>
        <p:spPr>
          <a:xfrm>
            <a:off x="571500" y="666750"/>
            <a:ext cx="24711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哨子跑到终点然后呢？🚩</a:t>
            </a:r>
            <a:endParaRPr lang="en-US" sz="195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19312"/>
          </a:xfrm>
          <a:prstGeom prst="roundRect">
            <a:avLst>
              <a:gd name="adj" fmla="val 629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🌍 哨子想去更多地方！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70008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哨子已经去过：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57363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戴着帽子跑步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957388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忽快忽慢地跑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552450" y="2328862"/>
            <a:ext cx="2262283" cy="781050"/>
          </a:xfrm>
          <a:prstGeom prst="roundRect">
            <a:avLst>
              <a:gd name="adj" fmla="val 8537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新目标：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碰到小绿旗 →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换一个场景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继续旅程！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3238500" y="1143000"/>
            <a:ext cx="5048250" cy="2750641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3409950" y="127635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两个新知识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409950" y="1528762"/>
            <a:ext cx="233962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4CBFE6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侦测模块：碰到什么？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3409950" y="1695450"/>
            <a:ext cx="613910" cy="223838"/>
          </a:xfrm>
          <a:prstGeom prst="roundRect">
            <a:avLst>
              <a:gd name="adj" fmla="val 17021"/>
            </a:avLst>
          </a:prstGeom>
          <a:solidFill>
            <a:srgbClr val="4CBFE6"/>
          </a:solidFill>
          <a:ln w="9525">
            <a:solidFill>
              <a:srgbClr val="3AA8D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碰到 </a:t>
            </a:r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小绿旗</a:t>
            </a:r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?</a:t>
            </a:r>
            <a:endParaRPr lang="en-US" sz="600" dirty="0"/>
          </a:p>
        </p:txBody>
      </p:sp>
      <p:sp>
        <p:nvSpPr>
          <p:cNvPr id="17" name="Text 15"/>
          <p:cNvSpPr/>
          <p:nvPr/>
        </p:nvSpPr>
        <p:spPr>
          <a:xfrm>
            <a:off x="3409950" y="1976437"/>
            <a:ext cx="233962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位置：侦测模块（浅蓝色）</a:t>
            </a:r>
            <a:endParaRPr lang="en-US" sz="670" dirty="0"/>
          </a:p>
        </p:txBody>
      </p:sp>
      <p:sp>
        <p:nvSpPr>
          <p:cNvPr id="18" name="Shape 16"/>
          <p:cNvSpPr/>
          <p:nvPr/>
        </p:nvSpPr>
        <p:spPr>
          <a:xfrm>
            <a:off x="3409950" y="2147888"/>
            <a:ext cx="2305050" cy="821829"/>
          </a:xfrm>
          <a:prstGeom prst="roundRect">
            <a:avLst>
              <a:gd name="adj" fmla="val 6954"/>
            </a:avLst>
          </a:prstGeom>
          <a:solidFill>
            <a:srgbClr val="F0F8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495675" y="2214563"/>
            <a:ext cx="2165604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生活中的例子</a:t>
            </a:r>
            <a:endParaRPr lang="en-US" sz="670" dirty="0"/>
          </a:p>
        </p:txBody>
      </p:sp>
      <p:sp>
        <p:nvSpPr>
          <p:cNvPr id="20" name="Text 18"/>
          <p:cNvSpPr/>
          <p:nvPr/>
        </p:nvSpPr>
        <p:spPr>
          <a:xfrm>
            <a:off x="3495675" y="2352675"/>
            <a:ext cx="2165604" cy="55036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🤕 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物理接触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就是真的碰到：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篮球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地板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小朋友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桌子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手指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屏幕</a:t>
            </a:r>
            <a:endParaRPr lang="en-US" sz="630" dirty="0"/>
          </a:p>
        </p:txBody>
      </p:sp>
      <p:sp>
        <p:nvSpPr>
          <p:cNvPr id="21" name="Text 19"/>
          <p:cNvSpPr/>
          <p:nvPr/>
        </p:nvSpPr>
        <p:spPr>
          <a:xfrm>
            <a:off x="5810250" y="1528762"/>
            <a:ext cx="233962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FFAB1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🔀 控制模块：如果...那么...</a:t>
            </a:r>
            <a:endParaRPr lang="en-US" sz="820" dirty="0"/>
          </a:p>
        </p:txBody>
      </p:sp>
      <p:sp>
        <p:nvSpPr>
          <p:cNvPr id="22" name="Text 20"/>
          <p:cNvSpPr/>
          <p:nvPr/>
        </p:nvSpPr>
        <p:spPr>
          <a:xfrm>
            <a:off x="5810250" y="1695450"/>
            <a:ext cx="850773" cy="223838"/>
          </a:xfrm>
          <a:prstGeom prst="roundRect">
            <a:avLst>
              <a:gd name="adj" fmla="val 17021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如果 </a:t>
            </a:r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碰到小绿旗</a:t>
            </a:r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那么 ⋯</a:t>
            </a:r>
            <a:endParaRPr lang="en-US" sz="600" dirty="0"/>
          </a:p>
        </p:txBody>
      </p:sp>
      <p:sp>
        <p:nvSpPr>
          <p:cNvPr id="23" name="Text 21"/>
          <p:cNvSpPr/>
          <p:nvPr/>
        </p:nvSpPr>
        <p:spPr>
          <a:xfrm>
            <a:off x="5810250" y="1976437"/>
            <a:ext cx="233962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位置：控制模块（黄色）</a:t>
            </a:r>
            <a:endParaRPr lang="en-US" sz="670" dirty="0"/>
          </a:p>
        </p:txBody>
      </p:sp>
      <p:sp>
        <p:nvSpPr>
          <p:cNvPr id="24" name="Shape 22"/>
          <p:cNvSpPr/>
          <p:nvPr/>
        </p:nvSpPr>
        <p:spPr>
          <a:xfrm>
            <a:off x="5810250" y="2147888"/>
            <a:ext cx="2305050" cy="821829"/>
          </a:xfrm>
          <a:prstGeom prst="roundRect">
            <a:avLst>
              <a:gd name="adj" fmla="val 6954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895975" y="2214563"/>
            <a:ext cx="2165604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生活中的例子</a:t>
            </a:r>
            <a:endParaRPr lang="en-US" sz="670" dirty="0"/>
          </a:p>
        </p:txBody>
      </p:sp>
      <p:sp>
        <p:nvSpPr>
          <p:cNvPr id="26" name="Text 24"/>
          <p:cNvSpPr/>
          <p:nvPr/>
        </p:nvSpPr>
        <p:spPr>
          <a:xfrm>
            <a:off x="5895975" y="2352675"/>
            <a:ext cx="2165604" cy="55036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🎮 就像游戏里的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关卡规则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怪物，那么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掉血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吃到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金币，那么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加分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到达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终点，那么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获胜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endParaRPr lang="en-US" sz="630" dirty="0"/>
          </a:p>
        </p:txBody>
      </p:sp>
      <p:sp>
        <p:nvSpPr>
          <p:cNvPr id="27" name="Shape 25"/>
          <p:cNvSpPr/>
          <p:nvPr/>
        </p:nvSpPr>
        <p:spPr>
          <a:xfrm>
            <a:off x="3409950" y="3084016"/>
            <a:ext cx="4705350" cy="676275"/>
          </a:xfrm>
          <a:prstGeom prst="roundRect">
            <a:avLst>
              <a:gd name="adj" fmla="val 8451"/>
            </a:avLst>
          </a:prstGeom>
          <a:solidFill>
            <a:srgbClr val="E8FFE8"/>
          </a:solidFill>
          <a:ln w="9525">
            <a:solidFill>
              <a:srgbClr val="4ECDC4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3514725" y="3160216"/>
            <a:ext cx="4563237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🔗 组合使用</a:t>
            </a:r>
            <a:endParaRPr lang="en-US" sz="750" dirty="0"/>
          </a:p>
        </p:txBody>
      </p:sp>
      <p:sp>
        <p:nvSpPr>
          <p:cNvPr id="29" name="Text 27"/>
          <p:cNvSpPr/>
          <p:nvPr/>
        </p:nvSpPr>
        <p:spPr>
          <a:xfrm>
            <a:off x="3514725" y="3312616"/>
            <a:ext cx="4563237" cy="3714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碰到小绿旗 </a:t>
            </a:r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那么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回到起点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切换到下一个场景</a:t>
            </a:r>
            <a:endParaRPr lang="en-US" sz="670" dirty="0"/>
          </a:p>
        </p:txBody>
      </p:sp>
      <p:pic>
        <p:nvPicPr>
          <p:cNvPr id="30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429000"/>
            <a:ext cx="5048250" cy="762000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3409950" y="354330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运行效果</a:t>
            </a:r>
            <a:endParaRPr lang="en-US" sz="900" dirty="0"/>
          </a:p>
        </p:txBody>
      </p:sp>
      <p:sp>
        <p:nvSpPr>
          <p:cNvPr id="32" name="Text 29"/>
          <p:cNvSpPr/>
          <p:nvPr/>
        </p:nvSpPr>
        <p:spPr>
          <a:xfrm>
            <a:off x="3409950" y="3733800"/>
            <a:ext cx="4775930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哨子向前奔跑 → 碰到小绿旗 →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回到起点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切换到下一个场景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继续旅程！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循环往复，哨子就能周游世界各大城市！</a:t>
            </a:r>
            <a:endParaRPr lang="en-US" sz="750" dirty="0"/>
          </a:p>
        </p:txBody>
      </p:sp>
      <p:sp>
        <p:nvSpPr>
          <p:cNvPr id="33" name="Text 30"/>
          <p:cNvSpPr/>
          <p:nvPr/>
        </p:nvSpPr>
        <p:spPr>
          <a:xfrm>
            <a:off x="571500" y="666750"/>
            <a:ext cx="24711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哨子跑到终点然后呢？🚩</a:t>
            </a:r>
            <a:endParaRPr lang="en-US" sz="195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19312"/>
          </a:xfrm>
          <a:prstGeom prst="roundRect">
            <a:avLst>
              <a:gd name="adj" fmla="val 629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🌍 哨子想去更多地方！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70008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哨子已经去过：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57363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戴着帽子跑步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957388"/>
            <a:ext cx="723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忽快忽慢地跑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552450" y="2328862"/>
            <a:ext cx="2262283" cy="781050"/>
          </a:xfrm>
          <a:prstGeom prst="roundRect">
            <a:avLst>
              <a:gd name="adj" fmla="val 8537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新目标：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碰到小绿旗 →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换一个场景</a:t>
            </a:r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继续旅程！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3238500" y="1143000"/>
            <a:ext cx="5048250" cy="2750641"/>
          </a:xfrm>
          <a:prstGeom prst="roundRect">
            <a:avLst>
              <a:gd name="adj" fmla="val 484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3409950" y="127635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两个新知识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409950" y="1528762"/>
            <a:ext cx="233962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4CBFE6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侦测模块：碰到什么？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3409950" y="1695450"/>
            <a:ext cx="613910" cy="223838"/>
          </a:xfrm>
          <a:prstGeom prst="roundRect">
            <a:avLst>
              <a:gd name="adj" fmla="val 17021"/>
            </a:avLst>
          </a:prstGeom>
          <a:solidFill>
            <a:srgbClr val="4CBFE6"/>
          </a:solidFill>
          <a:ln w="9525">
            <a:solidFill>
              <a:srgbClr val="3AA8D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碰到 </a:t>
            </a:r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小绿旗</a:t>
            </a:r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?</a:t>
            </a:r>
            <a:endParaRPr lang="en-US" sz="600" dirty="0"/>
          </a:p>
        </p:txBody>
      </p:sp>
      <p:sp>
        <p:nvSpPr>
          <p:cNvPr id="17" name="Text 15"/>
          <p:cNvSpPr/>
          <p:nvPr/>
        </p:nvSpPr>
        <p:spPr>
          <a:xfrm>
            <a:off x="3409950" y="1976437"/>
            <a:ext cx="233962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位置：侦测模块（浅蓝色）</a:t>
            </a:r>
            <a:endParaRPr lang="en-US" sz="670" dirty="0"/>
          </a:p>
        </p:txBody>
      </p:sp>
      <p:sp>
        <p:nvSpPr>
          <p:cNvPr id="18" name="Shape 16"/>
          <p:cNvSpPr/>
          <p:nvPr/>
        </p:nvSpPr>
        <p:spPr>
          <a:xfrm>
            <a:off x="3409950" y="2147888"/>
            <a:ext cx="2305050" cy="821829"/>
          </a:xfrm>
          <a:prstGeom prst="roundRect">
            <a:avLst>
              <a:gd name="adj" fmla="val 6954"/>
            </a:avLst>
          </a:prstGeom>
          <a:solidFill>
            <a:srgbClr val="F0F8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495675" y="2214563"/>
            <a:ext cx="2165604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生活中的例子</a:t>
            </a:r>
            <a:endParaRPr lang="en-US" sz="670" dirty="0"/>
          </a:p>
        </p:txBody>
      </p:sp>
      <p:sp>
        <p:nvSpPr>
          <p:cNvPr id="20" name="Text 18"/>
          <p:cNvSpPr/>
          <p:nvPr/>
        </p:nvSpPr>
        <p:spPr>
          <a:xfrm>
            <a:off x="3495675" y="2352675"/>
            <a:ext cx="2165604" cy="55036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🤕 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物理接触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就是真的碰到：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篮球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地板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小朋友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桌子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手指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屏幕</a:t>
            </a:r>
            <a:endParaRPr lang="en-US" sz="630" dirty="0"/>
          </a:p>
        </p:txBody>
      </p:sp>
      <p:sp>
        <p:nvSpPr>
          <p:cNvPr id="21" name="Text 19"/>
          <p:cNvSpPr/>
          <p:nvPr/>
        </p:nvSpPr>
        <p:spPr>
          <a:xfrm>
            <a:off x="5810250" y="1528762"/>
            <a:ext cx="233962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FFAB1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🔀 控制模块：如果...那么...</a:t>
            </a:r>
            <a:endParaRPr lang="en-US" sz="820" dirty="0"/>
          </a:p>
        </p:txBody>
      </p:sp>
      <p:sp>
        <p:nvSpPr>
          <p:cNvPr id="22" name="Text 20"/>
          <p:cNvSpPr/>
          <p:nvPr/>
        </p:nvSpPr>
        <p:spPr>
          <a:xfrm>
            <a:off x="5810250" y="1695450"/>
            <a:ext cx="850773" cy="223838"/>
          </a:xfrm>
          <a:prstGeom prst="roundRect">
            <a:avLst>
              <a:gd name="adj" fmla="val 17021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如果 </a:t>
            </a:r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碰到小绿旗</a:t>
            </a:r>
            <a:pPr algn="l" indent="0" marL="0">
              <a:buNone/>
            </a:pPr>
            <a:r>
              <a:rPr lang="en-US" sz="600" b="1" dirty="0">
                <a:solidFill>
                  <a:srgbClr val="1A2B4B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那么 ⋯</a:t>
            </a:r>
            <a:endParaRPr lang="en-US" sz="600" dirty="0"/>
          </a:p>
        </p:txBody>
      </p:sp>
      <p:sp>
        <p:nvSpPr>
          <p:cNvPr id="23" name="Text 21"/>
          <p:cNvSpPr/>
          <p:nvPr/>
        </p:nvSpPr>
        <p:spPr>
          <a:xfrm>
            <a:off x="5810250" y="1976437"/>
            <a:ext cx="233962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位置：控制模块（黄色）</a:t>
            </a:r>
            <a:endParaRPr lang="en-US" sz="670" dirty="0"/>
          </a:p>
        </p:txBody>
      </p:sp>
      <p:sp>
        <p:nvSpPr>
          <p:cNvPr id="24" name="Shape 22"/>
          <p:cNvSpPr/>
          <p:nvPr/>
        </p:nvSpPr>
        <p:spPr>
          <a:xfrm>
            <a:off x="5810250" y="2147888"/>
            <a:ext cx="2305050" cy="821829"/>
          </a:xfrm>
          <a:prstGeom prst="roundRect">
            <a:avLst>
              <a:gd name="adj" fmla="val 6954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5895975" y="2214563"/>
            <a:ext cx="2165604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生活中的例子</a:t>
            </a:r>
            <a:endParaRPr lang="en-US" sz="670" dirty="0"/>
          </a:p>
        </p:txBody>
      </p:sp>
      <p:sp>
        <p:nvSpPr>
          <p:cNvPr id="26" name="Text 24"/>
          <p:cNvSpPr/>
          <p:nvPr/>
        </p:nvSpPr>
        <p:spPr>
          <a:xfrm>
            <a:off x="5895975" y="2352675"/>
            <a:ext cx="2165604" cy="55036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🎮 就像游戏里的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关卡规则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怪物，那么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掉血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吃到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金币，那么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加分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"如果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到达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终点，那么</a:t>
            </a:r>
            <a:pPr algn="l" indent="0" marL="0">
              <a:lnSpc>
                <a:spcPts val="1084"/>
              </a:lnSpc>
              <a:buNone/>
            </a:pPr>
            <a:r>
              <a:rPr lang="en-US" sz="63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获胜</a:t>
            </a:r>
            <a:pPr algn="l" indent="0" marL="0">
              <a:lnSpc>
                <a:spcPts val="1084"/>
              </a:lnSpc>
              <a:buNone/>
            </a:pPr>
            <a:r>
              <a:rPr lang="en-US" sz="63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</a:t>
            </a:r>
            <a:endParaRPr lang="en-US" sz="630" dirty="0"/>
          </a:p>
        </p:txBody>
      </p:sp>
      <p:sp>
        <p:nvSpPr>
          <p:cNvPr id="27" name="Shape 25"/>
          <p:cNvSpPr/>
          <p:nvPr/>
        </p:nvSpPr>
        <p:spPr>
          <a:xfrm>
            <a:off x="3409950" y="3084016"/>
            <a:ext cx="4705350" cy="676275"/>
          </a:xfrm>
          <a:prstGeom prst="roundRect">
            <a:avLst>
              <a:gd name="adj" fmla="val 8451"/>
            </a:avLst>
          </a:prstGeom>
          <a:solidFill>
            <a:srgbClr val="E8FFE8"/>
          </a:solidFill>
          <a:ln w="9525">
            <a:solidFill>
              <a:srgbClr val="4ECDC4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3514725" y="3160216"/>
            <a:ext cx="4563237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🔗 组合使用</a:t>
            </a:r>
            <a:endParaRPr lang="en-US" sz="750" dirty="0"/>
          </a:p>
        </p:txBody>
      </p:sp>
      <p:sp>
        <p:nvSpPr>
          <p:cNvPr id="29" name="Text 27"/>
          <p:cNvSpPr/>
          <p:nvPr/>
        </p:nvSpPr>
        <p:spPr>
          <a:xfrm>
            <a:off x="3514725" y="3312616"/>
            <a:ext cx="4563237" cy="3714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碰到小绿旗 </a:t>
            </a:r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那么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回到起点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切换到下一个场景</a:t>
            </a:r>
            <a:endParaRPr lang="en-US" sz="670" dirty="0"/>
          </a:p>
        </p:txBody>
      </p:sp>
      <p:pic>
        <p:nvPicPr>
          <p:cNvPr id="30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429000"/>
            <a:ext cx="5048250" cy="762000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3409950" y="354330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运行效果</a:t>
            </a:r>
            <a:endParaRPr lang="en-US" sz="900" dirty="0"/>
          </a:p>
        </p:txBody>
      </p:sp>
      <p:sp>
        <p:nvSpPr>
          <p:cNvPr id="32" name="Text 29"/>
          <p:cNvSpPr/>
          <p:nvPr/>
        </p:nvSpPr>
        <p:spPr>
          <a:xfrm>
            <a:off x="3409950" y="3733800"/>
            <a:ext cx="4775930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哨子向前奔跑 → 碰到小绿旗 →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回到起点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切换到下一个场景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继续旅程！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循环往复，哨子就能周游世界各大城市！</a:t>
            </a:r>
            <a:endParaRPr lang="en-US" sz="750" dirty="0"/>
          </a:p>
        </p:txBody>
      </p:sp>
      <p:sp>
        <p:nvSpPr>
          <p:cNvPr id="33" name="Text 30"/>
          <p:cNvSpPr/>
          <p:nvPr/>
        </p:nvSpPr>
        <p:spPr>
          <a:xfrm>
            <a:off x="571500" y="666750"/>
            <a:ext cx="24711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哨子跑到终点然后呢？🚩</a:t>
            </a:r>
            <a:endParaRPr lang="en-US" sz="1950" dirty="0"/>
          </a:p>
        </p:txBody>
      </p:sp>
      <p:sp>
        <p:nvSpPr>
          <p:cNvPr id="34" name="Text 31"/>
          <p:cNvSpPr/>
          <p:nvPr/>
        </p:nvSpPr>
        <p:spPr>
          <a:xfrm>
            <a:off x="4572000" y="4652963"/>
            <a:ext cx="2345442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碰到小绿旗就切换场景，哨子开始周游世界！🌍</a:t>
            </a:r>
            <a:endParaRPr lang="en-US" sz="82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9980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编程实现：碰到旗子换场景 🚩</a:t>
            </a:r>
            <a:endParaRPr lang="en-US" sz="195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971502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外观模块：下一个背景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696087" cy="323850"/>
          </a:xfrm>
          <a:prstGeom prst="roundRect">
            <a:avLst>
              <a:gd name="adj" fmla="val 11765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552450" y="1928813"/>
            <a:ext cx="2262283" cy="533400"/>
          </a:xfrm>
          <a:prstGeom prst="roundRect">
            <a:avLst>
              <a:gd name="adj" fmla="val 12500"/>
            </a:avLst>
          </a:prstGeom>
          <a:solidFill>
            <a:srgbClr val="F3EEFF"/>
          </a:solidFill>
          <a:ln w="9525">
            <a:solidFill>
              <a:srgbClr val="9966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：外观模块（紫色）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：切换到下一个背景</a:t>
            </a:r>
            <a:endParaRPr lang="en-US" sz="750" dirty="0"/>
          </a:p>
        </p:txBody>
      </p:sp>
      <p:sp>
        <p:nvSpPr>
          <p:cNvPr id="11" name="Shape 9"/>
          <p:cNvSpPr/>
          <p:nvPr/>
        </p:nvSpPr>
        <p:spPr>
          <a:xfrm>
            <a:off x="552450" y="2538413"/>
            <a:ext cx="2228850" cy="1204615"/>
          </a:xfrm>
          <a:prstGeom prst="roundRect">
            <a:avLst>
              <a:gd name="adj" fmla="val 5535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38175" y="2614613"/>
            <a:ext cx="2088261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重点：会自动循环！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638175" y="2852738"/>
            <a:ext cx="2088261" cy="81409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有4个背景时：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第1次：背景1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背景2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第2次：背景2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背景3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第3次：背景3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背景4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第4次：背景4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回到背景1</a:t>
            </a:r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🔁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552450" y="3800177"/>
            <a:ext cx="2262283" cy="1619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就像</a:t>
            </a:r>
            <a:pPr algn="l" indent="0" marL="0">
              <a:lnSpc>
                <a:spcPts val="1275"/>
              </a:lnSpc>
              <a:buNone/>
            </a:pPr>
            <a:r>
              <a:rPr lang="en-US" sz="63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星期</a:t>
            </a:r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一样，星期天过完又是星期一！</a:t>
            </a:r>
            <a:endParaRPr lang="en-US" sz="630" dirty="0"/>
          </a:p>
        </p:txBody>
      </p:sp>
      <p:sp>
        <p:nvSpPr>
          <p:cNvPr id="15" name="Text 13"/>
          <p:cNvSpPr/>
          <p:nvPr/>
        </p:nvSpPr>
        <p:spPr>
          <a:xfrm>
            <a:off x="571500" y="666750"/>
            <a:ext cx="29980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编程实现：碰到旗子换场景 🚩</a:t>
            </a:r>
            <a:endParaRPr lang="en-US" sz="195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971502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外观模块：下一个背景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696087" cy="323850"/>
          </a:xfrm>
          <a:prstGeom prst="roundRect">
            <a:avLst>
              <a:gd name="adj" fmla="val 11765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552450" y="1928813"/>
            <a:ext cx="2262283" cy="533400"/>
          </a:xfrm>
          <a:prstGeom prst="roundRect">
            <a:avLst>
              <a:gd name="adj" fmla="val 12500"/>
            </a:avLst>
          </a:prstGeom>
          <a:solidFill>
            <a:srgbClr val="F3EEFF"/>
          </a:solidFill>
          <a:ln w="9525">
            <a:solidFill>
              <a:srgbClr val="9966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：外观模块（紫色）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：切换到下一个背景</a:t>
            </a:r>
            <a:endParaRPr lang="en-US" sz="750" dirty="0"/>
          </a:p>
        </p:txBody>
      </p:sp>
      <p:sp>
        <p:nvSpPr>
          <p:cNvPr id="11" name="Shape 9"/>
          <p:cNvSpPr/>
          <p:nvPr/>
        </p:nvSpPr>
        <p:spPr>
          <a:xfrm>
            <a:off x="552450" y="2538413"/>
            <a:ext cx="2228850" cy="1204615"/>
          </a:xfrm>
          <a:prstGeom prst="roundRect">
            <a:avLst>
              <a:gd name="adj" fmla="val 5535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38175" y="2614613"/>
            <a:ext cx="2088261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重点：会自动循环！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638175" y="2852738"/>
            <a:ext cx="2088261" cy="81409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有4个背景时：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第1次：背景1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背景2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第2次：背景2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背景3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第3次：背景3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背景4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第4次：背景4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回到背景1</a:t>
            </a:r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🔁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552450" y="3800177"/>
            <a:ext cx="2262283" cy="1619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就像</a:t>
            </a:r>
            <a:pPr algn="l" indent="0" marL="0">
              <a:lnSpc>
                <a:spcPts val="1275"/>
              </a:lnSpc>
              <a:buNone/>
            </a:pPr>
            <a:r>
              <a:rPr lang="en-US" sz="63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星期</a:t>
            </a:r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一样，星期天过完又是星期一！</a:t>
            </a:r>
            <a:endParaRPr lang="en-US" sz="630" dirty="0"/>
          </a:p>
        </p:txBody>
      </p:sp>
      <p:sp>
        <p:nvSpPr>
          <p:cNvPr id="15" name="Shape 13"/>
          <p:cNvSpPr/>
          <p:nvPr/>
        </p:nvSpPr>
        <p:spPr>
          <a:xfrm>
            <a:off x="3238500" y="1143000"/>
            <a:ext cx="5048250" cy="2571750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3409950" y="127635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3409950" y="1528763"/>
            <a:ext cx="793446" cy="238125"/>
          </a:xfrm>
          <a:prstGeom prst="roundRect">
            <a:avLst>
              <a:gd name="adj" fmla="val 16000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18" name="Text 16"/>
          <p:cNvSpPr/>
          <p:nvPr/>
        </p:nvSpPr>
        <p:spPr>
          <a:xfrm>
            <a:off x="4229770" y="1528763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19" name="Text 17"/>
          <p:cNvSpPr/>
          <p:nvPr/>
        </p:nvSpPr>
        <p:spPr>
          <a:xfrm>
            <a:off x="3533775" y="1843087"/>
            <a:ext cx="593668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20" name="Text 18"/>
          <p:cNvSpPr/>
          <p:nvPr/>
        </p:nvSpPr>
        <p:spPr>
          <a:xfrm>
            <a:off x="3657600" y="2157413"/>
            <a:ext cx="1058632" cy="290513"/>
          </a:xfrm>
          <a:prstGeom prst="roundRect">
            <a:avLst>
              <a:gd name="adj" fmla="val 13115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在1和15间取随机数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70" dirty="0"/>
          </a:p>
        </p:txBody>
      </p:sp>
      <p:sp>
        <p:nvSpPr>
          <p:cNvPr id="21" name="Text 19"/>
          <p:cNvSpPr/>
          <p:nvPr/>
        </p:nvSpPr>
        <p:spPr>
          <a:xfrm>
            <a:off x="4738687" y="2157412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3657600" y="2524125"/>
            <a:ext cx="1073134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 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碰到小绿旗</a:t>
            </a:r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那么</a:t>
            </a:r>
            <a:endParaRPr lang="en-US" sz="670" dirty="0"/>
          </a:p>
        </p:txBody>
      </p:sp>
      <p:sp>
        <p:nvSpPr>
          <p:cNvPr id="23" name="Text 21"/>
          <p:cNvSpPr/>
          <p:nvPr/>
        </p:nvSpPr>
        <p:spPr>
          <a:xfrm>
            <a:off x="3781425" y="2819400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24" name="Text 22"/>
          <p:cNvSpPr/>
          <p:nvPr/>
        </p:nvSpPr>
        <p:spPr>
          <a:xfrm>
            <a:off x="4681537" y="2819400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670" dirty="0"/>
          </a:p>
        </p:txBody>
      </p:sp>
      <p:sp>
        <p:nvSpPr>
          <p:cNvPr id="25" name="Shape 23"/>
          <p:cNvSpPr/>
          <p:nvPr/>
        </p:nvSpPr>
        <p:spPr>
          <a:xfrm>
            <a:off x="3409950" y="3152775"/>
            <a:ext cx="4705350" cy="428625"/>
          </a:xfrm>
          <a:prstGeom prst="roundRect">
            <a:avLst>
              <a:gd name="adj" fmla="val 15556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14725" y="3228975"/>
            <a:ext cx="4563237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关键点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514725" y="3381375"/>
            <a:ext cx="4563237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「如果...那么」要</a:t>
            </a:r>
            <a:pPr algn="l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放在重复执行里面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，这样每次哨子跑到终点都会检查</a:t>
            </a:r>
            <a:endParaRPr lang="en-US" sz="670" dirty="0"/>
          </a:p>
        </p:txBody>
      </p:sp>
      <p:sp>
        <p:nvSpPr>
          <p:cNvPr id="28" name="Text 26"/>
          <p:cNvSpPr/>
          <p:nvPr/>
        </p:nvSpPr>
        <p:spPr>
          <a:xfrm>
            <a:off x="571500" y="666750"/>
            <a:ext cx="29980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编程实现：碰到旗子换场景 🚩</a:t>
            </a:r>
            <a:endParaRPr lang="en-US" sz="195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971502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外观模块：下一个背景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696087" cy="323850"/>
          </a:xfrm>
          <a:prstGeom prst="roundRect">
            <a:avLst>
              <a:gd name="adj" fmla="val 11765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552450" y="1928813"/>
            <a:ext cx="2262283" cy="533400"/>
          </a:xfrm>
          <a:prstGeom prst="roundRect">
            <a:avLst>
              <a:gd name="adj" fmla="val 12500"/>
            </a:avLst>
          </a:prstGeom>
          <a:solidFill>
            <a:srgbClr val="F3EEFF"/>
          </a:solidFill>
          <a:ln w="9525">
            <a:solidFill>
              <a:srgbClr val="9966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：外观模块（紫色）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：切换到下一个背景</a:t>
            </a:r>
            <a:endParaRPr lang="en-US" sz="750" dirty="0"/>
          </a:p>
        </p:txBody>
      </p:sp>
      <p:sp>
        <p:nvSpPr>
          <p:cNvPr id="11" name="Shape 9"/>
          <p:cNvSpPr/>
          <p:nvPr/>
        </p:nvSpPr>
        <p:spPr>
          <a:xfrm>
            <a:off x="552450" y="2538413"/>
            <a:ext cx="2228850" cy="1204615"/>
          </a:xfrm>
          <a:prstGeom prst="roundRect">
            <a:avLst>
              <a:gd name="adj" fmla="val 5535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38175" y="2614613"/>
            <a:ext cx="2088261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重点：会自动循环！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638175" y="2852738"/>
            <a:ext cx="2088261" cy="81409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有4个背景时：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第1次：背景1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背景2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第2次：背景2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背景3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第3次：背景3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背景4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第4次：背景4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回到背景1</a:t>
            </a:r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🔁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552450" y="3800177"/>
            <a:ext cx="2262283" cy="1619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就像</a:t>
            </a:r>
            <a:pPr algn="l" indent="0" marL="0">
              <a:lnSpc>
                <a:spcPts val="1275"/>
              </a:lnSpc>
              <a:buNone/>
            </a:pPr>
            <a:r>
              <a:rPr lang="en-US" sz="63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星期</a:t>
            </a:r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一样，星期天过完又是星期一！</a:t>
            </a:r>
            <a:endParaRPr lang="en-US" sz="630" dirty="0"/>
          </a:p>
        </p:txBody>
      </p:sp>
      <p:sp>
        <p:nvSpPr>
          <p:cNvPr id="15" name="Shape 13"/>
          <p:cNvSpPr/>
          <p:nvPr/>
        </p:nvSpPr>
        <p:spPr>
          <a:xfrm>
            <a:off x="3238500" y="1143000"/>
            <a:ext cx="5048250" cy="2571750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3409950" y="127635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3409950" y="1528763"/>
            <a:ext cx="793446" cy="238125"/>
          </a:xfrm>
          <a:prstGeom prst="roundRect">
            <a:avLst>
              <a:gd name="adj" fmla="val 16000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18" name="Text 16"/>
          <p:cNvSpPr/>
          <p:nvPr/>
        </p:nvSpPr>
        <p:spPr>
          <a:xfrm>
            <a:off x="4229770" y="1528763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19" name="Text 17"/>
          <p:cNvSpPr/>
          <p:nvPr/>
        </p:nvSpPr>
        <p:spPr>
          <a:xfrm>
            <a:off x="3533775" y="1843087"/>
            <a:ext cx="593668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20" name="Text 18"/>
          <p:cNvSpPr/>
          <p:nvPr/>
        </p:nvSpPr>
        <p:spPr>
          <a:xfrm>
            <a:off x="3657600" y="2157413"/>
            <a:ext cx="1058632" cy="290513"/>
          </a:xfrm>
          <a:prstGeom prst="roundRect">
            <a:avLst>
              <a:gd name="adj" fmla="val 13115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在1和15间取随机数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70" dirty="0"/>
          </a:p>
        </p:txBody>
      </p:sp>
      <p:sp>
        <p:nvSpPr>
          <p:cNvPr id="21" name="Text 19"/>
          <p:cNvSpPr/>
          <p:nvPr/>
        </p:nvSpPr>
        <p:spPr>
          <a:xfrm>
            <a:off x="4738687" y="2157412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3657600" y="2524125"/>
            <a:ext cx="1073134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 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碰到小绿旗</a:t>
            </a:r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那么</a:t>
            </a:r>
            <a:endParaRPr lang="en-US" sz="670" dirty="0"/>
          </a:p>
        </p:txBody>
      </p:sp>
      <p:sp>
        <p:nvSpPr>
          <p:cNvPr id="23" name="Text 21"/>
          <p:cNvSpPr/>
          <p:nvPr/>
        </p:nvSpPr>
        <p:spPr>
          <a:xfrm>
            <a:off x="3781425" y="2819400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24" name="Text 22"/>
          <p:cNvSpPr/>
          <p:nvPr/>
        </p:nvSpPr>
        <p:spPr>
          <a:xfrm>
            <a:off x="4681537" y="2819400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670" dirty="0"/>
          </a:p>
        </p:txBody>
      </p:sp>
      <p:sp>
        <p:nvSpPr>
          <p:cNvPr id="25" name="Shape 23"/>
          <p:cNvSpPr/>
          <p:nvPr/>
        </p:nvSpPr>
        <p:spPr>
          <a:xfrm>
            <a:off x="3409950" y="3152775"/>
            <a:ext cx="4705350" cy="428625"/>
          </a:xfrm>
          <a:prstGeom prst="roundRect">
            <a:avLst>
              <a:gd name="adj" fmla="val 15556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14725" y="3228975"/>
            <a:ext cx="4563237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关键点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514725" y="3381375"/>
            <a:ext cx="4563237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「如果...那么」要</a:t>
            </a:r>
            <a:pPr algn="l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放在重复执行里面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，这样每次哨子跑到终点都会检查</a:t>
            </a:r>
            <a:endParaRPr lang="en-US" sz="670" dirty="0"/>
          </a:p>
        </p:txBody>
      </p:sp>
      <p:pic>
        <p:nvPicPr>
          <p:cNvPr id="2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333750"/>
            <a:ext cx="5048250" cy="1066800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3409950" y="344805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想想看，还缺点什么？</a:t>
            </a:r>
            <a:endParaRPr lang="en-US" sz="900" dirty="0"/>
          </a:p>
        </p:txBody>
      </p:sp>
      <p:sp>
        <p:nvSpPr>
          <p:cNvPr id="30" name="Text 27"/>
          <p:cNvSpPr/>
          <p:nvPr/>
        </p:nvSpPr>
        <p:spPr>
          <a:xfrm>
            <a:off x="3409950" y="363855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哨子现在会：戴着帽子跑 + 忽快忽慢 + 换场景</a:t>
            </a:r>
            <a:endParaRPr lang="en-US" sz="750" dirty="0"/>
          </a:p>
        </p:txBody>
      </p:sp>
      <p:sp>
        <p:nvSpPr>
          <p:cNvPr id="31" name="Text 28"/>
          <p:cNvSpPr/>
          <p:nvPr/>
        </p:nvSpPr>
        <p:spPr>
          <a:xfrm>
            <a:off x="3409950" y="386715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但是总感觉缺点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气氛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？</a:t>
            </a:r>
            <a:endParaRPr lang="en-US" sz="750" dirty="0"/>
          </a:p>
        </p:txBody>
      </p:sp>
      <p:sp>
        <p:nvSpPr>
          <p:cNvPr id="32" name="Text 29"/>
          <p:cNvSpPr/>
          <p:nvPr/>
        </p:nvSpPr>
        <p:spPr>
          <a:xfrm>
            <a:off x="3409950" y="409575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还记得项目分析里说的吗？哨子跑步时应该有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背景音乐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！🎵</a:t>
            </a:r>
            <a:endParaRPr lang="en-US" sz="750" dirty="0"/>
          </a:p>
        </p:txBody>
      </p:sp>
      <p:sp>
        <p:nvSpPr>
          <p:cNvPr id="33" name="Text 30"/>
          <p:cNvSpPr/>
          <p:nvPr/>
        </p:nvSpPr>
        <p:spPr>
          <a:xfrm>
            <a:off x="571500" y="666750"/>
            <a:ext cx="29980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编程实现：碰到旗子换场景 🚩</a:t>
            </a:r>
            <a:endParaRPr lang="en-US" sz="195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971502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外观模块：下一个背景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696087" cy="323850"/>
          </a:xfrm>
          <a:prstGeom prst="roundRect">
            <a:avLst>
              <a:gd name="adj" fmla="val 11765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552450" y="1928813"/>
            <a:ext cx="2262283" cy="533400"/>
          </a:xfrm>
          <a:prstGeom prst="roundRect">
            <a:avLst>
              <a:gd name="adj" fmla="val 12500"/>
            </a:avLst>
          </a:prstGeom>
          <a:solidFill>
            <a:srgbClr val="F3EEFF"/>
          </a:solidFill>
          <a:ln w="9525">
            <a:solidFill>
              <a:srgbClr val="9966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：外观模块（紫色）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：切换到下一个背景</a:t>
            </a:r>
            <a:endParaRPr lang="en-US" sz="750" dirty="0"/>
          </a:p>
        </p:txBody>
      </p:sp>
      <p:sp>
        <p:nvSpPr>
          <p:cNvPr id="11" name="Shape 9"/>
          <p:cNvSpPr/>
          <p:nvPr/>
        </p:nvSpPr>
        <p:spPr>
          <a:xfrm>
            <a:off x="552450" y="2538413"/>
            <a:ext cx="2228850" cy="1204615"/>
          </a:xfrm>
          <a:prstGeom prst="roundRect">
            <a:avLst>
              <a:gd name="adj" fmla="val 5535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38175" y="2614613"/>
            <a:ext cx="2088261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重点：会自动循环！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638175" y="2852738"/>
            <a:ext cx="2088261" cy="81409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有4个背景时：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第1次：背景1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背景2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第2次：背景2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背景3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第3次：背景3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背景4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第4次：背景4 → </a:t>
            </a:r>
            <a:pPr algn="l" indent="0" marL="0">
              <a:lnSpc>
                <a:spcPts val="1283"/>
              </a:lnSpc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回到背景1</a:t>
            </a:r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🔁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552450" y="3800177"/>
            <a:ext cx="2262283" cy="1619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就像</a:t>
            </a:r>
            <a:pPr algn="l" indent="0" marL="0">
              <a:lnSpc>
                <a:spcPts val="1275"/>
              </a:lnSpc>
              <a:buNone/>
            </a:pPr>
            <a:r>
              <a:rPr lang="en-US" sz="63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星期</a:t>
            </a:r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一样，星期天过完又是星期一！</a:t>
            </a:r>
            <a:endParaRPr lang="en-US" sz="630" dirty="0"/>
          </a:p>
        </p:txBody>
      </p:sp>
      <p:sp>
        <p:nvSpPr>
          <p:cNvPr id="15" name="Shape 13"/>
          <p:cNvSpPr/>
          <p:nvPr/>
        </p:nvSpPr>
        <p:spPr>
          <a:xfrm>
            <a:off x="3238500" y="1143000"/>
            <a:ext cx="5048250" cy="2571750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3409950" y="127635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3409950" y="1528763"/>
            <a:ext cx="793446" cy="238125"/>
          </a:xfrm>
          <a:prstGeom prst="roundRect">
            <a:avLst>
              <a:gd name="adj" fmla="val 16000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18" name="Text 16"/>
          <p:cNvSpPr/>
          <p:nvPr/>
        </p:nvSpPr>
        <p:spPr>
          <a:xfrm>
            <a:off x="4229770" y="1528763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19" name="Text 17"/>
          <p:cNvSpPr/>
          <p:nvPr/>
        </p:nvSpPr>
        <p:spPr>
          <a:xfrm>
            <a:off x="3533775" y="1843087"/>
            <a:ext cx="593668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20" name="Text 18"/>
          <p:cNvSpPr/>
          <p:nvPr/>
        </p:nvSpPr>
        <p:spPr>
          <a:xfrm>
            <a:off x="3657600" y="2157413"/>
            <a:ext cx="1058632" cy="290513"/>
          </a:xfrm>
          <a:prstGeom prst="roundRect">
            <a:avLst>
              <a:gd name="adj" fmla="val 13115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在1和15间取随机数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70" dirty="0"/>
          </a:p>
        </p:txBody>
      </p:sp>
      <p:sp>
        <p:nvSpPr>
          <p:cNvPr id="21" name="Text 19"/>
          <p:cNvSpPr/>
          <p:nvPr/>
        </p:nvSpPr>
        <p:spPr>
          <a:xfrm>
            <a:off x="4738687" y="2157412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3657600" y="2524125"/>
            <a:ext cx="1073134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 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碰到小绿旗</a:t>
            </a:r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那么</a:t>
            </a:r>
            <a:endParaRPr lang="en-US" sz="670" dirty="0"/>
          </a:p>
        </p:txBody>
      </p:sp>
      <p:sp>
        <p:nvSpPr>
          <p:cNvPr id="23" name="Text 21"/>
          <p:cNvSpPr/>
          <p:nvPr/>
        </p:nvSpPr>
        <p:spPr>
          <a:xfrm>
            <a:off x="3781425" y="2819400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24" name="Text 22"/>
          <p:cNvSpPr/>
          <p:nvPr/>
        </p:nvSpPr>
        <p:spPr>
          <a:xfrm>
            <a:off x="4681537" y="2819400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670" dirty="0"/>
          </a:p>
        </p:txBody>
      </p:sp>
      <p:sp>
        <p:nvSpPr>
          <p:cNvPr id="25" name="Shape 23"/>
          <p:cNvSpPr/>
          <p:nvPr/>
        </p:nvSpPr>
        <p:spPr>
          <a:xfrm>
            <a:off x="3409950" y="3152775"/>
            <a:ext cx="4705350" cy="428625"/>
          </a:xfrm>
          <a:prstGeom prst="roundRect">
            <a:avLst>
              <a:gd name="adj" fmla="val 15556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14725" y="3228975"/>
            <a:ext cx="4563237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关键点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514725" y="3381375"/>
            <a:ext cx="4563237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「如果...那么」要</a:t>
            </a:r>
            <a:pPr algn="l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放在重复执行里面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，这样每次哨子跑到终点都会检查</a:t>
            </a:r>
            <a:endParaRPr lang="en-US" sz="670" dirty="0"/>
          </a:p>
        </p:txBody>
      </p:sp>
      <p:pic>
        <p:nvPicPr>
          <p:cNvPr id="2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333750"/>
            <a:ext cx="5048250" cy="1066800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3409950" y="344805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想想看，还缺点什么？</a:t>
            </a:r>
            <a:endParaRPr lang="en-US" sz="900" dirty="0"/>
          </a:p>
        </p:txBody>
      </p:sp>
      <p:sp>
        <p:nvSpPr>
          <p:cNvPr id="30" name="Text 27"/>
          <p:cNvSpPr/>
          <p:nvPr/>
        </p:nvSpPr>
        <p:spPr>
          <a:xfrm>
            <a:off x="3409950" y="363855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哨子现在会：戴着帽子跑 + 忽快忽慢 + 换场景</a:t>
            </a:r>
            <a:endParaRPr lang="en-US" sz="750" dirty="0"/>
          </a:p>
        </p:txBody>
      </p:sp>
      <p:sp>
        <p:nvSpPr>
          <p:cNvPr id="31" name="Text 28"/>
          <p:cNvSpPr/>
          <p:nvPr/>
        </p:nvSpPr>
        <p:spPr>
          <a:xfrm>
            <a:off x="3409950" y="386715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但是总感觉缺点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气氛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？</a:t>
            </a:r>
            <a:endParaRPr lang="en-US" sz="750" dirty="0"/>
          </a:p>
        </p:txBody>
      </p:sp>
      <p:sp>
        <p:nvSpPr>
          <p:cNvPr id="32" name="Text 29"/>
          <p:cNvSpPr/>
          <p:nvPr/>
        </p:nvSpPr>
        <p:spPr>
          <a:xfrm>
            <a:off x="3409950" y="409575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还记得项目分析里说的吗？哨子跑步时应该有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背景音乐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！🎵</a:t>
            </a:r>
            <a:endParaRPr lang="en-US" sz="750" dirty="0"/>
          </a:p>
        </p:txBody>
      </p:sp>
      <p:sp>
        <p:nvSpPr>
          <p:cNvPr id="33" name="Text 30"/>
          <p:cNvSpPr/>
          <p:nvPr/>
        </p:nvSpPr>
        <p:spPr>
          <a:xfrm>
            <a:off x="571500" y="666750"/>
            <a:ext cx="29980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编程实现：碰到旗子换场景 🚩</a:t>
            </a:r>
            <a:endParaRPr lang="en-US" sz="1950" dirty="0"/>
          </a:p>
        </p:txBody>
      </p:sp>
      <p:sp>
        <p:nvSpPr>
          <p:cNvPr id="34" name="Text 31"/>
          <p:cNvSpPr/>
          <p:nvPr/>
        </p:nvSpPr>
        <p:spPr>
          <a:xfrm>
            <a:off x="4572000" y="4652963"/>
            <a:ext cx="2055405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碰到小绿旗就换场景，哨子周游世界！🌍</a:t>
            </a:r>
            <a:endParaRPr lang="en-US" sz="82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666750"/>
            <a:ext cx="2436304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动手试一试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381000" y="990600"/>
            <a:ext cx="2436304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把积木拼起来，哨子跑到头就能换背景！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81000" y="1238250"/>
            <a:ext cx="2476500" cy="2145804"/>
          </a:xfrm>
          <a:prstGeom prst="roundRect">
            <a:avLst>
              <a:gd name="adj" fmla="val 621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542925" y="1390650"/>
            <a:ext cx="218494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📝 按步骤来做</a:t>
            </a:r>
            <a:endParaRPr lang="en-US" sz="970" dirty="0"/>
          </a:p>
        </p:txBody>
      </p:sp>
      <p:sp>
        <p:nvSpPr>
          <p:cNvPr id="11" name="Text 9"/>
          <p:cNvSpPr/>
          <p:nvPr/>
        </p:nvSpPr>
        <p:spPr>
          <a:xfrm>
            <a:off x="542925" y="1647825"/>
            <a:ext cx="232029" cy="228600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70" dirty="0"/>
          </a:p>
        </p:txBody>
      </p:sp>
      <p:sp>
        <p:nvSpPr>
          <p:cNvPr id="12" name="Text 10"/>
          <p:cNvSpPr/>
          <p:nvPr/>
        </p:nvSpPr>
        <p:spPr>
          <a:xfrm>
            <a:off x="847725" y="1647825"/>
            <a:ext cx="1875568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加一个「如果」判断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847725" y="1824037"/>
            <a:ext cx="1875568" cy="29140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48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在「重复执行」里，拖入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148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如果（碰到 小绿旗）那么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542925" y="2210693"/>
            <a:ext cx="232029" cy="228600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970" dirty="0"/>
          </a:p>
        </p:txBody>
      </p:sp>
      <p:sp>
        <p:nvSpPr>
          <p:cNvPr id="15" name="Text 13"/>
          <p:cNvSpPr/>
          <p:nvPr/>
        </p:nvSpPr>
        <p:spPr>
          <a:xfrm>
            <a:off x="847725" y="2210693"/>
            <a:ext cx="1875568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在「如果」里面放两个积木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847725" y="2386905"/>
            <a:ext cx="1875568" cy="32563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 -194 y: -28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lnSpc>
                <a:spcPts val="1283"/>
              </a:lnSpc>
              <a:spcBef>
                <a:spcPts val="225"/>
              </a:spcBef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下一个背景</a:t>
            </a:r>
            <a:endParaRPr lang="en-US" sz="670" dirty="0"/>
          </a:p>
        </p:txBody>
      </p:sp>
      <p:sp>
        <p:nvSpPr>
          <p:cNvPr id="17" name="Text 15"/>
          <p:cNvSpPr/>
          <p:nvPr/>
        </p:nvSpPr>
        <p:spPr>
          <a:xfrm>
            <a:off x="542925" y="2807791"/>
            <a:ext cx="232029" cy="228600"/>
          </a:xfrm>
          <a:prstGeom prst="ellipse">
            <a:avLst/>
          </a:prstGeom>
          <a:solidFill>
            <a:srgbClr val="FF9800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970" dirty="0"/>
          </a:p>
        </p:txBody>
      </p:sp>
      <p:sp>
        <p:nvSpPr>
          <p:cNvPr id="18" name="Text 16"/>
          <p:cNvSpPr/>
          <p:nvPr/>
        </p:nvSpPr>
        <p:spPr>
          <a:xfrm>
            <a:off x="847725" y="2807791"/>
            <a:ext cx="1875568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点击绿旗测试！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847725" y="2984004"/>
            <a:ext cx="1875568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哨子跑到右边 → 碰到小绿旗 →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自动回到起点，换新背景！</a:t>
            </a:r>
            <a:endParaRPr lang="en-US" sz="670" dirty="0"/>
          </a:p>
        </p:txBody>
      </p:sp>
      <p:sp>
        <p:nvSpPr>
          <p:cNvPr id="20" name="Shape 18"/>
          <p:cNvSpPr/>
          <p:nvPr/>
        </p:nvSpPr>
        <p:spPr>
          <a:xfrm>
            <a:off x="3143250" y="1238250"/>
            <a:ext cx="5619750" cy="3057525"/>
          </a:xfrm>
          <a:prstGeom prst="roundRect">
            <a:avLst>
              <a:gd name="adj" fmla="val 436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3295650" y="1371600"/>
            <a:ext cx="539467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脚本结构（参考拼法）</a:t>
            </a:r>
            <a:endParaRPr lang="en-US" sz="970" dirty="0"/>
          </a:p>
        </p:txBody>
      </p:sp>
      <p:sp>
        <p:nvSpPr>
          <p:cNvPr id="22" name="Text 20"/>
          <p:cNvSpPr/>
          <p:nvPr/>
        </p:nvSpPr>
        <p:spPr>
          <a:xfrm>
            <a:off x="3295650" y="1609725"/>
            <a:ext cx="5394674" cy="280987"/>
          </a:xfrm>
          <a:prstGeom prst="roundRect">
            <a:avLst>
              <a:gd name="adj" fmla="val 20339"/>
            </a:avLst>
          </a:prstGeom>
          <a:solidFill>
            <a:srgbClr val="00C853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533775" y="1928813"/>
            <a:ext cx="5152977" cy="300038"/>
          </a:xfrm>
          <a:prstGeom prst="roundRect">
            <a:avLst>
              <a:gd name="adj" fmla="val 19048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 </a:t>
            </a:r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-194</a:t>
            </a:r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y: </a:t>
            </a:r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-28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3533775" y="2266950"/>
            <a:ext cx="5152977" cy="280987"/>
          </a:xfrm>
          <a:prstGeom prst="roundRect">
            <a:avLst>
              <a:gd name="adj" fmla="val 20339"/>
            </a:avLst>
          </a:prstGeom>
          <a:solidFill>
            <a:srgbClr val="FF9800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750" dirty="0"/>
          </a:p>
        </p:txBody>
      </p:sp>
      <p:sp>
        <p:nvSpPr>
          <p:cNvPr id="25" name="Text 23"/>
          <p:cNvSpPr/>
          <p:nvPr/>
        </p:nvSpPr>
        <p:spPr>
          <a:xfrm>
            <a:off x="3771900" y="2586038"/>
            <a:ext cx="4911280" cy="300038"/>
          </a:xfrm>
          <a:prstGeom prst="roundRect">
            <a:avLst>
              <a:gd name="adj" fmla="val 19048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🎲随机</a:t>
            </a:r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步</a:t>
            </a:r>
            <a:endParaRPr lang="en-US" sz="750" dirty="0"/>
          </a:p>
        </p:txBody>
      </p:sp>
      <p:sp>
        <p:nvSpPr>
          <p:cNvPr id="26" name="Text 24"/>
          <p:cNvSpPr/>
          <p:nvPr/>
        </p:nvSpPr>
        <p:spPr>
          <a:xfrm>
            <a:off x="3771900" y="2924175"/>
            <a:ext cx="4911280" cy="280987"/>
          </a:xfrm>
          <a:prstGeom prst="roundRect">
            <a:avLst>
              <a:gd name="adj" fmla="val 20339"/>
            </a:avLst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771900" y="3243262"/>
            <a:ext cx="4911280" cy="280987"/>
          </a:xfrm>
          <a:prstGeom prst="roundRect">
            <a:avLst>
              <a:gd name="adj" fmla="val 20339"/>
            </a:avLst>
          </a:prstGeom>
          <a:solidFill>
            <a:srgbClr val="00BCD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如果（碰到 </a:t>
            </a:r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🚩小绿旗</a:t>
            </a:r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）那么</a:t>
            </a:r>
            <a:endParaRPr lang="en-US" sz="750" dirty="0"/>
          </a:p>
        </p:txBody>
      </p:sp>
      <p:sp>
        <p:nvSpPr>
          <p:cNvPr id="28" name="Text 26"/>
          <p:cNvSpPr/>
          <p:nvPr/>
        </p:nvSpPr>
        <p:spPr>
          <a:xfrm>
            <a:off x="4010025" y="3562350"/>
            <a:ext cx="4669584" cy="280987"/>
          </a:xfrm>
          <a:prstGeom prst="roundRect">
            <a:avLst>
              <a:gd name="adj" fmla="val 20339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 -194 y: -28</a:t>
            </a:r>
            <a:endParaRPr lang="en-US" sz="750" dirty="0"/>
          </a:p>
        </p:txBody>
      </p:sp>
      <p:sp>
        <p:nvSpPr>
          <p:cNvPr id="29" name="Text 27"/>
          <p:cNvSpPr/>
          <p:nvPr/>
        </p:nvSpPr>
        <p:spPr>
          <a:xfrm>
            <a:off x="4010025" y="3881438"/>
            <a:ext cx="4669584" cy="280987"/>
          </a:xfrm>
          <a:prstGeom prst="roundRect">
            <a:avLst>
              <a:gd name="adj" fmla="val 20339"/>
            </a:avLst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🔽 下一个背景</a:t>
            </a:r>
            <a:endParaRPr lang="en-US" sz="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Shape 13"/>
          <p:cNvSpPr/>
          <p:nvPr/>
        </p:nvSpPr>
        <p:spPr>
          <a:xfrm>
            <a:off x="6143625" y="171450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6257925" y="1781175"/>
            <a:ext cx="155652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来回切换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自动换下一个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000500" y="233362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114800" y="2466975"/>
            <a:ext cx="212693" cy="2095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391025" y="2500313"/>
            <a:ext cx="80537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哨子怎么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跑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0" name="Shape 18"/>
          <p:cNvSpPr/>
          <p:nvPr/>
        </p:nvSpPr>
        <p:spPr>
          <a:xfrm>
            <a:off x="6143625" y="233362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6257925" y="2400300"/>
            <a:ext cx="1740217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不断从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左→右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到右侧后瞬移回左侧，重新出发！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4000500" y="295275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4114800" y="3086100"/>
            <a:ext cx="212693" cy="20955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4391025" y="3119437"/>
            <a:ext cx="1037408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🚩 碰到旗子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怎么办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5" name="Text 23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26" name="Text 24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28" name="Text 26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9966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功能五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666750"/>
            <a:ext cx="2534041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🎵 运动会怎么能没音乐？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381000" y="990600"/>
            <a:ext cx="2534041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给运动场加上好听的背景音乐！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81000" y="1238250"/>
            <a:ext cx="2476500" cy="2138363"/>
          </a:xfrm>
          <a:prstGeom prst="roundRect">
            <a:avLst>
              <a:gd name="adj" fmla="val 623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542925" y="1390650"/>
            <a:ext cx="218494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📝 操作步骤</a:t>
            </a:r>
            <a:endParaRPr lang="en-US" sz="970" dirty="0"/>
          </a:p>
        </p:txBody>
      </p:sp>
      <p:sp>
        <p:nvSpPr>
          <p:cNvPr id="11" name="Text 9"/>
          <p:cNvSpPr/>
          <p:nvPr/>
        </p:nvSpPr>
        <p:spPr>
          <a:xfrm>
            <a:off x="542925" y="1647825"/>
            <a:ext cx="212693" cy="209550"/>
          </a:xfrm>
          <a:prstGeom prst="ellipse">
            <a:avLst/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828675" y="1647825"/>
            <a:ext cx="189490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点击「舞台」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828675" y="1824037"/>
            <a:ext cx="189490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选择下方的</a:t>
            </a:r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声音</a:t>
            </a:r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标签</a:t>
            </a:r>
            <a:endParaRPr lang="en-US" sz="630" dirty="0"/>
          </a:p>
        </p:txBody>
      </p:sp>
      <p:sp>
        <p:nvSpPr>
          <p:cNvPr id="14" name="Text 12"/>
          <p:cNvSpPr/>
          <p:nvPr/>
        </p:nvSpPr>
        <p:spPr>
          <a:xfrm>
            <a:off x="542925" y="2038350"/>
            <a:ext cx="212693" cy="209550"/>
          </a:xfrm>
          <a:prstGeom prst="ellipse">
            <a:avLst/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828675" y="2038350"/>
            <a:ext cx="189490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搜索音乐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828675" y="2214563"/>
            <a:ext cx="189490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输入 </a:t>
            </a:r>
            <a:pPr algn="l" indent="0" marL="0">
              <a:buNone/>
            </a:pPr>
            <a:r>
              <a:rPr lang="en-US" sz="63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Drive Around</a:t>
            </a:r>
            <a:endParaRPr lang="en-US" sz="630" dirty="0"/>
          </a:p>
        </p:txBody>
      </p:sp>
      <p:sp>
        <p:nvSpPr>
          <p:cNvPr id="17" name="Text 15"/>
          <p:cNvSpPr/>
          <p:nvPr/>
        </p:nvSpPr>
        <p:spPr>
          <a:xfrm>
            <a:off x="542925" y="2428875"/>
            <a:ext cx="212693" cy="209550"/>
          </a:xfrm>
          <a:prstGeom prst="ellipse">
            <a:avLst/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020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28675" y="2428875"/>
            <a:ext cx="1894903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播放声音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828675" y="2605088"/>
            <a:ext cx="189490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用「播放声音」积木播放</a:t>
            </a:r>
            <a:endParaRPr lang="en-US" sz="630" dirty="0"/>
          </a:p>
        </p:txBody>
      </p:sp>
      <p:sp>
        <p:nvSpPr>
          <p:cNvPr id="20" name="Shape 18"/>
          <p:cNvSpPr/>
          <p:nvPr/>
        </p:nvSpPr>
        <p:spPr>
          <a:xfrm>
            <a:off x="542925" y="2819400"/>
            <a:ext cx="2152650" cy="404813"/>
          </a:xfrm>
          <a:prstGeom prst="roundRect">
            <a:avLst>
              <a:gd name="adj" fmla="val 14118"/>
            </a:avLst>
          </a:prstGeom>
          <a:solidFill>
            <a:srgbClr val="FFF3E0"/>
          </a:solidFill>
          <a:ln w="14288">
            <a:solidFill>
              <a:srgbClr val="FF9800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33412" y="2900363"/>
            <a:ext cx="2001250" cy="1000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FF9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⚠️ 重要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633412" y="3028950"/>
            <a:ext cx="200125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声音是加在</a:t>
            </a:r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舞台</a:t>
            </a:r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上，不是哨子角色上！</a:t>
            </a:r>
            <a:endParaRPr lang="en-US" sz="600" dirty="0"/>
          </a:p>
        </p:txBody>
      </p:sp>
      <p:sp>
        <p:nvSpPr>
          <p:cNvPr id="23" name="Shape 21"/>
          <p:cNvSpPr/>
          <p:nvPr/>
        </p:nvSpPr>
        <p:spPr>
          <a:xfrm>
            <a:off x="3143250" y="1238250"/>
            <a:ext cx="5143500" cy="1795462"/>
          </a:xfrm>
          <a:prstGeom prst="roundRect">
            <a:avLst>
              <a:gd name="adj" fmla="val 7427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24" name="Text 22"/>
          <p:cNvSpPr/>
          <p:nvPr/>
        </p:nvSpPr>
        <p:spPr>
          <a:xfrm>
            <a:off x="3305175" y="1390650"/>
            <a:ext cx="4891945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🖼️ 实际操作演示</a:t>
            </a:r>
            <a:endParaRPr lang="en-US" sz="970" dirty="0"/>
          </a:p>
        </p:txBody>
      </p:sp>
      <p:sp>
        <p:nvSpPr>
          <p:cNvPr id="25" name="Shape 23"/>
          <p:cNvSpPr/>
          <p:nvPr/>
        </p:nvSpPr>
        <p:spPr>
          <a:xfrm>
            <a:off x="3305175" y="1609725"/>
            <a:ext cx="4819650" cy="1271588"/>
          </a:xfrm>
          <a:prstGeom prst="roundRect">
            <a:avLst>
              <a:gd name="adj" fmla="val 5993"/>
            </a:avLst>
          </a:prstGeom>
          <a:solidFill>
            <a:srgbClr val="F5F5F5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26" name="Text 24"/>
          <p:cNvSpPr/>
          <p:nvPr/>
        </p:nvSpPr>
        <p:spPr>
          <a:xfrm>
            <a:off x="3605213" y="1909762"/>
            <a:ext cx="428286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🖱️</a:t>
            </a:r>
            <a:endParaRPr lang="en-US" sz="3000" dirty="0"/>
          </a:p>
        </p:txBody>
      </p:sp>
      <p:sp>
        <p:nvSpPr>
          <p:cNvPr id="27" name="Text 25"/>
          <p:cNvSpPr/>
          <p:nvPr/>
        </p:nvSpPr>
        <p:spPr>
          <a:xfrm>
            <a:off x="3605213" y="2447925"/>
            <a:ext cx="428286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888888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点击这里截取你的操作截图</a:t>
            </a:r>
            <a:endParaRPr lang="en-US" sz="105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9966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功能五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666750"/>
            <a:ext cx="20699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全部脚本都在这里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381000" y="990600"/>
            <a:ext cx="2069983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哨子脚本 + 舞台脚本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81000" y="1238250"/>
            <a:ext cx="4095750" cy="2743200"/>
          </a:xfrm>
          <a:prstGeom prst="roundRect">
            <a:avLst>
              <a:gd name="adj" fmla="val 486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533400" y="1371600"/>
            <a:ext cx="3847814" cy="180975"/>
          </a:xfrm>
          <a:prstGeom prst="rect">
            <a:avLst/>
          </a:prstGeom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</a:t>
            </a:r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 哨子脚本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533400" y="1628775"/>
            <a:ext cx="3847814" cy="247650"/>
          </a:xfrm>
          <a:prstGeom prst="roundRect">
            <a:avLst>
              <a:gd name="adj" fmla="val 19231"/>
            </a:avLst>
          </a:prstGeom>
          <a:solidFill>
            <a:srgbClr val="00C853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12" name="Text 10"/>
          <p:cNvSpPr/>
          <p:nvPr/>
        </p:nvSpPr>
        <p:spPr>
          <a:xfrm>
            <a:off x="704850" y="1905000"/>
            <a:ext cx="3673792" cy="266700"/>
          </a:xfrm>
          <a:prstGeom prst="roundRect">
            <a:avLst>
              <a:gd name="adj" fmla="val 17857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 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-194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y: 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-28</a:t>
            </a:r>
            <a:endParaRPr lang="en-US" sz="670" dirty="0"/>
          </a:p>
        </p:txBody>
      </p:sp>
      <p:sp>
        <p:nvSpPr>
          <p:cNvPr id="13" name="Text 11"/>
          <p:cNvSpPr/>
          <p:nvPr/>
        </p:nvSpPr>
        <p:spPr>
          <a:xfrm>
            <a:off x="704850" y="2200275"/>
            <a:ext cx="3673792" cy="247650"/>
          </a:xfrm>
          <a:prstGeom prst="roundRect">
            <a:avLst>
              <a:gd name="adj" fmla="val 19231"/>
            </a:avLst>
          </a:prstGeom>
          <a:solidFill>
            <a:srgbClr val="FF9800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876300" y="2476500"/>
            <a:ext cx="3499771" cy="266700"/>
          </a:xfrm>
          <a:prstGeom prst="roundRect">
            <a:avLst>
              <a:gd name="adj" fmla="val 17857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🎲随机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步</a:t>
            </a:r>
            <a:endParaRPr lang="en-US" sz="670" dirty="0"/>
          </a:p>
        </p:txBody>
      </p:sp>
      <p:sp>
        <p:nvSpPr>
          <p:cNvPr id="15" name="Text 13"/>
          <p:cNvSpPr/>
          <p:nvPr/>
        </p:nvSpPr>
        <p:spPr>
          <a:xfrm>
            <a:off x="876300" y="2771775"/>
            <a:ext cx="3499771" cy="247650"/>
          </a:xfrm>
          <a:prstGeom prst="roundRect">
            <a:avLst>
              <a:gd name="adj" fmla="val 19231"/>
            </a:avLst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  <p:sp>
        <p:nvSpPr>
          <p:cNvPr id="16" name="Text 14"/>
          <p:cNvSpPr/>
          <p:nvPr/>
        </p:nvSpPr>
        <p:spPr>
          <a:xfrm>
            <a:off x="876300" y="3048000"/>
            <a:ext cx="3499771" cy="247650"/>
          </a:xfrm>
          <a:prstGeom prst="roundRect">
            <a:avLst>
              <a:gd name="adj" fmla="val 19231"/>
            </a:avLst>
          </a:prstGeom>
          <a:solidFill>
            <a:srgbClr val="00BCD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如果（碰到 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🚩小绿旗</a:t>
            </a:r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）那么</a:t>
            </a:r>
            <a:endParaRPr lang="en-US" sz="670" dirty="0"/>
          </a:p>
        </p:txBody>
      </p:sp>
      <p:sp>
        <p:nvSpPr>
          <p:cNvPr id="17" name="Text 15"/>
          <p:cNvSpPr/>
          <p:nvPr/>
        </p:nvSpPr>
        <p:spPr>
          <a:xfrm>
            <a:off x="1047750" y="3324225"/>
            <a:ext cx="3325749" cy="247650"/>
          </a:xfrm>
          <a:prstGeom prst="roundRect">
            <a:avLst>
              <a:gd name="adj" fmla="val 19231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 -194 y: -28</a:t>
            </a:r>
            <a:endParaRPr lang="en-US" sz="670" dirty="0"/>
          </a:p>
        </p:txBody>
      </p:sp>
      <p:sp>
        <p:nvSpPr>
          <p:cNvPr id="18" name="Text 16"/>
          <p:cNvSpPr/>
          <p:nvPr/>
        </p:nvSpPr>
        <p:spPr>
          <a:xfrm>
            <a:off x="1047750" y="3600450"/>
            <a:ext cx="3325749" cy="247650"/>
          </a:xfrm>
          <a:prstGeom prst="roundRect">
            <a:avLst>
              <a:gd name="adj" fmla="val 19231"/>
            </a:avLst>
          </a:prstGeom>
          <a:solidFill>
            <a:srgbClr val="9966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🔽 下一个背景</a:t>
            </a:r>
            <a:endParaRPr lang="en-US" sz="670" dirty="0"/>
          </a:p>
        </p:txBody>
      </p:sp>
      <p:sp>
        <p:nvSpPr>
          <p:cNvPr id="19" name="Shape 17"/>
          <p:cNvSpPr/>
          <p:nvPr/>
        </p:nvSpPr>
        <p:spPr>
          <a:xfrm>
            <a:off x="4667250" y="1238250"/>
            <a:ext cx="4095750" cy="1323975"/>
          </a:xfrm>
          <a:prstGeom prst="roundRect">
            <a:avLst>
              <a:gd name="adj" fmla="val 1007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4819650" y="1371600"/>
            <a:ext cx="3847814" cy="180975"/>
          </a:xfrm>
          <a:prstGeom prst="rect">
            <a:avLst/>
          </a:prstGeom>
          <a:ln/>
        </p:spPr>
        <p:txBody>
          <a:bodyPr wrap="square" lIns="0" tIns="0" rIns="0" bIns="0" rtlCol="0" anchor="ctr">
            <a:spAutoFit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🎭</a:t>
            </a:r>
            <a:pPr algn="l" indent="0" marL="0">
              <a:buNone/>
            </a:pPr>
            <a:r>
              <a:rPr lang="en-US" sz="90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 舞台脚本（背景音乐）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4819650" y="1628775"/>
            <a:ext cx="3847814" cy="247650"/>
          </a:xfrm>
          <a:prstGeom prst="roundRect">
            <a:avLst>
              <a:gd name="adj" fmla="val 19231"/>
            </a:avLst>
          </a:prstGeom>
          <a:solidFill>
            <a:srgbClr val="00C853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4991100" y="1905000"/>
            <a:ext cx="3673792" cy="247650"/>
          </a:xfrm>
          <a:prstGeom prst="roundRect">
            <a:avLst>
              <a:gd name="adj" fmla="val 19231"/>
            </a:avLst>
          </a:prstGeom>
          <a:solidFill>
            <a:srgbClr val="FF9800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23" name="Text 21"/>
          <p:cNvSpPr/>
          <p:nvPr/>
        </p:nvSpPr>
        <p:spPr>
          <a:xfrm>
            <a:off x="5162550" y="2181225"/>
            <a:ext cx="3499771" cy="247650"/>
          </a:xfrm>
          <a:prstGeom prst="roundRect">
            <a:avLst>
              <a:gd name="adj" fmla="val 19231"/>
            </a:avLst>
          </a:prstGeom>
          <a:solidFill>
            <a:srgbClr val="9C27B0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13470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🔊 播放声音「Drive Around」等待播完</a:t>
            </a:r>
            <a:endParaRPr lang="en-US" sz="67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160145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🚀 自由创作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381000" y="666750"/>
            <a:ext cx="1837954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🌟 发挥你的创意！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381000" y="990600"/>
            <a:ext cx="1837954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让哨子裁判与众不同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381000" y="1333500"/>
            <a:ext cx="2698700" cy="1628775"/>
          </a:xfrm>
          <a:prstGeom prst="roundRect">
            <a:avLst>
              <a:gd name="adj" fmla="val 8187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533400" y="1485900"/>
            <a:ext cx="2429809" cy="3524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🌟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533400" y="1914525"/>
            <a:ext cx="242980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换装大师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533400" y="2124075"/>
            <a:ext cx="2429809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给哨子换不同造型：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不同颜色的帽子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不同样式的哨子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彩色条纹衣服</a:t>
            </a:r>
            <a:endParaRPr lang="en-US" sz="750" dirty="0"/>
          </a:p>
        </p:txBody>
      </p:sp>
      <p:sp>
        <p:nvSpPr>
          <p:cNvPr id="12" name="Shape 10"/>
          <p:cNvSpPr/>
          <p:nvPr/>
        </p:nvSpPr>
        <p:spPr>
          <a:xfrm>
            <a:off x="3222575" y="1333500"/>
            <a:ext cx="2698775" cy="1628775"/>
          </a:xfrm>
          <a:prstGeom prst="roundRect">
            <a:avLst>
              <a:gd name="adj" fmla="val 8187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3374975" y="1485900"/>
            <a:ext cx="2429884" cy="3524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🌟🌟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3374975" y="1914525"/>
            <a:ext cx="242988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速度大师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374975" y="2124075"/>
            <a:ext cx="2429884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调整随机数范围：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1~10 → 1~20 更快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1~10 → 1~5 更慢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试试不同的组合！</a:t>
            </a:r>
            <a:endParaRPr lang="en-US" sz="750" dirty="0"/>
          </a:p>
        </p:txBody>
      </p:sp>
      <p:sp>
        <p:nvSpPr>
          <p:cNvPr id="16" name="Shape 14"/>
          <p:cNvSpPr/>
          <p:nvPr/>
        </p:nvSpPr>
        <p:spPr>
          <a:xfrm>
            <a:off x="6064225" y="1333500"/>
            <a:ext cx="2698775" cy="1628775"/>
          </a:xfrm>
          <a:prstGeom prst="roundRect">
            <a:avLst>
              <a:gd name="adj" fmla="val 8187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6216625" y="1485900"/>
            <a:ext cx="2429884" cy="3524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🌟🌟🌟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6216625" y="1914525"/>
            <a:ext cx="242988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0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场景导演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216625" y="2124075"/>
            <a:ext cx="2429884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多加几个背景：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足球场、篮球场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田径场、游泳池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每个背景配不同音乐</a:t>
            </a:r>
            <a:endParaRPr lang="en-US" sz="750" dirty="0"/>
          </a:p>
        </p:txBody>
      </p:sp>
      <p:sp>
        <p:nvSpPr>
          <p:cNvPr id="20" name="Shape 18"/>
          <p:cNvSpPr/>
          <p:nvPr/>
        </p:nvSpPr>
        <p:spPr>
          <a:xfrm>
            <a:off x="381000" y="3714750"/>
            <a:ext cx="8382000" cy="571500"/>
          </a:xfrm>
          <a:prstGeom prst="roundRect">
            <a:avLst>
              <a:gd name="adj" fmla="val 20000"/>
            </a:avLst>
          </a:prstGeom>
          <a:solidFill>
            <a:srgbClr val="E8F5E9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CAF50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542925" y="3838575"/>
            <a:ext cx="8179022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CAF5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动手试试看！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542925" y="4010025"/>
            <a:ext cx="8179022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想怎么改就怎么改，做出属于你自己的「奔跑的哨子」！</a:t>
            </a:r>
            <a:endParaRPr lang="en-US" sz="82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CAF50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160145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📚 课堂总结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381000" y="666750"/>
            <a:ext cx="20699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📖 今天学到了什么？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381000" y="990600"/>
            <a:ext cx="2069983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一起来回顾一下吧！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381000" y="1333500"/>
            <a:ext cx="2667000" cy="1114425"/>
          </a:xfrm>
          <a:prstGeom prst="roundRect">
            <a:avLst>
              <a:gd name="adj" fmla="val 1025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966F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514350" y="1466850"/>
            <a:ext cx="140184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🎩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728663" y="1476375"/>
            <a:ext cx="957120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9966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造型合并</a:t>
            </a:r>
            <a:endParaRPr lang="en-US" sz="970" dirty="0"/>
          </a:p>
        </p:txBody>
      </p:sp>
      <p:sp>
        <p:nvSpPr>
          <p:cNvPr id="11" name="Text 9"/>
          <p:cNvSpPr/>
          <p:nvPr/>
        </p:nvSpPr>
        <p:spPr>
          <a:xfrm>
            <a:off x="728663" y="1600200"/>
            <a:ext cx="957120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把帽子复制到哨子角色上</a:t>
            </a:r>
            <a:endParaRPr lang="en-US" sz="670" dirty="0"/>
          </a:p>
        </p:txBody>
      </p:sp>
      <p:sp>
        <p:nvSpPr>
          <p:cNvPr id="12" name="Shape 10"/>
          <p:cNvSpPr/>
          <p:nvPr/>
        </p:nvSpPr>
        <p:spPr>
          <a:xfrm>
            <a:off x="514350" y="1809750"/>
            <a:ext cx="2400300" cy="257175"/>
          </a:xfrm>
          <a:prstGeom prst="roundRect">
            <a:avLst>
              <a:gd name="adj" fmla="val 22222"/>
            </a:avLst>
          </a:prstGeom>
          <a:solidFill>
            <a:srgbClr val="F3EEFF"/>
          </a:solidFill>
          <a:ln w="9525">
            <a:solidFill>
              <a:srgbClr val="9966F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00075" y="1876425"/>
            <a:ext cx="2262283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帽子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的造型复制到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角色上</a:t>
            </a:r>
            <a:endParaRPr lang="en-US" sz="670" dirty="0"/>
          </a:p>
        </p:txBody>
      </p:sp>
      <p:sp>
        <p:nvSpPr>
          <p:cNvPr id="14" name="Shape 12"/>
          <p:cNvSpPr/>
          <p:nvPr/>
        </p:nvSpPr>
        <p:spPr>
          <a:xfrm>
            <a:off x="3162300" y="1333500"/>
            <a:ext cx="2667000" cy="1114425"/>
          </a:xfrm>
          <a:prstGeom prst="roundRect">
            <a:avLst>
              <a:gd name="adj" fmla="val 1025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3295650" y="1466850"/>
            <a:ext cx="140184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🗺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3509962" y="1476375"/>
            <a:ext cx="60907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坐标系</a:t>
            </a:r>
            <a:endParaRPr lang="en-US" sz="970" dirty="0"/>
          </a:p>
        </p:txBody>
      </p:sp>
      <p:sp>
        <p:nvSpPr>
          <p:cNvPr id="17" name="Text 15"/>
          <p:cNvSpPr/>
          <p:nvPr/>
        </p:nvSpPr>
        <p:spPr>
          <a:xfrm>
            <a:off x="3509962" y="1600200"/>
            <a:ext cx="609076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舞台上的"地图"</a:t>
            </a:r>
            <a:endParaRPr lang="en-US" sz="670" dirty="0"/>
          </a:p>
        </p:txBody>
      </p:sp>
      <p:sp>
        <p:nvSpPr>
          <p:cNvPr id="18" name="Shape 16"/>
          <p:cNvSpPr/>
          <p:nvPr/>
        </p:nvSpPr>
        <p:spPr>
          <a:xfrm>
            <a:off x="3295650" y="1809750"/>
            <a:ext cx="2400300" cy="504825"/>
          </a:xfrm>
          <a:prstGeom prst="roundRect">
            <a:avLst>
              <a:gd name="adj" fmla="val 11321"/>
            </a:avLst>
          </a:prstGeom>
          <a:solidFill>
            <a:srgbClr val="E3F2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381375" y="1876425"/>
            <a:ext cx="2262283" cy="3714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X轴：-240 ~ 240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Y轴：-180 ~ 180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中心点：(0, 0)</a:t>
            </a:r>
            <a:endParaRPr lang="en-US" sz="670" dirty="0"/>
          </a:p>
        </p:txBody>
      </p:sp>
      <p:sp>
        <p:nvSpPr>
          <p:cNvPr id="20" name="Shape 18"/>
          <p:cNvSpPr/>
          <p:nvPr/>
        </p:nvSpPr>
        <p:spPr>
          <a:xfrm>
            <a:off x="5943600" y="1333500"/>
            <a:ext cx="2667000" cy="1114425"/>
          </a:xfrm>
          <a:prstGeom prst="roundRect">
            <a:avLst>
              <a:gd name="adj" fmla="val 1025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CAF50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6076950" y="1466850"/>
            <a:ext cx="140184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🎲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6291263" y="1476375"/>
            <a:ext cx="696087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4CAF5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随机数</a:t>
            </a:r>
            <a:endParaRPr lang="en-US" sz="970" dirty="0"/>
          </a:p>
        </p:txBody>
      </p:sp>
      <p:sp>
        <p:nvSpPr>
          <p:cNvPr id="23" name="Text 21"/>
          <p:cNvSpPr/>
          <p:nvPr/>
        </p:nvSpPr>
        <p:spPr>
          <a:xfrm>
            <a:off x="6291263" y="1600200"/>
            <a:ext cx="696087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每次不一样的数字</a:t>
            </a:r>
            <a:endParaRPr lang="en-US" sz="670" dirty="0"/>
          </a:p>
        </p:txBody>
      </p:sp>
      <p:sp>
        <p:nvSpPr>
          <p:cNvPr id="24" name="Shape 22"/>
          <p:cNvSpPr/>
          <p:nvPr/>
        </p:nvSpPr>
        <p:spPr>
          <a:xfrm>
            <a:off x="6076950" y="1809750"/>
            <a:ext cx="2400300" cy="381000"/>
          </a:xfrm>
          <a:prstGeom prst="roundRect">
            <a:avLst>
              <a:gd name="adj" fmla="val 15000"/>
            </a:avLst>
          </a:prstGeom>
          <a:solidFill>
            <a:srgbClr val="E8F5E9"/>
          </a:solidFill>
          <a:ln w="9525">
            <a:solidFill>
              <a:srgbClr val="4CAF50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162675" y="1876425"/>
            <a:ext cx="2262283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1 和 10 之间取随机数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每次可能是 1、3、7、10...</a:t>
            </a:r>
            <a:endParaRPr lang="en-US" sz="670" dirty="0"/>
          </a:p>
        </p:txBody>
      </p:sp>
      <p:sp>
        <p:nvSpPr>
          <p:cNvPr id="26" name="Shape 24"/>
          <p:cNvSpPr/>
          <p:nvPr/>
        </p:nvSpPr>
        <p:spPr>
          <a:xfrm>
            <a:off x="381000" y="2562225"/>
            <a:ext cx="2667000" cy="990600"/>
          </a:xfrm>
          <a:prstGeom prst="roundRect">
            <a:avLst>
              <a:gd name="adj" fmla="val 1153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9800">
                <a:alpha val="100000"/>
              </a:srgbClr>
            </a:outerShdw>
          </a:effectLst>
        </p:spPr>
      </p:sp>
      <p:sp>
        <p:nvSpPr>
          <p:cNvPr id="27" name="Text 25"/>
          <p:cNvSpPr/>
          <p:nvPr/>
        </p:nvSpPr>
        <p:spPr>
          <a:xfrm>
            <a:off x="514350" y="2695575"/>
            <a:ext cx="140184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📍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728663" y="2705100"/>
            <a:ext cx="696087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FF9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移到坐标</a:t>
            </a:r>
            <a:endParaRPr lang="en-US" sz="970" dirty="0"/>
          </a:p>
        </p:txBody>
      </p:sp>
      <p:sp>
        <p:nvSpPr>
          <p:cNvPr id="29" name="Text 27"/>
          <p:cNvSpPr/>
          <p:nvPr/>
        </p:nvSpPr>
        <p:spPr>
          <a:xfrm>
            <a:off x="728663" y="2828925"/>
            <a:ext cx="696087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瞬间到达指定位置</a:t>
            </a:r>
            <a:endParaRPr lang="en-US" sz="670" dirty="0"/>
          </a:p>
        </p:txBody>
      </p:sp>
      <p:sp>
        <p:nvSpPr>
          <p:cNvPr id="30" name="Shape 28"/>
          <p:cNvSpPr/>
          <p:nvPr/>
        </p:nvSpPr>
        <p:spPr>
          <a:xfrm>
            <a:off x="514350" y="3038475"/>
            <a:ext cx="2400300" cy="381000"/>
          </a:xfrm>
          <a:prstGeom prst="roundRect">
            <a:avLst>
              <a:gd name="adj" fmla="val 15000"/>
            </a:avLst>
          </a:prstGeom>
          <a:solidFill>
            <a:srgbClr val="FFF3E0"/>
          </a:solidFill>
          <a:ln w="9525">
            <a:solidFill>
              <a:srgbClr val="FF9800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600075" y="3105150"/>
            <a:ext cx="2262283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 -194 y: -28」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哨子每次从同一点出发</a:t>
            </a:r>
            <a:endParaRPr lang="en-US" sz="670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CAF50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160145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📚 课堂总结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381000" y="666750"/>
            <a:ext cx="1605925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新积木全家福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381000" y="990600"/>
            <a:ext cx="1605925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今天学到了这些新积木！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381000" y="1333500"/>
            <a:ext cx="8382000" cy="1962150"/>
          </a:xfrm>
          <a:prstGeom prst="roundRect">
            <a:avLst>
              <a:gd name="adj" fmla="val 679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graphicFrame>
        <p:nvGraphicFramePr>
          <p:cNvPr id="115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552450" y="1485900"/>
          <a:ext cx="8039100" cy="914400"/>
        </p:xfrm>
        <a:graphic>
          <a:graphicData uri="http://schemas.openxmlformats.org/drawingml/2006/table">
            <a:tbl>
              <a:tblPr/>
              <a:tblGrid>
                <a:gridCol w="3000301"/>
                <a:gridCol w="2061270"/>
                <a:gridCol w="2977530"/>
              </a:tblGrid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00" b="1" dirty="0">
                          <a:solidFill>
                            <a:srgbClr val="1A2B4B"/>
                          </a:solidFill>
                          <a:latin typeface="ZCOOL KuaiLe" pitchFamily="34" charset="0"/>
                          <a:ea typeface="ZCOOL KuaiLe" pitchFamily="34" charset="-122"/>
                          <a:cs typeface="ZCOOL KuaiLe" pitchFamily="34" charset="-120"/>
                        </a:rPr>
                        <a:t>积木</a:t>
                      </a:r>
                      <a:endParaRPr lang="en-US" sz="900" dirty="0">
                        <a:latin typeface="ZCOOL KuaiLe" charset="0"/>
                        <a:ea typeface="ZCOOL KuaiLe" charset="0"/>
                        <a:cs typeface="ZCOOL KuaiLe" charset="0"/>
                      </a:endParaRPr>
                    </a:p>
                  </a:txBody>
                  <a:tcPr marL="95250" marR="0" marT="28575" marB="28575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00" b="1" dirty="0">
                          <a:solidFill>
                            <a:srgbClr val="1A2B4B"/>
                          </a:solidFill>
                          <a:latin typeface="ZCOOL KuaiLe" pitchFamily="34" charset="0"/>
                          <a:ea typeface="ZCOOL KuaiLe" pitchFamily="34" charset="-122"/>
                          <a:cs typeface="ZCOOL KuaiLe" pitchFamily="34" charset="-120"/>
                        </a:rPr>
                        <a:t>位置</a:t>
                      </a:r>
                      <a:endParaRPr lang="en-US" sz="900" dirty="0">
                        <a:latin typeface="ZCOOL KuaiLe" charset="0"/>
                        <a:ea typeface="ZCOOL KuaiLe" charset="0"/>
                        <a:cs typeface="ZCOOL KuaiLe" charset="0"/>
                      </a:endParaRPr>
                    </a:p>
                  </a:txBody>
                  <a:tcPr marL="0" marR="0" marT="28575" marB="28575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900" b="1" dirty="0">
                          <a:solidFill>
                            <a:srgbClr val="1A2B4B"/>
                          </a:solidFill>
                          <a:latin typeface="ZCOOL KuaiLe" pitchFamily="34" charset="0"/>
                          <a:ea typeface="ZCOOL KuaiLe" pitchFamily="34" charset="-122"/>
                          <a:cs typeface="ZCOOL KuaiLe" pitchFamily="34" charset="-120"/>
                        </a:rPr>
                        <a:t>作用</a:t>
                      </a:r>
                      <a:endParaRPr lang="en-US" sz="900" dirty="0">
                        <a:latin typeface="ZCOOL KuaiLe" charset="0"/>
                        <a:ea typeface="ZCOOL KuaiLe" charset="0"/>
                        <a:cs typeface="ZCOOL KuaiLe" charset="0"/>
                      </a:endParaRPr>
                    </a:p>
                  </a:txBody>
                  <a:tcPr marL="0" marR="0" marT="28575" marB="28575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b="1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在 1 和 10 之间取随机数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70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运算（绿）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dirty="0">
                          <a:solidFill>
                            <a:srgbClr val="1A2B4B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在范围内随机给出一个数</a:t>
                      </a:r>
                      <a:endParaRPr lang="en-US" sz="750" dirty="0">
                        <a:latin typeface="Noto Sans SC" charset="0"/>
                        <a:ea typeface="Noto Sans SC" charset="0"/>
                        <a:cs typeface="Noto Sans SC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b="1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移到 x: y: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88FF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70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运动（蓝）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dirty="0">
                          <a:solidFill>
                            <a:srgbClr val="1A2B4B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瞬移到指定坐标位置</a:t>
                      </a:r>
                      <a:endParaRPr lang="en-US" sz="750" dirty="0">
                        <a:latin typeface="Noto Sans SC" charset="0"/>
                        <a:ea typeface="Noto Sans SC" charset="0"/>
                        <a:cs typeface="Noto Sans SC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b="1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碰到 ___？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CD4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70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侦测（浅蓝）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dirty="0">
                          <a:solidFill>
                            <a:srgbClr val="1A2B4B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判断是否碰到某个东西</a:t>
                      </a:r>
                      <a:endParaRPr lang="en-US" sz="750" dirty="0">
                        <a:latin typeface="Noto Sans SC" charset="0"/>
                        <a:ea typeface="Noto Sans SC" charset="0"/>
                        <a:cs typeface="Noto Sans SC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b="1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下一个背景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288" cap="flat" cmpd="sng" algn="ctr">
                      <a:solidFill>
                        <a:srgbClr val="1A2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670" dirty="0">
                          <a:solidFill>
                            <a:srgbClr val="FFFFFF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外观（紫）</a:t>
                      </a:r>
                      <a:endParaRPr lang="en-US" sz="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750" dirty="0">
                          <a:solidFill>
                            <a:srgbClr val="1A2B4B"/>
                          </a:solidFill>
                          <a:latin typeface="Noto Sans SC" pitchFamily="34" charset="0"/>
                          <a:ea typeface="Noto Sans SC" pitchFamily="34" charset="-122"/>
                          <a:cs typeface="Noto Sans SC" pitchFamily="34" charset="-120"/>
                        </a:rPr>
                        <a:t>切换到下一个背景</a:t>
                      </a:r>
                      <a:endParaRPr lang="en-US" sz="750" dirty="0">
                        <a:latin typeface="Noto Sans SC" charset="0"/>
                        <a:ea typeface="Noto Sans SC" charset="0"/>
                        <a:cs typeface="Noto Sans SC" charset="0"/>
                      </a:endParaRPr>
                    </a:p>
                  </a:txBody>
                  <a:tcPr marL="95250" marR="95250" marT="95250" marB="952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Shape 7"/>
          <p:cNvSpPr/>
          <p:nvPr/>
        </p:nvSpPr>
        <p:spPr>
          <a:xfrm>
            <a:off x="381000" y="3714750"/>
            <a:ext cx="8382000" cy="676275"/>
          </a:xfrm>
          <a:prstGeom prst="roundRect">
            <a:avLst>
              <a:gd name="adj" fmla="val 16901"/>
            </a:avLst>
          </a:prstGeom>
          <a:solidFill>
            <a:srgbClr val="FFF3E0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9800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542925" y="3838575"/>
            <a:ext cx="8179022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9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🔧 还有这些老朋友！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542925" y="4029075"/>
            <a:ext cx="609076" cy="238125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FF98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如果…那么</a:t>
            </a:r>
            <a:endParaRPr lang="en-US" sz="670" dirty="0"/>
          </a:p>
        </p:txBody>
      </p:sp>
      <p:sp>
        <p:nvSpPr>
          <p:cNvPr id="13" name="Text 10"/>
          <p:cNvSpPr/>
          <p:nvPr/>
        </p:nvSpPr>
        <p:spPr>
          <a:xfrm>
            <a:off x="1285875" y="4029075"/>
            <a:ext cx="522065" cy="238125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FF98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重复执行</a:t>
            </a:r>
            <a:endParaRPr lang="en-US" sz="670" dirty="0"/>
          </a:p>
        </p:txBody>
      </p:sp>
      <p:sp>
        <p:nvSpPr>
          <p:cNvPr id="14" name="Text 11"/>
          <p:cNvSpPr/>
          <p:nvPr/>
        </p:nvSpPr>
        <p:spPr>
          <a:xfrm>
            <a:off x="1943100" y="4029075"/>
            <a:ext cx="783098" cy="238125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FF98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碰到边缘就反弹</a:t>
            </a:r>
            <a:endParaRPr lang="en-US" sz="670" dirty="0"/>
          </a:p>
        </p:txBody>
      </p:sp>
      <p:sp>
        <p:nvSpPr>
          <p:cNvPr id="15" name="Text 12"/>
          <p:cNvSpPr/>
          <p:nvPr/>
        </p:nvSpPr>
        <p:spPr>
          <a:xfrm>
            <a:off x="2857500" y="4029075"/>
            <a:ext cx="618744" cy="238125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FF98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___ 步</a:t>
            </a:r>
            <a:endParaRPr lang="en-US" sz="670" dirty="0"/>
          </a:p>
        </p:txBody>
      </p:sp>
      <p:sp>
        <p:nvSpPr>
          <p:cNvPr id="16" name="Text 13"/>
          <p:cNvSpPr/>
          <p:nvPr/>
        </p:nvSpPr>
        <p:spPr>
          <a:xfrm>
            <a:off x="3609975" y="4029075"/>
            <a:ext cx="609076" cy="238125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FF9800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476250" y="714375"/>
            <a:ext cx="952500" cy="952500"/>
          </a:xfrm>
          <a:prstGeom prst="ellipse">
            <a:avLst/>
          </a:prstGeom>
          <a:solidFill>
            <a:srgbClr val="FF6B9D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1428750" y="381000"/>
            <a:ext cx="571500" cy="571500"/>
          </a:xfrm>
          <a:prstGeom prst="ellipse">
            <a:avLst/>
          </a:prstGeom>
          <a:solidFill>
            <a:srgbClr val="FFD23F">
              <a:alpha val="20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334250" y="476250"/>
            <a:ext cx="857250" cy="857250"/>
          </a:xfrm>
          <a:prstGeom prst="ellipse">
            <a:avLst/>
          </a:prstGeom>
          <a:solidFill>
            <a:srgbClr val="4ECDC4">
              <a:alpha val="15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7953375" y="952500"/>
            <a:ext cx="714375" cy="714375"/>
          </a:xfrm>
          <a:prstGeom prst="ellipse">
            <a:avLst/>
          </a:prstGeom>
          <a:solidFill>
            <a:srgbClr val="9966FF">
              <a:alpha val="15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3857625" y="3000375"/>
            <a:ext cx="1428750" cy="1428750"/>
          </a:xfrm>
          <a:prstGeom prst="ellipse">
            <a:avLst/>
          </a:prstGeom>
          <a:solidFill>
            <a:srgbClr val="1E88FF">
              <a:alpha val="1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3733800" y="1571625"/>
            <a:ext cx="1701546" cy="4572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6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下课啦！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3393281" y="2374553"/>
            <a:ext cx="2392799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今天你创造了会奔跑的哨子裁判！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393281" y="2641253"/>
            <a:ext cx="2392799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225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✨🏃🎵</a:t>
            </a:r>
            <a:endParaRPr lang="en-US" sz="2250" dirty="0"/>
          </a:p>
        </p:txBody>
      </p:sp>
      <p:sp>
        <p:nvSpPr>
          <p:cNvPr id="11" name="Shape 9"/>
          <p:cNvSpPr/>
          <p:nvPr/>
        </p:nvSpPr>
        <p:spPr>
          <a:xfrm>
            <a:off x="3281363" y="3857625"/>
            <a:ext cx="733425" cy="519112"/>
          </a:xfrm>
          <a:prstGeom prst="roundRect">
            <a:avLst>
              <a:gd name="adj" fmla="val 1834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3433762" y="3952875"/>
            <a:ext cx="435054" cy="1952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🎩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3433762" y="4186238"/>
            <a:ext cx="435054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会造型合并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4205288" y="3857625"/>
            <a:ext cx="733425" cy="519112"/>
          </a:xfrm>
          <a:prstGeom prst="roundRect">
            <a:avLst>
              <a:gd name="adj" fmla="val 1834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4357688" y="3952875"/>
            <a:ext cx="435054" cy="1952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🎲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357688" y="4186238"/>
            <a:ext cx="435054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会用随机数</a:t>
            </a:r>
            <a:endParaRPr lang="en-US" sz="750" dirty="0"/>
          </a:p>
        </p:txBody>
      </p:sp>
      <p:sp>
        <p:nvSpPr>
          <p:cNvPr id="17" name="Shape 15"/>
          <p:cNvSpPr/>
          <p:nvPr/>
        </p:nvSpPr>
        <p:spPr>
          <a:xfrm>
            <a:off x="5129212" y="3857625"/>
            <a:ext cx="733425" cy="519112"/>
          </a:xfrm>
          <a:prstGeom prst="roundRect">
            <a:avLst>
              <a:gd name="adj" fmla="val 1834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9966FF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5281612" y="3952875"/>
            <a:ext cx="435054" cy="1952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🚩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5281612" y="4186238"/>
            <a:ext cx="435054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会侦测碰撞</a:t>
            </a:r>
            <a:endParaRPr lang="en-US" sz="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Shape 13"/>
          <p:cNvSpPr/>
          <p:nvPr/>
        </p:nvSpPr>
        <p:spPr>
          <a:xfrm>
            <a:off x="6143625" y="171450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6257925" y="1781175"/>
            <a:ext cx="155652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来回切换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自动换下一个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000500" y="233362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114800" y="2466975"/>
            <a:ext cx="212693" cy="2095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391025" y="2500313"/>
            <a:ext cx="80537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哨子怎么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跑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0" name="Shape 18"/>
          <p:cNvSpPr/>
          <p:nvPr/>
        </p:nvSpPr>
        <p:spPr>
          <a:xfrm>
            <a:off x="6143625" y="233362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6257925" y="2400300"/>
            <a:ext cx="1740217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不断从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左→右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到右侧后瞬移回左侧，重新出发！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4000500" y="295275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4114800" y="3086100"/>
            <a:ext cx="212693" cy="20955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4391025" y="3119437"/>
            <a:ext cx="1037408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🚩 碰到旗子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怎么办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5" name="Shape 23"/>
          <p:cNvSpPr/>
          <p:nvPr/>
        </p:nvSpPr>
        <p:spPr>
          <a:xfrm>
            <a:off x="6143625" y="295275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6B9D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6" name="Text 24"/>
          <p:cNvSpPr/>
          <p:nvPr/>
        </p:nvSpPr>
        <p:spPr>
          <a:xfrm>
            <a:off x="6257925" y="3019425"/>
            <a:ext cx="150818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起点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+ 换下一个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就像跑完一圈换个场地继续！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28" name="Text 26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30" name="Text 28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Shape 13"/>
          <p:cNvSpPr/>
          <p:nvPr/>
        </p:nvSpPr>
        <p:spPr>
          <a:xfrm>
            <a:off x="6143625" y="171450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6257925" y="1781175"/>
            <a:ext cx="155652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来回切换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自动换下一个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000500" y="233362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114800" y="2466975"/>
            <a:ext cx="212693" cy="2095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391025" y="2500313"/>
            <a:ext cx="80537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哨子怎么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跑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0" name="Shape 18"/>
          <p:cNvSpPr/>
          <p:nvPr/>
        </p:nvSpPr>
        <p:spPr>
          <a:xfrm>
            <a:off x="6143625" y="233362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6257925" y="2400300"/>
            <a:ext cx="1740217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不断从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左→右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到右侧后瞬移回左侧，重新出发！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4000500" y="295275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4114800" y="3086100"/>
            <a:ext cx="212693" cy="20955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4391025" y="3119437"/>
            <a:ext cx="1037408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🚩 碰到旗子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怎么办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5" name="Shape 23"/>
          <p:cNvSpPr/>
          <p:nvPr/>
        </p:nvSpPr>
        <p:spPr>
          <a:xfrm>
            <a:off x="6143625" y="295275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6B9D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6" name="Text 24"/>
          <p:cNvSpPr/>
          <p:nvPr/>
        </p:nvSpPr>
        <p:spPr>
          <a:xfrm>
            <a:off x="6257925" y="3019425"/>
            <a:ext cx="150818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起点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+ 换下一个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就像跑完一圈换个场地继续！</a:t>
            </a:r>
            <a:endParaRPr lang="en-US" sz="900" dirty="0"/>
          </a:p>
        </p:txBody>
      </p:sp>
      <p:sp>
        <p:nvSpPr>
          <p:cNvPr id="27" name="Shape 25"/>
          <p:cNvSpPr/>
          <p:nvPr/>
        </p:nvSpPr>
        <p:spPr>
          <a:xfrm>
            <a:off x="4000500" y="35718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9B6BFF">
                <a:alpha val="100000"/>
              </a:srgbClr>
            </a:outerShdw>
          </a:effectLst>
        </p:spPr>
      </p:sp>
      <p:sp>
        <p:nvSpPr>
          <p:cNvPr id="28" name="Text 26"/>
          <p:cNvSpPr/>
          <p:nvPr/>
        </p:nvSpPr>
        <p:spPr>
          <a:xfrm>
            <a:off x="4114800" y="3705225"/>
            <a:ext cx="212693" cy="209550"/>
          </a:xfrm>
          <a:prstGeom prst="ellipse">
            <a:avLst/>
          </a:prstGeom>
          <a:solidFill>
            <a:srgbClr val="9B6B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750" dirty="0"/>
          </a:p>
        </p:txBody>
      </p:sp>
      <p:sp>
        <p:nvSpPr>
          <p:cNvPr id="29" name="Text 27"/>
          <p:cNvSpPr/>
          <p:nvPr/>
        </p:nvSpPr>
        <p:spPr>
          <a:xfrm>
            <a:off x="4391025" y="3738562"/>
            <a:ext cx="68936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🎵 还有</a:t>
            </a:r>
            <a:pPr algn="l" indent="0" marL="0">
              <a:buNone/>
            </a:pPr>
            <a:r>
              <a:rPr lang="en-US" sz="970" b="1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30" name="Text 28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31" name="Text 29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32" name="Text 30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33" name="Text 31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Shape 13"/>
          <p:cNvSpPr/>
          <p:nvPr/>
        </p:nvSpPr>
        <p:spPr>
          <a:xfrm>
            <a:off x="6143625" y="171450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6257925" y="1781175"/>
            <a:ext cx="155652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来回切换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自动换下一个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000500" y="233362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114800" y="2466975"/>
            <a:ext cx="212693" cy="2095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391025" y="2500313"/>
            <a:ext cx="80537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哨子怎么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跑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0" name="Shape 18"/>
          <p:cNvSpPr/>
          <p:nvPr/>
        </p:nvSpPr>
        <p:spPr>
          <a:xfrm>
            <a:off x="6143625" y="233362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6257925" y="2400300"/>
            <a:ext cx="1740217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不断从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左→右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奔跑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到右侧后瞬移回左侧，重新出发！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4000500" y="295275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6B9D">
                <a:alpha val="100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4114800" y="3086100"/>
            <a:ext cx="212693" cy="20955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4391025" y="3119437"/>
            <a:ext cx="1037408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🚩 碰到旗子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怎么办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5" name="Shape 23"/>
          <p:cNvSpPr/>
          <p:nvPr/>
        </p:nvSpPr>
        <p:spPr>
          <a:xfrm>
            <a:off x="6143625" y="295275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6B9D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26" name="Text 24"/>
          <p:cNvSpPr/>
          <p:nvPr/>
        </p:nvSpPr>
        <p:spPr>
          <a:xfrm>
            <a:off x="6257925" y="3019425"/>
            <a:ext cx="150818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回到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起点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+ 换下一个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就像跑完一圈换个场地继续！</a:t>
            </a:r>
            <a:endParaRPr lang="en-US" sz="900" dirty="0"/>
          </a:p>
        </p:txBody>
      </p:sp>
      <p:sp>
        <p:nvSpPr>
          <p:cNvPr id="27" name="Shape 25"/>
          <p:cNvSpPr/>
          <p:nvPr/>
        </p:nvSpPr>
        <p:spPr>
          <a:xfrm>
            <a:off x="4000500" y="35718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9B6BFF">
                <a:alpha val="100000"/>
              </a:srgbClr>
            </a:outerShdw>
          </a:effectLst>
        </p:spPr>
      </p:sp>
      <p:sp>
        <p:nvSpPr>
          <p:cNvPr id="28" name="Text 26"/>
          <p:cNvSpPr/>
          <p:nvPr/>
        </p:nvSpPr>
        <p:spPr>
          <a:xfrm>
            <a:off x="4114800" y="3705225"/>
            <a:ext cx="212693" cy="209550"/>
          </a:xfrm>
          <a:prstGeom prst="ellipse">
            <a:avLst/>
          </a:prstGeom>
          <a:solidFill>
            <a:srgbClr val="9B6B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750" dirty="0"/>
          </a:p>
        </p:txBody>
      </p:sp>
      <p:sp>
        <p:nvSpPr>
          <p:cNvPr id="29" name="Text 27"/>
          <p:cNvSpPr/>
          <p:nvPr/>
        </p:nvSpPr>
        <p:spPr>
          <a:xfrm>
            <a:off x="4391025" y="3738562"/>
            <a:ext cx="68936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🎵 还有</a:t>
            </a:r>
            <a:pPr algn="l" indent="0" marL="0">
              <a:buNone/>
            </a:pPr>
            <a:r>
              <a:rPr lang="en-US" sz="970" b="1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30" name="Shape 28"/>
          <p:cNvSpPr/>
          <p:nvPr/>
        </p:nvSpPr>
        <p:spPr>
          <a:xfrm>
            <a:off x="6143625" y="35718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9B6B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31" name="Text 29"/>
          <p:cNvSpPr/>
          <p:nvPr/>
        </p:nvSpPr>
        <p:spPr>
          <a:xfrm>
            <a:off x="6257925" y="3724275"/>
            <a:ext cx="905910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🎵 背景音乐 + 哨声</a:t>
            </a:r>
            <a:endParaRPr lang="en-US" sz="900" dirty="0"/>
          </a:p>
        </p:txBody>
      </p:sp>
      <p:sp>
        <p:nvSpPr>
          <p:cNvPr id="32" name="Text 30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33" name="Text 31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34" name="Text 32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35" name="Text 33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19125"/>
            <a:ext cx="1989694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我们要做什么？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哨子角色只有哨子，没有帽子。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裁判要戴帽子才神气！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我们需要把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到一起。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571500" y="619125"/>
            <a:ext cx="1989694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我们要做什么？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哨子角色只有哨子，没有帽子。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裁判要戴帽子才神气！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我们需要把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到一起。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85775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04825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✨ 什么是造型合并？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504825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把一个角色的造型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到另一个角色上，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变成一个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新造型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68"/>
              </a:lnSpc>
              <a:buNone/>
            </a:pPr>
            <a:r>
              <a:rPr lang="en-US" sz="82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就像给娃娃换衣服 🧸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71500" y="619125"/>
            <a:ext cx="1989694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我们要做什么？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哨子角色只有哨子，没有帽子。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裁判要戴帽子才神气！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我们需要把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到一起。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85775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04825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✨ 什么是造型合并？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504825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把一个角色的造型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到另一个角色上，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变成一个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新造型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68"/>
              </a:lnSpc>
              <a:buNone/>
            </a:pPr>
            <a:r>
              <a:rPr lang="en-US" sz="82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就像给娃娃换衣服 🧸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71500" y="619125"/>
            <a:ext cx="1989694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给哨子戴上帽子 🎩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4572000" y="2190750"/>
            <a:ext cx="3019323" cy="323850"/>
          </a:xfrm>
          <a:prstGeom prst="roundRect">
            <a:avLst>
              <a:gd name="adj" fmla="val 29412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把帽子"贴"到哨子头上，就变成了戴帽子的哨子！</a:t>
            </a:r>
            <a:endParaRPr lang="en-US" sz="97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我们要做什么？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哨子角色只有哨子，没有帽子。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裁判要戴帽子才神气！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我们需要把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到一起。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85775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04825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✨ 什么是造型合并？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504825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把一个角色的造型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到另一个角色上，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变成一个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新造型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68"/>
              </a:lnSpc>
              <a:buNone/>
            </a:pPr>
            <a:r>
              <a:rPr lang="en-US" sz="82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就像给娃娃换衣服 🧸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4572000" y="2571750"/>
            <a:ext cx="1047750" cy="1047750"/>
          </a:xfrm>
          <a:prstGeom prst="roundRect">
            <a:avLst>
              <a:gd name="adj" fmla="val 12727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4967287" y="2769394"/>
            <a:ext cx="261033" cy="5000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33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🎩</a:t>
            </a:r>
            <a:endParaRPr lang="en-US" sz="3370" dirty="0"/>
          </a:p>
        </p:txBody>
      </p:sp>
      <p:sp>
        <p:nvSpPr>
          <p:cNvPr id="15" name="Text 13"/>
          <p:cNvSpPr/>
          <p:nvPr/>
        </p:nvSpPr>
        <p:spPr>
          <a:xfrm>
            <a:off x="4905375" y="3317081"/>
            <a:ext cx="386715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帽子角色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5810250" y="2850356"/>
            <a:ext cx="169188" cy="49053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+</a:t>
            </a:r>
            <a:endParaRPr lang="en-US" sz="2400" dirty="0"/>
          </a:p>
        </p:txBody>
      </p:sp>
      <p:sp>
        <p:nvSpPr>
          <p:cNvPr id="17" name="Shape 15"/>
          <p:cNvSpPr/>
          <p:nvPr/>
        </p:nvSpPr>
        <p:spPr>
          <a:xfrm>
            <a:off x="6167437" y="2571750"/>
            <a:ext cx="1047750" cy="1047750"/>
          </a:xfrm>
          <a:prstGeom prst="roundRect">
            <a:avLst>
              <a:gd name="adj" fmla="val 12727"/>
            </a:avLst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6562725" y="2769394"/>
            <a:ext cx="261033" cy="5000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33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🔔</a:t>
            </a:r>
            <a:endParaRPr lang="en-US" sz="3370" dirty="0"/>
          </a:p>
        </p:txBody>
      </p:sp>
      <p:sp>
        <p:nvSpPr>
          <p:cNvPr id="19" name="Text 17"/>
          <p:cNvSpPr/>
          <p:nvPr/>
        </p:nvSpPr>
        <p:spPr>
          <a:xfrm>
            <a:off x="6500813" y="3317081"/>
            <a:ext cx="386715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哨子角色</a:t>
            </a:r>
            <a:endParaRPr lang="en-US" sz="820" dirty="0"/>
          </a:p>
        </p:txBody>
      </p:sp>
      <p:sp>
        <p:nvSpPr>
          <p:cNvPr id="20" name="Text 18"/>
          <p:cNvSpPr/>
          <p:nvPr/>
        </p:nvSpPr>
        <p:spPr>
          <a:xfrm>
            <a:off x="7405687" y="2850356"/>
            <a:ext cx="159520" cy="49053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=</a:t>
            </a:r>
            <a:endParaRPr lang="en-US" sz="2400" dirty="0"/>
          </a:p>
        </p:txBody>
      </p:sp>
      <p:sp>
        <p:nvSpPr>
          <p:cNvPr id="21" name="Shape 19"/>
          <p:cNvSpPr/>
          <p:nvPr/>
        </p:nvSpPr>
        <p:spPr>
          <a:xfrm>
            <a:off x="7753350" y="2571750"/>
            <a:ext cx="1047750" cy="1047750"/>
          </a:xfrm>
          <a:prstGeom prst="roundRect">
            <a:avLst>
              <a:gd name="adj" fmla="val 12727"/>
            </a:avLst>
          </a:prstGeom>
          <a:solidFill>
            <a:srgbClr val="FF6B9D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8148637" y="2769394"/>
            <a:ext cx="261033" cy="5000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33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3370" dirty="0"/>
          </a:p>
        </p:txBody>
      </p:sp>
      <p:sp>
        <p:nvSpPr>
          <p:cNvPr id="23" name="Text 21"/>
          <p:cNvSpPr/>
          <p:nvPr/>
        </p:nvSpPr>
        <p:spPr>
          <a:xfrm>
            <a:off x="7991475" y="3317081"/>
            <a:ext cx="58007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戴帽子的哨子</a:t>
            </a:r>
            <a:endParaRPr lang="en-US" sz="820" dirty="0"/>
          </a:p>
        </p:txBody>
      </p:sp>
      <p:sp>
        <p:nvSpPr>
          <p:cNvPr id="24" name="Text 22"/>
          <p:cNvSpPr/>
          <p:nvPr/>
        </p:nvSpPr>
        <p:spPr>
          <a:xfrm>
            <a:off x="571500" y="619125"/>
            <a:ext cx="1989694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给哨子戴上帽子 🎩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4572000" y="2190750"/>
            <a:ext cx="3019323" cy="323850"/>
          </a:xfrm>
          <a:prstGeom prst="roundRect">
            <a:avLst>
              <a:gd name="adj" fmla="val 29412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把帽子"贴"到哨子头上，就变成了戴帽子的哨子！</a:t>
            </a:r>
            <a:endParaRPr lang="en-US" sz="97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1190625" y="-1190625"/>
            <a:ext cx="2381250" cy="2381250"/>
          </a:xfrm>
          <a:prstGeom prst="ellipse">
            <a:avLst/>
          </a:prstGeom>
          <a:solidFill>
            <a:srgbClr val="1E88FF">
              <a:alpha val="10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8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🔁 温故知新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4095750" cy="2667000"/>
          </a:xfrm>
          <a:prstGeom prst="roundRect">
            <a:avLst>
              <a:gd name="adj" fmla="val 5714"/>
            </a:avLst>
          </a:prstGeom>
          <a:solidFill>
            <a:srgbClr val="FFFFFF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762500" y="1095375"/>
            <a:ext cx="3905250" cy="2667000"/>
          </a:xfrm>
          <a:prstGeom prst="roundRect">
            <a:avLst>
              <a:gd name="adj" fmla="val 5714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476250" y="4143375"/>
            <a:ext cx="8191500" cy="571500"/>
          </a:xfrm>
          <a:prstGeom prst="roundRect">
            <a:avLst>
              <a:gd name="adj" fmla="val 23333"/>
            </a:avLst>
          </a:prstGeom>
          <a:solidFill>
            <a:srgbClr val="FFF5DC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62000" y="1643063"/>
            <a:ext cx="290036" cy="285750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🌊</a:t>
            </a:r>
            <a:endParaRPr lang="en-US" sz="1120" dirty="0"/>
          </a:p>
        </p:txBody>
      </p:sp>
      <p:sp>
        <p:nvSpPr>
          <p:cNvPr id="10" name="Text 8"/>
          <p:cNvSpPr/>
          <p:nvPr/>
        </p:nvSpPr>
        <p:spPr>
          <a:xfrm>
            <a:off x="762000" y="2071688"/>
            <a:ext cx="290036" cy="285750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🐟</a:t>
            </a:r>
            <a:endParaRPr lang="en-US" sz="1120" dirty="0"/>
          </a:p>
        </p:txBody>
      </p:sp>
      <p:sp>
        <p:nvSpPr>
          <p:cNvPr id="11" name="Text 9"/>
          <p:cNvSpPr/>
          <p:nvPr/>
        </p:nvSpPr>
        <p:spPr>
          <a:xfrm>
            <a:off x="762000" y="2643188"/>
            <a:ext cx="290036" cy="285750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🦀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762000" y="3071813"/>
            <a:ext cx="290036" cy="285750"/>
          </a:xfrm>
          <a:prstGeom prst="ellipse">
            <a:avLst/>
          </a:prstGeom>
          <a:solidFill>
            <a:srgbClr val="9B6BFF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12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🎵</a:t>
            </a:r>
            <a:endParaRPr lang="en-US" sz="112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3250" y="2667000"/>
            <a:ext cx="1238250" cy="1238250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还记得上节课的海底世界吗？🌊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666750" y="1238250"/>
            <a:ext cx="2900362" cy="2476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📚 L1-1《海底世界》学到了什么</a:t>
            </a:r>
            <a:endParaRPr lang="en-US" sz="1270" dirty="0"/>
          </a:p>
        </p:txBody>
      </p:sp>
      <p:sp>
        <p:nvSpPr>
          <p:cNvPr id="16" name="Text 13"/>
          <p:cNvSpPr/>
          <p:nvPr/>
        </p:nvSpPr>
        <p:spPr>
          <a:xfrm>
            <a:off x="1143000" y="1643063"/>
            <a:ext cx="290036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背景图换成了</a:t>
            </a:r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海底世界</a:t>
            </a:r>
            <a:endParaRPr lang="en-US" sz="970" dirty="0"/>
          </a:p>
        </p:txBody>
      </p:sp>
      <p:sp>
        <p:nvSpPr>
          <p:cNvPr id="17" name="Text 14"/>
          <p:cNvSpPr/>
          <p:nvPr/>
        </p:nvSpPr>
        <p:spPr>
          <a:xfrm>
            <a:off x="1143000" y="2071688"/>
            <a:ext cx="290036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小鱼在水里</a:t>
            </a:r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游来游去</a:t>
            </a:r>
            <a:endParaRPr lang="en-US" sz="970" dirty="0"/>
          </a:p>
        </p:txBody>
      </p:sp>
      <p:sp>
        <p:nvSpPr>
          <p:cNvPr id="18" name="Text 15"/>
          <p:cNvSpPr/>
          <p:nvPr/>
        </p:nvSpPr>
        <p:spPr>
          <a:xfrm>
            <a:off x="1143000" y="2357438"/>
            <a:ext cx="2900362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用了「移动 + 重复执行 + 碰到边缘反弹」</a:t>
            </a:r>
            <a:endParaRPr lang="en-US" sz="750" dirty="0"/>
          </a:p>
        </p:txBody>
      </p:sp>
      <p:sp>
        <p:nvSpPr>
          <p:cNvPr id="19" name="Text 16"/>
          <p:cNvSpPr/>
          <p:nvPr/>
        </p:nvSpPr>
        <p:spPr>
          <a:xfrm>
            <a:off x="1143000" y="2643188"/>
            <a:ext cx="290036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螃蟹也在动（</a:t>
            </a:r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拖拽复制</a:t>
            </a:r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程序）</a:t>
            </a:r>
            <a:endParaRPr lang="en-US" sz="970" dirty="0"/>
          </a:p>
        </p:txBody>
      </p:sp>
      <p:sp>
        <p:nvSpPr>
          <p:cNvPr id="20" name="Text 17"/>
          <p:cNvSpPr/>
          <p:nvPr/>
        </p:nvSpPr>
        <p:spPr>
          <a:xfrm>
            <a:off x="1143000" y="3071813"/>
            <a:ext cx="290036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还加了</a:t>
            </a:r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背景音乐</a:t>
            </a:r>
            <a:pPr algn="l" indent="0" marL="0">
              <a:lnSpc>
                <a:spcPts val="2250"/>
              </a:lnSpc>
              <a:buNone/>
            </a:pPr>
            <a:r>
              <a:rPr lang="en-US" sz="9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970" dirty="0"/>
          </a:p>
        </p:txBody>
      </p:sp>
      <p:sp>
        <p:nvSpPr>
          <p:cNvPr id="21" name="Text 18"/>
          <p:cNvSpPr/>
          <p:nvPr/>
        </p:nvSpPr>
        <p:spPr>
          <a:xfrm>
            <a:off x="4953000" y="1238250"/>
            <a:ext cx="1933575" cy="2286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核心程序回顾</a:t>
            </a:r>
            <a:endParaRPr lang="en-US" sz="1120" dirty="0"/>
          </a:p>
        </p:txBody>
      </p:sp>
      <p:sp>
        <p:nvSpPr>
          <p:cNvPr id="22" name="Text 19"/>
          <p:cNvSpPr/>
          <p:nvPr/>
        </p:nvSpPr>
        <p:spPr>
          <a:xfrm>
            <a:off x="666750" y="4252913"/>
            <a:ext cx="241697" cy="2381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875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💡</a:t>
            </a:r>
            <a:endParaRPr lang="en-US" sz="1350" dirty="0"/>
          </a:p>
        </p:txBody>
      </p:sp>
      <p:sp>
        <p:nvSpPr>
          <p:cNvPr id="23" name="Text 20"/>
          <p:cNvSpPr/>
          <p:nvPr/>
        </p:nvSpPr>
        <p:spPr>
          <a:xfrm>
            <a:off x="952500" y="4252913"/>
            <a:ext cx="7637621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402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上节课我们学会了让角色</a:t>
            </a:r>
            <a:pPr algn="l" indent="0" marL="0">
              <a:lnSpc>
                <a:spcPts val="1402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移动、循环、反弹</a:t>
            </a:r>
            <a:pPr algn="l" indent="0" marL="0">
              <a:lnSpc>
                <a:spcPts val="1402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。今天难度升级——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402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要让哨子像真正的裁判一样</a:t>
            </a:r>
            <a:pPr algn="l" indent="0" marL="0">
              <a:lnSpc>
                <a:spcPts val="1402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跑起来</a:t>
            </a:r>
            <a:pPr algn="l" indent="0" marL="0">
              <a:lnSpc>
                <a:spcPts val="1402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！它能做到吗？🤔</a:t>
            </a:r>
            <a:endParaRPr lang="en-US" sz="82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6B9D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我们要做什么？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哨子角色只有哨子，没有帽子。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裁判要戴帽子才神气！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我们需要把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到一起。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857750" y="1047750"/>
            <a:ext cx="3905250" cy="1237208"/>
          </a:xfrm>
          <a:prstGeom prst="roundRect">
            <a:avLst>
              <a:gd name="adj" fmla="val 10778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048250" y="1219200"/>
            <a:ext cx="357711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✨ 什么是造型合并？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5048250" y="1462088"/>
            <a:ext cx="3577114" cy="65142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把一个角色的造型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到另一个角色上，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变成一个</a:t>
            </a:r>
            <a:pPr algn="l" indent="0" marL="0">
              <a:lnSpc>
                <a:spcPts val="171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新造型</a:t>
            </a:r>
            <a:pPr algn="l" indent="0" marL="0">
              <a:lnSpc>
                <a:spcPts val="171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68"/>
              </a:lnSpc>
              <a:buNone/>
            </a:pPr>
            <a:r>
              <a:rPr lang="en-US" sz="820" dirty="0">
                <a:solidFill>
                  <a:srgbClr val="FFFFFF">
                    <a:alpha val="8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就像给娃娃换衣服 🧸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4572000" y="2571750"/>
            <a:ext cx="1047750" cy="1047750"/>
          </a:xfrm>
          <a:prstGeom prst="roundRect">
            <a:avLst>
              <a:gd name="adj" fmla="val 12727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4967287" y="2769394"/>
            <a:ext cx="261033" cy="5000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33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🎩</a:t>
            </a:r>
            <a:endParaRPr lang="en-US" sz="3370" dirty="0"/>
          </a:p>
        </p:txBody>
      </p:sp>
      <p:sp>
        <p:nvSpPr>
          <p:cNvPr id="15" name="Text 13"/>
          <p:cNvSpPr/>
          <p:nvPr/>
        </p:nvSpPr>
        <p:spPr>
          <a:xfrm>
            <a:off x="4905375" y="3317081"/>
            <a:ext cx="386715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帽子角色</a:t>
            </a:r>
            <a:endParaRPr lang="en-US" sz="820" dirty="0"/>
          </a:p>
        </p:txBody>
      </p:sp>
      <p:sp>
        <p:nvSpPr>
          <p:cNvPr id="16" name="Text 14"/>
          <p:cNvSpPr/>
          <p:nvPr/>
        </p:nvSpPr>
        <p:spPr>
          <a:xfrm>
            <a:off x="5810250" y="2850356"/>
            <a:ext cx="169188" cy="49053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+</a:t>
            </a:r>
            <a:endParaRPr lang="en-US" sz="2400" dirty="0"/>
          </a:p>
        </p:txBody>
      </p:sp>
      <p:sp>
        <p:nvSpPr>
          <p:cNvPr id="17" name="Shape 15"/>
          <p:cNvSpPr/>
          <p:nvPr/>
        </p:nvSpPr>
        <p:spPr>
          <a:xfrm>
            <a:off x="6167437" y="2571750"/>
            <a:ext cx="1047750" cy="1047750"/>
          </a:xfrm>
          <a:prstGeom prst="roundRect">
            <a:avLst>
              <a:gd name="adj" fmla="val 12727"/>
            </a:avLst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6562725" y="2769394"/>
            <a:ext cx="261033" cy="5000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33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🔔</a:t>
            </a:r>
            <a:endParaRPr lang="en-US" sz="3370" dirty="0"/>
          </a:p>
        </p:txBody>
      </p:sp>
      <p:sp>
        <p:nvSpPr>
          <p:cNvPr id="19" name="Text 17"/>
          <p:cNvSpPr/>
          <p:nvPr/>
        </p:nvSpPr>
        <p:spPr>
          <a:xfrm>
            <a:off x="6500813" y="3317081"/>
            <a:ext cx="386715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哨子角色</a:t>
            </a:r>
            <a:endParaRPr lang="en-US" sz="820" dirty="0"/>
          </a:p>
        </p:txBody>
      </p:sp>
      <p:sp>
        <p:nvSpPr>
          <p:cNvPr id="20" name="Text 18"/>
          <p:cNvSpPr/>
          <p:nvPr/>
        </p:nvSpPr>
        <p:spPr>
          <a:xfrm>
            <a:off x="7405687" y="2850356"/>
            <a:ext cx="159520" cy="49053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=</a:t>
            </a:r>
            <a:endParaRPr lang="en-US" sz="2400" dirty="0"/>
          </a:p>
        </p:txBody>
      </p:sp>
      <p:sp>
        <p:nvSpPr>
          <p:cNvPr id="21" name="Shape 19"/>
          <p:cNvSpPr/>
          <p:nvPr/>
        </p:nvSpPr>
        <p:spPr>
          <a:xfrm>
            <a:off x="7753350" y="2571750"/>
            <a:ext cx="1047750" cy="1047750"/>
          </a:xfrm>
          <a:prstGeom prst="roundRect">
            <a:avLst>
              <a:gd name="adj" fmla="val 12727"/>
            </a:avLst>
          </a:prstGeom>
          <a:solidFill>
            <a:srgbClr val="FF6B9D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8148637" y="2769394"/>
            <a:ext cx="261033" cy="5000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33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3370" dirty="0"/>
          </a:p>
        </p:txBody>
      </p:sp>
      <p:sp>
        <p:nvSpPr>
          <p:cNvPr id="23" name="Text 21"/>
          <p:cNvSpPr/>
          <p:nvPr/>
        </p:nvSpPr>
        <p:spPr>
          <a:xfrm>
            <a:off x="7991475" y="3317081"/>
            <a:ext cx="58007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戴帽子的哨子</a:t>
            </a:r>
            <a:endParaRPr lang="en-US" sz="820" dirty="0"/>
          </a:p>
        </p:txBody>
      </p:sp>
      <p:sp>
        <p:nvSpPr>
          <p:cNvPr id="24" name="Text 22"/>
          <p:cNvSpPr/>
          <p:nvPr/>
        </p:nvSpPr>
        <p:spPr>
          <a:xfrm>
            <a:off x="571500" y="619125"/>
            <a:ext cx="1989694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给哨子戴上帽子 🎩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4572000" y="2190750"/>
            <a:ext cx="3019323" cy="323850"/>
          </a:xfrm>
          <a:prstGeom prst="roundRect">
            <a:avLst>
              <a:gd name="adj" fmla="val 29412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💡 把帽子"贴"到哨子头上，就变成了戴帽子的哨子！</a:t>
            </a:r>
            <a:endParaRPr lang="en-US" sz="970" dirty="0"/>
          </a:p>
        </p:txBody>
      </p:sp>
      <p:sp>
        <p:nvSpPr>
          <p:cNvPr id="26" name="Text 24"/>
          <p:cNvSpPr/>
          <p:nvPr/>
        </p:nvSpPr>
        <p:spPr>
          <a:xfrm>
            <a:off x="4572000" y="4667250"/>
            <a:ext cx="2571655" cy="238125"/>
          </a:xfrm>
          <a:prstGeom prst="roundRect">
            <a:avLst>
              <a:gd name="adj" fmla="val 40000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接下来，动手操作：把帽子造型复制到哨子角色上！</a:t>
            </a:r>
            <a:endParaRPr lang="en-US" sz="82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4476750" y="1047750"/>
            <a:ext cx="4286250" cy="3333750"/>
          </a:xfrm>
          <a:prstGeom prst="roundRect">
            <a:avLst>
              <a:gd name="adj" fmla="val 4000"/>
            </a:avLst>
          </a:prstGeom>
          <a:solidFill>
            <a:srgbClr val="F0F0F0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8" name="Text 6"/>
          <p:cNvSpPr/>
          <p:nvPr/>
        </p:nvSpPr>
        <p:spPr>
          <a:xfrm>
            <a:off x="6162675" y="2547938"/>
            <a:ext cx="92811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此处放置操作截图</a:t>
            </a:r>
            <a:pPr algn="ctr" indent="0" marL="0">
              <a:buNone/>
            </a:pPr>
            <a:endParaRPr lang="en-US" sz="900" dirty="0"/>
          </a:p>
          <a:p>
            <a:pPr algn="ctr" indent="0" marL="0">
              <a:buNone/>
            </a:pPr>
            <a:r>
              <a:rPr lang="en-US" sz="67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（Scratch编辑器界面）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571500" y="619125"/>
            <a:ext cx="3246518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动手操作：给哨子戴上帽子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1047750"/>
            <a:ext cx="241697" cy="238125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695325" y="10477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823912" y="11382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导入角色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823912" y="128111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从角色库导入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</a:t>
            </a:r>
            <a:endParaRPr lang="en-US" sz="750" dirty="0"/>
          </a:p>
        </p:txBody>
      </p:sp>
      <p:sp>
        <p:nvSpPr>
          <p:cNvPr id="11" name="Shape 9"/>
          <p:cNvSpPr/>
          <p:nvPr/>
        </p:nvSpPr>
        <p:spPr>
          <a:xfrm>
            <a:off x="4476750" y="1047750"/>
            <a:ext cx="4286250" cy="3333750"/>
          </a:xfrm>
          <a:prstGeom prst="roundRect">
            <a:avLst>
              <a:gd name="adj" fmla="val 4000"/>
            </a:avLst>
          </a:prstGeom>
          <a:solidFill>
            <a:srgbClr val="F0F0F0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12" name="Text 10"/>
          <p:cNvSpPr/>
          <p:nvPr/>
        </p:nvSpPr>
        <p:spPr>
          <a:xfrm>
            <a:off x="6162675" y="2547938"/>
            <a:ext cx="92811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此处放置操作截图</a:t>
            </a:r>
            <a:pPr algn="ctr" indent="0" marL="0">
              <a:buNone/>
            </a:pPr>
            <a:endParaRPr lang="en-US" sz="900" dirty="0"/>
          </a:p>
          <a:p>
            <a:pPr algn="ctr" indent="0" marL="0">
              <a:buNone/>
            </a:pPr>
            <a:r>
              <a:rPr lang="en-US" sz="67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（Scratch编辑器界面）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71500" y="619125"/>
            <a:ext cx="3246518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动手操作：给哨子戴上帽子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1047750"/>
            <a:ext cx="241697" cy="238125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695325" y="10477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823912" y="11382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导入角色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823912" y="128111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从角色库导入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381000" y="1638300"/>
            <a:ext cx="241697" cy="238125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695325" y="16383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E88F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23912" y="17287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复制帽子造型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823912" y="187166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右键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endParaRPr lang="en-US" sz="750" dirty="0"/>
          </a:p>
        </p:txBody>
      </p:sp>
      <p:sp>
        <p:nvSpPr>
          <p:cNvPr id="15" name="Shape 13"/>
          <p:cNvSpPr/>
          <p:nvPr/>
        </p:nvSpPr>
        <p:spPr>
          <a:xfrm>
            <a:off x="4476750" y="1047750"/>
            <a:ext cx="4286250" cy="3333750"/>
          </a:xfrm>
          <a:prstGeom prst="roundRect">
            <a:avLst>
              <a:gd name="adj" fmla="val 4000"/>
            </a:avLst>
          </a:prstGeom>
          <a:solidFill>
            <a:srgbClr val="F0F0F0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16" name="Text 14"/>
          <p:cNvSpPr/>
          <p:nvPr/>
        </p:nvSpPr>
        <p:spPr>
          <a:xfrm>
            <a:off x="6162675" y="2547938"/>
            <a:ext cx="92811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此处放置操作截图</a:t>
            </a:r>
            <a:pPr algn="ctr" indent="0" marL="0">
              <a:buNone/>
            </a:pPr>
            <a:endParaRPr lang="en-US" sz="900" dirty="0"/>
          </a:p>
          <a:p>
            <a:pPr algn="ctr" indent="0" marL="0">
              <a:buNone/>
            </a:pPr>
            <a:r>
              <a:rPr lang="en-US" sz="67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（Scratch编辑器界面）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571500" y="619125"/>
            <a:ext cx="3246518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动手操作：给哨子戴上帽子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1047750"/>
            <a:ext cx="241697" cy="238125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695325" y="10477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823912" y="11382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导入角色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823912" y="128111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从角色库导入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381000" y="1638300"/>
            <a:ext cx="241697" cy="238125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695325" y="16383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E88F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23912" y="17287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复制帽子造型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823912" y="187166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右键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81000" y="2228850"/>
            <a:ext cx="241697" cy="238125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695325" y="22288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4ECDC4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23912" y="23193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粘贴到哨子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23912" y="246221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粘贴</a:t>
            </a:r>
            <a:endParaRPr lang="en-US" sz="750" dirty="0"/>
          </a:p>
        </p:txBody>
      </p:sp>
      <p:sp>
        <p:nvSpPr>
          <p:cNvPr id="19" name="Shape 17"/>
          <p:cNvSpPr/>
          <p:nvPr/>
        </p:nvSpPr>
        <p:spPr>
          <a:xfrm>
            <a:off x="4476750" y="1047750"/>
            <a:ext cx="4286250" cy="3333750"/>
          </a:xfrm>
          <a:prstGeom prst="roundRect">
            <a:avLst>
              <a:gd name="adj" fmla="val 4000"/>
            </a:avLst>
          </a:prstGeom>
          <a:solidFill>
            <a:srgbClr val="F0F0F0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20" name="Text 18"/>
          <p:cNvSpPr/>
          <p:nvPr/>
        </p:nvSpPr>
        <p:spPr>
          <a:xfrm>
            <a:off x="6162675" y="2547938"/>
            <a:ext cx="92811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此处放置操作截图</a:t>
            </a:r>
            <a:pPr algn="ctr" indent="0" marL="0">
              <a:buNone/>
            </a:pPr>
            <a:endParaRPr lang="en-US" sz="900" dirty="0"/>
          </a:p>
          <a:p>
            <a:pPr algn="ctr" indent="0" marL="0">
              <a:buNone/>
            </a:pPr>
            <a:r>
              <a:rPr lang="en-US" sz="67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（Scratch编辑器界面）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571500" y="619125"/>
            <a:ext cx="3246518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动手操作：给哨子戴上帽子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1047750"/>
            <a:ext cx="241697" cy="238125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695325" y="10477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823912" y="11382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导入角色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823912" y="128111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从角色库导入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381000" y="1638300"/>
            <a:ext cx="241697" cy="238125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695325" y="16383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E88F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23912" y="17287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复制帽子造型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823912" y="187166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右键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81000" y="2228850"/>
            <a:ext cx="241697" cy="238125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695325" y="22288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4ECDC4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23912" y="23193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粘贴到哨子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23912" y="246221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粘贴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381000" y="2819400"/>
            <a:ext cx="241697" cy="238125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695325" y="28194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6B9D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823912" y="29098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调整帽子位置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823912" y="305276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拖动帽子，让它正好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戴在哨子头上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23" name="Shape 21"/>
          <p:cNvSpPr/>
          <p:nvPr/>
        </p:nvSpPr>
        <p:spPr>
          <a:xfrm>
            <a:off x="4476750" y="1047750"/>
            <a:ext cx="4286250" cy="3333750"/>
          </a:xfrm>
          <a:prstGeom prst="roundRect">
            <a:avLst>
              <a:gd name="adj" fmla="val 4000"/>
            </a:avLst>
          </a:prstGeom>
          <a:solidFill>
            <a:srgbClr val="F0F0F0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24" name="Text 22"/>
          <p:cNvSpPr/>
          <p:nvPr/>
        </p:nvSpPr>
        <p:spPr>
          <a:xfrm>
            <a:off x="6162675" y="2547938"/>
            <a:ext cx="92811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此处放置操作截图</a:t>
            </a:r>
            <a:pPr algn="ctr" indent="0" marL="0">
              <a:buNone/>
            </a:pPr>
            <a:endParaRPr lang="en-US" sz="900" dirty="0"/>
          </a:p>
          <a:p>
            <a:pPr algn="ctr" indent="0" marL="0">
              <a:buNone/>
            </a:pPr>
            <a:r>
              <a:rPr lang="en-US" sz="67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（Scratch编辑器界面）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571500" y="619125"/>
            <a:ext cx="3246518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动手操作：给哨子戴上帽子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1047750"/>
            <a:ext cx="241697" cy="238125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695325" y="10477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823912" y="11382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导入角色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823912" y="128111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从角色库导入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381000" y="1638300"/>
            <a:ext cx="241697" cy="238125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695325" y="16383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E88F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23912" y="17287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复制帽子造型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823912" y="187166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右键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81000" y="2228850"/>
            <a:ext cx="241697" cy="238125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695325" y="22288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4ECDC4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23912" y="23193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粘贴到哨子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23912" y="246221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粘贴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381000" y="2819400"/>
            <a:ext cx="241697" cy="238125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695325" y="28194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6B9D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823912" y="29098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调整帽子位置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823912" y="305276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拖动帽子，让它正好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戴在哨子头上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81000" y="3409950"/>
            <a:ext cx="241697" cy="238125"/>
          </a:xfrm>
          <a:prstGeom prst="ellipse">
            <a:avLst/>
          </a:prstGeom>
          <a:solidFill>
            <a:srgbClr val="9B6B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695325" y="3409950"/>
            <a:ext cx="3257550" cy="495300"/>
          </a:xfrm>
          <a:prstGeom prst="roundRect">
            <a:avLst>
              <a:gd name="adj" fmla="val 17308"/>
            </a:avLst>
          </a:prstGeom>
          <a:solidFill>
            <a:srgbClr val="F8F0FF"/>
          </a:solidFill>
          <a:ln w="14288">
            <a:solidFill>
              <a:srgbClr val="9B6BFF"/>
            </a:solidFill>
            <a:prstDash val="solid"/>
          </a:ln>
          <a:effectLst>
            <a:outerShdw sx="100000" sy="100000" kx="0" ky="0" algn="bl" rotWithShape="0" blurRad="101600" dist="33676" dir="2700000">
              <a:srgbClr val="9B6BFF">
                <a:alpha val="100000"/>
              </a:srgbClr>
            </a:outerShdw>
          </a:effectLst>
        </p:spPr>
      </p:sp>
      <p:sp>
        <p:nvSpPr>
          <p:cNvPr id="25" name="Text 23"/>
          <p:cNvSpPr/>
          <p:nvPr/>
        </p:nvSpPr>
        <p:spPr>
          <a:xfrm>
            <a:off x="823912" y="3500438"/>
            <a:ext cx="3045381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🌟 进阶：多做几个造型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823912" y="366236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给哨子做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不同颜色帽子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</a:t>
            </a:r>
            <a:endParaRPr lang="en-US" sz="750" dirty="0"/>
          </a:p>
        </p:txBody>
      </p:sp>
      <p:sp>
        <p:nvSpPr>
          <p:cNvPr id="27" name="Shape 25"/>
          <p:cNvSpPr/>
          <p:nvPr/>
        </p:nvSpPr>
        <p:spPr>
          <a:xfrm>
            <a:off x="4476750" y="1047750"/>
            <a:ext cx="4286250" cy="3333750"/>
          </a:xfrm>
          <a:prstGeom prst="roundRect">
            <a:avLst>
              <a:gd name="adj" fmla="val 4000"/>
            </a:avLst>
          </a:prstGeom>
          <a:solidFill>
            <a:srgbClr val="F0F0F0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28" name="Text 26"/>
          <p:cNvSpPr/>
          <p:nvPr/>
        </p:nvSpPr>
        <p:spPr>
          <a:xfrm>
            <a:off x="6162675" y="2547938"/>
            <a:ext cx="92811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此处放置操作截图</a:t>
            </a:r>
            <a:pPr algn="ctr" indent="0" marL="0">
              <a:buNone/>
            </a:pPr>
            <a:endParaRPr lang="en-US" sz="900" dirty="0"/>
          </a:p>
          <a:p>
            <a:pPr algn="ctr" indent="0" marL="0">
              <a:buNone/>
            </a:pPr>
            <a:r>
              <a:rPr lang="en-US" sz="67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（Scratch编辑器界面）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571500" y="619125"/>
            <a:ext cx="3246518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动手操作：给哨子戴上帽子 🎩</a:t>
            </a:r>
            <a:endParaRPr lang="en-US" sz="21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38125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功能一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381000" y="1047750"/>
            <a:ext cx="241697" cy="238125"/>
          </a:xfrm>
          <a:prstGeom prst="ellipse">
            <a:avLst/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695325" y="10477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D23F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823912" y="11382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导入角色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823912" y="128111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从角色库导入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381000" y="1638300"/>
            <a:ext cx="241697" cy="238125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695325" y="16383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E88F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23912" y="17287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复制帽子造型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823912" y="187166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"帽子"角色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右键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复制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81000" y="2228850"/>
            <a:ext cx="241697" cy="238125"/>
          </a:xfrm>
          <a:prstGeom prst="ellipse">
            <a:avLst/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695325" y="222885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4ECDC4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23912" y="2319337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粘贴到哨子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23912" y="246221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切换到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"哨子"角色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造型页 → 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粘贴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381000" y="2819400"/>
            <a:ext cx="241697" cy="238125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695325" y="2819400"/>
            <a:ext cx="3257550" cy="476250"/>
          </a:xfrm>
          <a:prstGeom prst="roundRect">
            <a:avLst>
              <a:gd name="adj" fmla="val 18000"/>
            </a:avLst>
          </a:prstGeom>
          <a:solidFill>
            <a:srgbClr val="FFFF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FF6B9D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823912" y="2909888"/>
            <a:ext cx="3045381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调整帽子位置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823912" y="3052763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拖动帽子，让它正好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戴在哨子头上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81000" y="3409950"/>
            <a:ext cx="241697" cy="238125"/>
          </a:xfrm>
          <a:prstGeom prst="ellipse">
            <a:avLst/>
          </a:prstGeom>
          <a:solidFill>
            <a:srgbClr val="9B6B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695325" y="3409950"/>
            <a:ext cx="3257550" cy="495300"/>
          </a:xfrm>
          <a:prstGeom prst="roundRect">
            <a:avLst>
              <a:gd name="adj" fmla="val 17308"/>
            </a:avLst>
          </a:prstGeom>
          <a:solidFill>
            <a:srgbClr val="F8F0FF"/>
          </a:solidFill>
          <a:ln w="14288">
            <a:solidFill>
              <a:srgbClr val="9B6BFF"/>
            </a:solidFill>
            <a:prstDash val="solid"/>
          </a:ln>
          <a:effectLst>
            <a:outerShdw sx="100000" sy="100000" kx="0" ky="0" algn="bl" rotWithShape="0" blurRad="101600" dist="33676" dir="2700000">
              <a:srgbClr val="9B6BFF">
                <a:alpha val="100000"/>
              </a:srgbClr>
            </a:outerShdw>
          </a:effectLst>
        </p:spPr>
      </p:sp>
      <p:sp>
        <p:nvSpPr>
          <p:cNvPr id="25" name="Text 23"/>
          <p:cNvSpPr/>
          <p:nvPr/>
        </p:nvSpPr>
        <p:spPr>
          <a:xfrm>
            <a:off x="823912" y="3500438"/>
            <a:ext cx="3045381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🌟 进阶：多做几个造型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823912" y="3662362"/>
            <a:ext cx="3045381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给哨子做</a:t>
            </a:r>
            <a:pPr algn="l" indent="0" marL="0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不同颜色帽子</a:t>
            </a:r>
            <a:pPr algn="l" indent="0" marL="0">
              <a:lnSpc>
                <a:spcPts val="12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的造型</a:t>
            </a:r>
            <a:endParaRPr lang="en-US" sz="750" dirty="0"/>
          </a:p>
        </p:txBody>
      </p:sp>
      <p:sp>
        <p:nvSpPr>
          <p:cNvPr id="27" name="Shape 25"/>
          <p:cNvSpPr/>
          <p:nvPr/>
        </p:nvSpPr>
        <p:spPr>
          <a:xfrm>
            <a:off x="4476750" y="1047750"/>
            <a:ext cx="4286250" cy="3333750"/>
          </a:xfrm>
          <a:prstGeom prst="roundRect">
            <a:avLst>
              <a:gd name="adj" fmla="val 4000"/>
            </a:avLst>
          </a:prstGeom>
          <a:solidFill>
            <a:srgbClr val="F0F0F0"/>
          </a:solidFill>
          <a:ln w="14288">
            <a:solidFill>
              <a:srgbClr val="CCCCCC"/>
            </a:solidFill>
            <a:prstDash val="dash"/>
          </a:ln>
        </p:spPr>
      </p:sp>
      <p:sp>
        <p:nvSpPr>
          <p:cNvPr id="28" name="Text 26"/>
          <p:cNvSpPr/>
          <p:nvPr/>
        </p:nvSpPr>
        <p:spPr>
          <a:xfrm>
            <a:off x="6162675" y="2547938"/>
            <a:ext cx="928116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此处放置操作截图</a:t>
            </a:r>
            <a:pPr algn="ctr" indent="0" marL="0">
              <a:buNone/>
            </a:pPr>
            <a:endParaRPr lang="en-US" sz="900" dirty="0"/>
          </a:p>
          <a:p>
            <a:pPr algn="ctr" indent="0" marL="0">
              <a:buNone/>
            </a:pPr>
            <a:r>
              <a:rPr lang="en-US" sz="670" dirty="0">
                <a:solidFill>
                  <a:srgbClr val="9999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（Scratch编辑器界面）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571500" y="619125"/>
            <a:ext cx="3246518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动手操作：给哨子戴上帽子 🎩</a:t>
            </a:r>
            <a:endParaRPr lang="en-US" sz="2100" dirty="0"/>
          </a:p>
        </p:txBody>
      </p:sp>
      <p:sp>
        <p:nvSpPr>
          <p:cNvPr id="30" name="Text 28"/>
          <p:cNvSpPr/>
          <p:nvPr/>
        </p:nvSpPr>
        <p:spPr>
          <a:xfrm>
            <a:off x="4572000" y="4652963"/>
            <a:ext cx="2602622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给哨子戴上帽子后，它就能神气地站在舞台上啦！🎩✨</a:t>
            </a:r>
            <a:endParaRPr lang="en-US" sz="82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1738329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让哨子跑起来 🏃</a:t>
            </a:r>
            <a:endParaRPr lang="en-US" sz="21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3810000" cy="1290638"/>
          </a:xfrm>
          <a:prstGeom prst="roundRect">
            <a:avLst>
              <a:gd name="adj" fmla="val 1033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348043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我们的目标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3480435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从左到右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一直跑！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像真正的裁判一样在运动场上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巡场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不断变化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，像换步一样！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571500" y="666750"/>
            <a:ext cx="1738329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让哨子跑起来 🏃</a:t>
            </a:r>
            <a:endParaRPr lang="en-US" sz="2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952500" y="-952500"/>
            <a:ext cx="2619375" cy="2619375"/>
          </a:xfrm>
          <a:prstGeom prst="ellipse">
            <a:avLst/>
          </a:prstGeom>
          <a:solidFill>
            <a:srgbClr val="FFD23F">
              <a:alpha val="2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7381875" y="3571875"/>
            <a:ext cx="2143125" cy="2143125"/>
          </a:xfrm>
          <a:prstGeom prst="ellipse">
            <a:avLst/>
          </a:prstGeom>
          <a:solidFill>
            <a:srgbClr val="FF6B9D">
              <a:alpha val="1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📖 课前导入</a:t>
            </a:r>
            <a:endParaRPr lang="en-US" sz="900" dirty="0"/>
          </a:p>
        </p:txBody>
      </p:sp>
      <p:sp>
        <p:nvSpPr>
          <p:cNvPr id="6" name="Shape 3"/>
          <p:cNvSpPr/>
          <p:nvPr/>
        </p:nvSpPr>
        <p:spPr>
          <a:xfrm>
            <a:off x="476250" y="1095375"/>
            <a:ext cx="4095750" cy="2667000"/>
          </a:xfrm>
          <a:prstGeom prst="roundRect">
            <a:avLst>
              <a:gd name="adj" fmla="val 5714"/>
            </a:avLst>
          </a:prstGeom>
          <a:solidFill>
            <a:srgbClr val="FFFFFF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 rot="-60000">
            <a:off x="4762500" y="1095375"/>
            <a:ext cx="3905250" cy="762000"/>
          </a:xfrm>
          <a:prstGeom prst="roundRect">
            <a:avLst>
              <a:gd name="adj" fmla="val 17500"/>
            </a:avLst>
          </a:prstGeom>
          <a:solidFill>
            <a:srgbClr val="FFD23F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 rot="60000">
            <a:off x="4762500" y="2000250"/>
            <a:ext cx="3905250" cy="762000"/>
          </a:xfrm>
          <a:prstGeom prst="roundRect">
            <a:avLst>
              <a:gd name="adj" fmla="val 17500"/>
            </a:avLst>
          </a:prstGeom>
          <a:solidFill>
            <a:srgbClr val="4ECDC4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 rot="-60000">
            <a:off x="4762500" y="2905125"/>
            <a:ext cx="3905250" cy="762000"/>
          </a:xfrm>
          <a:prstGeom prst="roundRect">
            <a:avLst>
              <a:gd name="adj" fmla="val 17500"/>
            </a:avLst>
          </a:prstGeom>
          <a:solidFill>
            <a:srgbClr val="1E88FF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476250" y="4143375"/>
            <a:ext cx="8191500" cy="523875"/>
          </a:xfrm>
          <a:prstGeom prst="roundRect">
            <a:avLst>
              <a:gd name="adj" fmla="val 25455"/>
            </a:avLst>
          </a:prstGeom>
          <a:solidFill>
            <a:srgbClr val="FFF5DC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524125"/>
            <a:ext cx="1238250" cy="1238250"/>
          </a:xfrm>
          <a:prstGeom prst="rect">
            <a:avLst/>
          </a:prstGeom>
        </p:spPr>
      </p:pic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3714750"/>
            <a:ext cx="1238250" cy="123825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小超人的运动烦恼 🏃</a:t>
            </a:r>
            <a:endParaRPr lang="en-US" sz="2400" dirty="0"/>
          </a:p>
        </p:txBody>
      </p:sp>
      <p:sp>
        <p:nvSpPr>
          <p:cNvPr id="14" name="Text 9"/>
          <p:cNvSpPr/>
          <p:nvPr/>
        </p:nvSpPr>
        <p:spPr>
          <a:xfrm>
            <a:off x="666750" y="1228725"/>
            <a:ext cx="966787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📖 故事时间</a:t>
            </a:r>
            <a:endParaRPr lang="en-US" sz="1120" dirty="0"/>
          </a:p>
        </p:txBody>
      </p:sp>
      <p:sp>
        <p:nvSpPr>
          <p:cNvPr id="15" name="Text 10"/>
          <p:cNvSpPr/>
          <p:nvPr/>
        </p:nvSpPr>
        <p:spPr>
          <a:xfrm>
            <a:off x="666750" y="1476375"/>
            <a:ext cx="386715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4500" b="1" dirty="0">
                <a:solidFill>
                  <a:srgbClr val="FFD23F">
                    <a:alpha val="6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"</a:t>
            </a:r>
            <a:endParaRPr lang="en-US" sz="4500" dirty="0"/>
          </a:p>
        </p:txBody>
      </p:sp>
      <p:sp>
        <p:nvSpPr>
          <p:cNvPr id="16" name="Text 11"/>
          <p:cNvSpPr/>
          <p:nvPr/>
        </p:nvSpPr>
        <p:spPr>
          <a:xfrm>
            <a:off x="762000" y="1619250"/>
            <a:ext cx="3673792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55"/>
              </a:lnSpc>
              <a:buNone/>
            </a:pPr>
            <a:r>
              <a:rPr lang="en-US" sz="9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小超人今天要去运动场当</a:t>
            </a:r>
            <a:pPr algn="l" indent="0" marL="0">
              <a:lnSpc>
                <a:spcPts val="1755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</a:t>
            </a:r>
            <a:pPr algn="l" indent="0" marL="0">
              <a:lnSpc>
                <a:spcPts val="1755"/>
              </a:lnSpc>
              <a:buNone/>
            </a:pPr>
            <a:r>
              <a:rPr lang="en-US" sz="9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70" dirty="0"/>
          </a:p>
          <a:p>
            <a:pPr algn="l" indent="0" marL="0">
              <a:buNone/>
            </a:pPr>
            <a:endParaRPr lang="en-US" sz="970" dirty="0"/>
          </a:p>
          <a:p>
            <a:pPr algn="l" indent="0" marL="0">
              <a:lnSpc>
                <a:spcPts val="1755"/>
              </a:lnSpc>
              <a:buNone/>
            </a:pPr>
            <a:r>
              <a:rPr lang="en-US" sz="9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他需要一只会</a:t>
            </a:r>
            <a:pPr algn="l" indent="0" marL="0">
              <a:lnSpc>
                <a:spcPts val="1755"/>
              </a:lnSpc>
              <a:buNone/>
            </a:pPr>
            <a:r>
              <a:rPr lang="en-US" sz="97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边跑边吹哨</a:t>
            </a:r>
            <a:pPr algn="l" indent="0" marL="0">
              <a:lnSpc>
                <a:spcPts val="1755"/>
              </a:lnSpc>
              <a:buNone/>
            </a:pPr>
            <a:r>
              <a:rPr lang="en-US" sz="9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的哨子。</a:t>
            </a:r>
            <a:pPr algn="l" indent="0" marL="0">
              <a:buNone/>
            </a:pPr>
            <a:endParaRPr lang="en-US" sz="970" dirty="0"/>
          </a:p>
          <a:p>
            <a:pPr algn="l" indent="0" marL="0">
              <a:lnSpc>
                <a:spcPts val="1755"/>
              </a:lnSpc>
              <a:buNone/>
            </a:pPr>
            <a:r>
              <a:rPr lang="en-US" sz="9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可是哨子只会安静地躺着——</a:t>
            </a:r>
            <a:pPr algn="l" indent="0" marL="0">
              <a:buNone/>
            </a:pPr>
            <a:endParaRPr lang="en-US" sz="970" dirty="0"/>
          </a:p>
          <a:p>
            <a:pPr algn="l" indent="0" marL="0">
              <a:buNone/>
            </a:pPr>
            <a:endParaRPr lang="en-US" sz="970" dirty="0"/>
          </a:p>
          <a:p>
            <a:pPr algn="l" indent="0" marL="0">
              <a:lnSpc>
                <a:spcPts val="2025"/>
              </a:lnSpc>
              <a:buNone/>
            </a:pPr>
            <a:r>
              <a:rPr lang="en-US" sz="112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怎么让它像真正的裁判一样跑起来呢？</a:t>
            </a:r>
            <a:endParaRPr lang="en-US" sz="970" dirty="0"/>
          </a:p>
        </p:txBody>
      </p:sp>
      <p:sp>
        <p:nvSpPr>
          <p:cNvPr id="17" name="Text 12"/>
          <p:cNvSpPr/>
          <p:nvPr/>
        </p:nvSpPr>
        <p:spPr>
          <a:xfrm>
            <a:off x="4905375" y="1309687"/>
            <a:ext cx="290036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2400" dirty="0"/>
          </a:p>
        </p:txBody>
      </p:sp>
      <p:sp>
        <p:nvSpPr>
          <p:cNvPr id="18" name="Text 13"/>
          <p:cNvSpPr/>
          <p:nvPr/>
        </p:nvSpPr>
        <p:spPr>
          <a:xfrm>
            <a:off x="5429250" y="1228725"/>
            <a:ext cx="3287077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10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你参加过运动会吗？</a:t>
            </a:r>
            <a:endParaRPr lang="en-US" sz="1050" dirty="0"/>
          </a:p>
        </p:txBody>
      </p:sp>
      <p:sp>
        <p:nvSpPr>
          <p:cNvPr id="19" name="Text 14"/>
          <p:cNvSpPr/>
          <p:nvPr/>
        </p:nvSpPr>
        <p:spPr>
          <a:xfrm>
            <a:off x="5429250" y="1476375"/>
            <a:ext cx="328707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裁判是怎么吹哨的？</a:t>
            </a:r>
            <a:endParaRPr lang="en-US" sz="820" dirty="0"/>
          </a:p>
        </p:txBody>
      </p:sp>
      <p:sp>
        <p:nvSpPr>
          <p:cNvPr id="20" name="Text 15"/>
          <p:cNvSpPr/>
          <p:nvPr/>
        </p:nvSpPr>
        <p:spPr>
          <a:xfrm>
            <a:off x="4905375" y="2214563"/>
            <a:ext cx="290036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🔢</a:t>
            </a:r>
            <a:endParaRPr lang="en-US" sz="2400" dirty="0"/>
          </a:p>
        </p:txBody>
      </p:sp>
      <p:sp>
        <p:nvSpPr>
          <p:cNvPr id="21" name="Text 16"/>
          <p:cNvSpPr/>
          <p:nvPr/>
        </p:nvSpPr>
        <p:spPr>
          <a:xfrm>
            <a:off x="5429250" y="2133600"/>
            <a:ext cx="3287077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10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跑步的速度是一样的吗？</a:t>
            </a:r>
            <a:endParaRPr lang="en-US" sz="1050" dirty="0"/>
          </a:p>
        </p:txBody>
      </p:sp>
      <p:sp>
        <p:nvSpPr>
          <p:cNvPr id="22" name="Text 17"/>
          <p:cNvSpPr/>
          <p:nvPr/>
        </p:nvSpPr>
        <p:spPr>
          <a:xfrm>
            <a:off x="5429250" y="2381250"/>
            <a:ext cx="328707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还是忽快忽慢的？</a:t>
            </a:r>
            <a:endParaRPr lang="en-US" sz="820" dirty="0"/>
          </a:p>
        </p:txBody>
      </p:sp>
      <p:sp>
        <p:nvSpPr>
          <p:cNvPr id="23" name="Text 18"/>
          <p:cNvSpPr/>
          <p:nvPr/>
        </p:nvSpPr>
        <p:spPr>
          <a:xfrm>
            <a:off x="4905375" y="3119437"/>
            <a:ext cx="290036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🏟️</a:t>
            </a:r>
            <a:endParaRPr lang="en-US" sz="2400" dirty="0"/>
          </a:p>
        </p:txBody>
      </p:sp>
      <p:sp>
        <p:nvSpPr>
          <p:cNvPr id="24" name="Text 19"/>
          <p:cNvSpPr/>
          <p:nvPr/>
        </p:nvSpPr>
        <p:spPr>
          <a:xfrm>
            <a:off x="5429250" y="3038475"/>
            <a:ext cx="3287077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运动场上有什么？</a:t>
            </a:r>
            <a:endParaRPr lang="en-US" sz="1050" dirty="0"/>
          </a:p>
        </p:txBody>
      </p:sp>
      <p:sp>
        <p:nvSpPr>
          <p:cNvPr id="25" name="Text 20"/>
          <p:cNvSpPr/>
          <p:nvPr/>
        </p:nvSpPr>
        <p:spPr>
          <a:xfrm>
            <a:off x="5429250" y="3286125"/>
            <a:ext cx="328707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820" dirty="0">
                <a:solidFill>
                  <a:srgbClr val="BFE0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跑道、旗帜、终点线……</a:t>
            </a:r>
            <a:endParaRPr lang="en-US" sz="820" dirty="0"/>
          </a:p>
        </p:txBody>
      </p:sp>
      <p:sp>
        <p:nvSpPr>
          <p:cNvPr id="26" name="Text 21"/>
          <p:cNvSpPr/>
          <p:nvPr/>
        </p:nvSpPr>
        <p:spPr>
          <a:xfrm>
            <a:off x="666750" y="4252913"/>
            <a:ext cx="241697" cy="2381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lnSpc>
                <a:spcPts val="1875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🤔</a:t>
            </a:r>
            <a:endParaRPr lang="en-US" sz="1350" dirty="0"/>
          </a:p>
        </p:txBody>
      </p:sp>
      <p:sp>
        <p:nvSpPr>
          <p:cNvPr id="27" name="Text 22"/>
          <p:cNvSpPr/>
          <p:nvPr/>
        </p:nvSpPr>
        <p:spPr>
          <a:xfrm>
            <a:off x="952500" y="4252913"/>
            <a:ext cx="7637621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同学们，你们有什么好主意吗？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53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一起来想想，怎么帮小超人做一个</a:t>
            </a:r>
            <a:pPr algn="l" indent="0" marL="0">
              <a:lnSpc>
                <a:spcPts val="153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会跑的哨子</a:t>
            </a:r>
            <a:pPr algn="l" indent="0" marL="0">
              <a:lnSpc>
                <a:spcPts val="153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！🏃‍♂️</a:t>
            </a:r>
            <a:endParaRPr lang="en-US" sz="9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3810000" cy="1290638"/>
          </a:xfrm>
          <a:prstGeom prst="roundRect">
            <a:avLst>
              <a:gd name="adj" fmla="val 1033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348043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我们的目标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3480435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从左到右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一直跑！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像真正的裁判一样在运动场上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巡场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不断变化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，像换步一样！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953000" y="1238250"/>
            <a:ext cx="3810000" cy="1290638"/>
          </a:xfrm>
          <a:prstGeom prst="roundRect">
            <a:avLst>
              <a:gd name="adj" fmla="val 10332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143500" y="1409700"/>
            <a:ext cx="348043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🤔 需要什么能力？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5143500" y="1671638"/>
            <a:ext cx="3480435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❶ 坐标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：让哨子每次从同一个地方出发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❷ 重复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：让哨子一直跑，不停下来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❸ 切换造型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：跑步时帽子颜色变化，像换步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71500" y="666750"/>
            <a:ext cx="1738329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让哨子跑起来 🏃</a:t>
            </a:r>
            <a:endParaRPr lang="en-US" sz="21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3810000" cy="1290638"/>
          </a:xfrm>
          <a:prstGeom prst="roundRect">
            <a:avLst>
              <a:gd name="adj" fmla="val 1033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348043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我们的目标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3480435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从左到右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一直跑！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像真正的裁判一样在运动场上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巡场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不断变化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，像换步一样！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953000" y="1238250"/>
            <a:ext cx="3810000" cy="1290638"/>
          </a:xfrm>
          <a:prstGeom prst="roundRect">
            <a:avLst>
              <a:gd name="adj" fmla="val 10332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143500" y="1409700"/>
            <a:ext cx="348043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🤔 需要什么能力？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5143500" y="1671638"/>
            <a:ext cx="3480435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❶ 坐标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：让哨子每次从同一个地方出发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❷ 重复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：让哨子一直跑，不停下来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❸ 切换造型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：跑步时帽子颜色变化，像换步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4572000" y="2952750"/>
            <a:ext cx="857250" cy="666750"/>
          </a:xfrm>
          <a:prstGeom prst="roundRect">
            <a:avLst>
              <a:gd name="adj" fmla="val 14286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4929188" y="3081338"/>
            <a:ext cx="1450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📍</a:t>
            </a:r>
            <a:endParaRPr lang="en-US" sz="1870" dirty="0"/>
          </a:p>
        </p:txBody>
      </p:sp>
      <p:sp>
        <p:nvSpPr>
          <p:cNvPr id="15" name="Text 13"/>
          <p:cNvSpPr/>
          <p:nvPr/>
        </p:nvSpPr>
        <p:spPr>
          <a:xfrm>
            <a:off x="4786313" y="3395663"/>
            <a:ext cx="435054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从起点出发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5572125" y="3095625"/>
            <a:ext cx="20257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→</a:t>
            </a:r>
            <a:endParaRPr lang="en-US" sz="1870" dirty="0"/>
          </a:p>
        </p:txBody>
      </p:sp>
      <p:sp>
        <p:nvSpPr>
          <p:cNvPr id="17" name="Shape 15"/>
          <p:cNvSpPr/>
          <p:nvPr/>
        </p:nvSpPr>
        <p:spPr>
          <a:xfrm>
            <a:off x="5914579" y="2952750"/>
            <a:ext cx="857250" cy="666750"/>
          </a:xfrm>
          <a:prstGeom prst="roundRect">
            <a:avLst>
              <a:gd name="adj" fmla="val 14286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6271766" y="3081338"/>
            <a:ext cx="1450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1870" dirty="0"/>
          </a:p>
        </p:txBody>
      </p:sp>
      <p:sp>
        <p:nvSpPr>
          <p:cNvPr id="19" name="Text 17"/>
          <p:cNvSpPr/>
          <p:nvPr/>
        </p:nvSpPr>
        <p:spPr>
          <a:xfrm>
            <a:off x="6128891" y="3395663"/>
            <a:ext cx="435054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移动到右侧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6914704" y="3095625"/>
            <a:ext cx="20257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→</a:t>
            </a:r>
            <a:endParaRPr lang="en-US" sz="1870" dirty="0"/>
          </a:p>
        </p:txBody>
      </p:sp>
      <p:sp>
        <p:nvSpPr>
          <p:cNvPr id="21" name="Shape 19"/>
          <p:cNvSpPr/>
          <p:nvPr/>
        </p:nvSpPr>
        <p:spPr>
          <a:xfrm>
            <a:off x="7257157" y="2952750"/>
            <a:ext cx="857250" cy="666750"/>
          </a:xfrm>
          <a:prstGeom prst="roundRect">
            <a:avLst>
              <a:gd name="adj" fmla="val 14286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7614345" y="3033713"/>
            <a:ext cx="1450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🔄</a:t>
            </a:r>
            <a:endParaRPr lang="en-US" sz="1870" dirty="0"/>
          </a:p>
        </p:txBody>
      </p:sp>
      <p:sp>
        <p:nvSpPr>
          <p:cNvPr id="23" name="Text 21"/>
          <p:cNvSpPr/>
          <p:nvPr/>
        </p:nvSpPr>
        <p:spPr>
          <a:xfrm>
            <a:off x="7471470" y="3348038"/>
            <a:ext cx="435054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到达终点后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重新移动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571500" y="666750"/>
            <a:ext cx="1738329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让哨子跑起来 🏃</a:t>
            </a:r>
            <a:endParaRPr lang="en-US" sz="2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3810000" cy="1290638"/>
          </a:xfrm>
          <a:prstGeom prst="roundRect">
            <a:avLst>
              <a:gd name="adj" fmla="val 1033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348043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我们的目标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3480435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从左到右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一直跑！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像真正的裁判一样在运动场上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巡场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</a:t>
            </a:r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不断变化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，像换步一样！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953000" y="1238250"/>
            <a:ext cx="3810000" cy="1290638"/>
          </a:xfrm>
          <a:prstGeom prst="roundRect">
            <a:avLst>
              <a:gd name="adj" fmla="val 10332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143500" y="1409700"/>
            <a:ext cx="348043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🤔 需要什么能力？</a:t>
            </a:r>
            <a:endParaRPr lang="en-US" sz="1120" dirty="0"/>
          </a:p>
        </p:txBody>
      </p:sp>
      <p:sp>
        <p:nvSpPr>
          <p:cNvPr id="12" name="Text 10"/>
          <p:cNvSpPr/>
          <p:nvPr/>
        </p:nvSpPr>
        <p:spPr>
          <a:xfrm>
            <a:off x="5143500" y="1671638"/>
            <a:ext cx="3480435" cy="6858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❶ 坐标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：让哨子每次从同一个地方出发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❷ 重复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：让哨子一直跑，不停下来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80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❸ 切换造型</a:t>
            </a:r>
            <a:pPr algn="l" indent="0" marL="0">
              <a:lnSpc>
                <a:spcPts val="18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：跑步时帽子颜色变化，像换步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4572000" y="2952750"/>
            <a:ext cx="857250" cy="666750"/>
          </a:xfrm>
          <a:prstGeom prst="roundRect">
            <a:avLst>
              <a:gd name="adj" fmla="val 14286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4929188" y="3081338"/>
            <a:ext cx="1450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📍</a:t>
            </a:r>
            <a:endParaRPr lang="en-US" sz="1870" dirty="0"/>
          </a:p>
        </p:txBody>
      </p:sp>
      <p:sp>
        <p:nvSpPr>
          <p:cNvPr id="15" name="Text 13"/>
          <p:cNvSpPr/>
          <p:nvPr/>
        </p:nvSpPr>
        <p:spPr>
          <a:xfrm>
            <a:off x="4786313" y="3395663"/>
            <a:ext cx="435054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从起点出发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5572125" y="3095625"/>
            <a:ext cx="20257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→</a:t>
            </a:r>
            <a:endParaRPr lang="en-US" sz="1870" dirty="0"/>
          </a:p>
        </p:txBody>
      </p:sp>
      <p:sp>
        <p:nvSpPr>
          <p:cNvPr id="17" name="Shape 15"/>
          <p:cNvSpPr/>
          <p:nvPr/>
        </p:nvSpPr>
        <p:spPr>
          <a:xfrm>
            <a:off x="5914579" y="2952750"/>
            <a:ext cx="857250" cy="666750"/>
          </a:xfrm>
          <a:prstGeom prst="roundRect">
            <a:avLst>
              <a:gd name="adj" fmla="val 14286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6271766" y="3081338"/>
            <a:ext cx="1450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1870" dirty="0"/>
          </a:p>
        </p:txBody>
      </p:sp>
      <p:sp>
        <p:nvSpPr>
          <p:cNvPr id="19" name="Text 17"/>
          <p:cNvSpPr/>
          <p:nvPr/>
        </p:nvSpPr>
        <p:spPr>
          <a:xfrm>
            <a:off x="6128891" y="3395663"/>
            <a:ext cx="435054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移动到右侧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6914704" y="3095625"/>
            <a:ext cx="20257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→</a:t>
            </a:r>
            <a:endParaRPr lang="en-US" sz="1870" dirty="0"/>
          </a:p>
        </p:txBody>
      </p:sp>
      <p:sp>
        <p:nvSpPr>
          <p:cNvPr id="21" name="Shape 19"/>
          <p:cNvSpPr/>
          <p:nvPr/>
        </p:nvSpPr>
        <p:spPr>
          <a:xfrm>
            <a:off x="7257157" y="2952750"/>
            <a:ext cx="857250" cy="666750"/>
          </a:xfrm>
          <a:prstGeom prst="roundRect">
            <a:avLst>
              <a:gd name="adj" fmla="val 14286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</p:sp>
      <p:sp>
        <p:nvSpPr>
          <p:cNvPr id="22" name="Text 20"/>
          <p:cNvSpPr/>
          <p:nvPr/>
        </p:nvSpPr>
        <p:spPr>
          <a:xfrm>
            <a:off x="7614345" y="3033713"/>
            <a:ext cx="145018" cy="2762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87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🔄</a:t>
            </a:r>
            <a:endParaRPr lang="en-US" sz="1870" dirty="0"/>
          </a:p>
        </p:txBody>
      </p:sp>
      <p:sp>
        <p:nvSpPr>
          <p:cNvPr id="23" name="Text 21"/>
          <p:cNvSpPr/>
          <p:nvPr/>
        </p:nvSpPr>
        <p:spPr>
          <a:xfrm>
            <a:off x="7471470" y="3348038"/>
            <a:ext cx="435054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到达终点后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重新移动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571500" y="666750"/>
            <a:ext cx="1738329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让哨子跑起来 🏃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4572000" y="4605338"/>
            <a:ext cx="2925514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哨子要跑起来，需要三个新能力：坐标、重复、切换造型！💪</a:t>
            </a:r>
            <a:endParaRPr lang="en-US" sz="82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Text 27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38385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1" name="Text 37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38385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1" name="Text 37"/>
          <p:cNvSpPr/>
          <p:nvPr/>
        </p:nvSpPr>
        <p:spPr>
          <a:xfrm>
            <a:off x="4791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2" name="Text 38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38385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1" name="Text 37"/>
          <p:cNvSpPr/>
          <p:nvPr/>
        </p:nvSpPr>
        <p:spPr>
          <a:xfrm>
            <a:off x="4791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2" name="Text 38"/>
          <p:cNvSpPr/>
          <p:nvPr/>
        </p:nvSpPr>
        <p:spPr>
          <a:xfrm>
            <a:off x="6696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3" name="Text 39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8" name="Text 6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38385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1" name="Text 37"/>
          <p:cNvSpPr/>
          <p:nvPr/>
        </p:nvSpPr>
        <p:spPr>
          <a:xfrm>
            <a:off x="3838575" y="3214688"/>
            <a:ext cx="169188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X=-7</a:t>
            </a:r>
            <a:endParaRPr lang="en-US" sz="670" dirty="0"/>
          </a:p>
        </p:txBody>
      </p:sp>
      <p:sp>
        <p:nvSpPr>
          <p:cNvPr id="42" name="Text 38"/>
          <p:cNvSpPr/>
          <p:nvPr/>
        </p:nvSpPr>
        <p:spPr>
          <a:xfrm>
            <a:off x="4791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3" name="Text 39"/>
          <p:cNvSpPr/>
          <p:nvPr/>
        </p:nvSpPr>
        <p:spPr>
          <a:xfrm>
            <a:off x="6696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4" name="Text 40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38385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1" name="Text 37"/>
          <p:cNvSpPr/>
          <p:nvPr/>
        </p:nvSpPr>
        <p:spPr>
          <a:xfrm>
            <a:off x="3838575" y="3214688"/>
            <a:ext cx="169188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X=-7</a:t>
            </a:r>
            <a:endParaRPr lang="en-US" sz="670" dirty="0"/>
          </a:p>
        </p:txBody>
      </p:sp>
      <p:sp>
        <p:nvSpPr>
          <p:cNvPr id="42" name="Text 38"/>
          <p:cNvSpPr/>
          <p:nvPr/>
        </p:nvSpPr>
        <p:spPr>
          <a:xfrm>
            <a:off x="4791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3" name="Text 39"/>
          <p:cNvSpPr/>
          <p:nvPr/>
        </p:nvSpPr>
        <p:spPr>
          <a:xfrm>
            <a:off x="4791075" y="3214688"/>
            <a:ext cx="169188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X=-3</a:t>
            </a:r>
            <a:endParaRPr lang="en-US" sz="670" dirty="0"/>
          </a:p>
        </p:txBody>
      </p:sp>
      <p:sp>
        <p:nvSpPr>
          <p:cNvPr id="44" name="Text 40"/>
          <p:cNvSpPr/>
          <p:nvPr/>
        </p:nvSpPr>
        <p:spPr>
          <a:xfrm>
            <a:off x="6696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5" name="Text 41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38385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1" name="Text 37"/>
          <p:cNvSpPr/>
          <p:nvPr/>
        </p:nvSpPr>
        <p:spPr>
          <a:xfrm>
            <a:off x="3838575" y="3214688"/>
            <a:ext cx="169188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X=-7</a:t>
            </a:r>
            <a:endParaRPr lang="en-US" sz="670" dirty="0"/>
          </a:p>
        </p:txBody>
      </p:sp>
      <p:sp>
        <p:nvSpPr>
          <p:cNvPr id="42" name="Text 38"/>
          <p:cNvSpPr/>
          <p:nvPr/>
        </p:nvSpPr>
        <p:spPr>
          <a:xfrm>
            <a:off x="4791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3" name="Text 39"/>
          <p:cNvSpPr/>
          <p:nvPr/>
        </p:nvSpPr>
        <p:spPr>
          <a:xfrm>
            <a:off x="4791075" y="3214688"/>
            <a:ext cx="169188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X=-3</a:t>
            </a:r>
            <a:endParaRPr lang="en-US" sz="670" dirty="0"/>
          </a:p>
        </p:txBody>
      </p:sp>
      <p:sp>
        <p:nvSpPr>
          <p:cNvPr id="44" name="Text 40"/>
          <p:cNvSpPr/>
          <p:nvPr/>
        </p:nvSpPr>
        <p:spPr>
          <a:xfrm>
            <a:off x="6696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5" name="Text 41"/>
          <p:cNvSpPr/>
          <p:nvPr/>
        </p:nvSpPr>
        <p:spPr>
          <a:xfrm>
            <a:off x="6696075" y="3214688"/>
            <a:ext cx="14018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X=5</a:t>
            </a:r>
            <a:endParaRPr lang="en-US" sz="670" dirty="0"/>
          </a:p>
        </p:txBody>
      </p:sp>
      <p:sp>
        <p:nvSpPr>
          <p:cNvPr id="46" name="Text 42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610618"/>
          </a:xfrm>
          <a:prstGeom prst="roundRect">
            <a:avLst>
              <a:gd name="adj" fmla="val 827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➡️ X轴是什么？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2030254" cy="100578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X轴是一条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水平的数轴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，从左到右排列。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数字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越往右越大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，越往左越小。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中间是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，左边是负数，右边是正数。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1309687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X轴示意图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809625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373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4210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710" dirty="0"/>
          </a:p>
        </p:txBody>
      </p:sp>
      <p:sp>
        <p:nvSpPr>
          <p:cNvPr id="16" name="Text 13"/>
          <p:cNvSpPr/>
          <p:nvPr/>
        </p:nvSpPr>
        <p:spPr>
          <a:xfrm>
            <a:off x="4686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5162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5638800" y="2066925"/>
            <a:ext cx="116014" cy="171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820" dirty="0"/>
          </a:p>
        </p:txBody>
      </p:sp>
      <p:sp>
        <p:nvSpPr>
          <p:cNvPr id="19" name="Text 16"/>
          <p:cNvSpPr/>
          <p:nvPr/>
        </p:nvSpPr>
        <p:spPr>
          <a:xfrm>
            <a:off x="61150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10" dirty="0"/>
          </a:p>
        </p:txBody>
      </p:sp>
      <p:sp>
        <p:nvSpPr>
          <p:cNvPr id="20" name="Text 17"/>
          <p:cNvSpPr/>
          <p:nvPr/>
        </p:nvSpPr>
        <p:spPr>
          <a:xfrm>
            <a:off x="65913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710" dirty="0"/>
          </a:p>
        </p:txBody>
      </p:sp>
      <p:sp>
        <p:nvSpPr>
          <p:cNvPr id="21" name="Text 18"/>
          <p:cNvSpPr/>
          <p:nvPr/>
        </p:nvSpPr>
        <p:spPr>
          <a:xfrm>
            <a:off x="706755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710" dirty="0"/>
          </a:p>
        </p:txBody>
      </p:sp>
      <p:sp>
        <p:nvSpPr>
          <p:cNvPr id="22" name="Text 19"/>
          <p:cNvSpPr/>
          <p:nvPr/>
        </p:nvSpPr>
        <p:spPr>
          <a:xfrm>
            <a:off x="7543800" y="2076450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710" dirty="0"/>
          </a:p>
        </p:txBody>
      </p:sp>
      <p:sp>
        <p:nvSpPr>
          <p:cNvPr id="23" name="Text 20"/>
          <p:cNvSpPr/>
          <p:nvPr/>
        </p:nvSpPr>
        <p:spPr>
          <a:xfrm>
            <a:off x="7991475" y="2076450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24" name="Text 21"/>
          <p:cNvSpPr/>
          <p:nvPr/>
        </p:nvSpPr>
        <p:spPr>
          <a:xfrm>
            <a:off x="3162300" y="1757362"/>
            <a:ext cx="19335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X=-10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31623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⬅️ 最左</a:t>
            </a:r>
            <a:endParaRPr lang="en-US" sz="520" dirty="0"/>
          </a:p>
        </p:txBody>
      </p:sp>
      <p:sp>
        <p:nvSpPr>
          <p:cNvPr id="26" name="Text 23"/>
          <p:cNvSpPr/>
          <p:nvPr/>
        </p:nvSpPr>
        <p:spPr>
          <a:xfrm>
            <a:off x="5576888" y="1757362"/>
            <a:ext cx="13535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X=0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543550" y="2205037"/>
            <a:ext cx="135350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中间</a:t>
            </a:r>
            <a:endParaRPr lang="en-US" sz="520" dirty="0"/>
          </a:p>
        </p:txBody>
      </p:sp>
      <p:sp>
        <p:nvSpPr>
          <p:cNvPr id="28" name="Text 25"/>
          <p:cNvSpPr/>
          <p:nvPr/>
        </p:nvSpPr>
        <p:spPr>
          <a:xfrm>
            <a:off x="7924800" y="1757362"/>
            <a:ext cx="16435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X=10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7924800" y="2205037"/>
            <a:ext cx="217527" cy="95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52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➡️ 最右</a:t>
            </a:r>
            <a:endParaRPr lang="en-US" sz="520" dirty="0"/>
          </a:p>
        </p:txBody>
      </p:sp>
      <p:sp>
        <p:nvSpPr>
          <p:cNvPr id="30" name="Shape 27"/>
          <p:cNvSpPr/>
          <p:nvPr/>
        </p:nvSpPr>
        <p:spPr>
          <a:xfrm>
            <a:off x="2667000" y="2524125"/>
            <a:ext cx="5524500" cy="971550"/>
          </a:xfrm>
          <a:prstGeom prst="roundRect">
            <a:avLst>
              <a:gd name="adj" fmla="val 1372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31" name="Text 28"/>
          <p:cNvSpPr/>
          <p:nvPr/>
        </p:nvSpPr>
        <p:spPr>
          <a:xfrm>
            <a:off x="2838450" y="2638425"/>
            <a:ext cx="525932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练一练：说出这些点在X轴的哪个位置？</a:t>
            </a:r>
            <a:endParaRPr lang="en-US" sz="900" dirty="0"/>
          </a:p>
        </p:txBody>
      </p:sp>
      <p:pic>
        <p:nvPicPr>
          <p:cNvPr id="3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809875"/>
            <a:ext cx="5715000" cy="571500"/>
          </a:xfrm>
          <a:prstGeom prst="rect">
            <a:avLst/>
          </a:prstGeom>
        </p:spPr>
      </p:pic>
      <p:sp>
        <p:nvSpPr>
          <p:cNvPr id="33" name="Text 29"/>
          <p:cNvSpPr/>
          <p:nvPr/>
        </p:nvSpPr>
        <p:spPr>
          <a:xfrm>
            <a:off x="32289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520" dirty="0"/>
          </a:p>
        </p:txBody>
      </p:sp>
      <p:sp>
        <p:nvSpPr>
          <p:cNvPr id="34" name="Text 30"/>
          <p:cNvSpPr/>
          <p:nvPr/>
        </p:nvSpPr>
        <p:spPr>
          <a:xfrm>
            <a:off x="4210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520" dirty="0"/>
          </a:p>
        </p:txBody>
      </p:sp>
      <p:sp>
        <p:nvSpPr>
          <p:cNvPr id="35" name="Text 31"/>
          <p:cNvSpPr/>
          <p:nvPr/>
        </p:nvSpPr>
        <p:spPr>
          <a:xfrm>
            <a:off x="5162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520" dirty="0"/>
          </a:p>
        </p:txBody>
      </p:sp>
      <p:sp>
        <p:nvSpPr>
          <p:cNvPr id="36" name="Text 32"/>
          <p:cNvSpPr/>
          <p:nvPr/>
        </p:nvSpPr>
        <p:spPr>
          <a:xfrm>
            <a:off x="5638800" y="31146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00" dirty="0"/>
          </a:p>
        </p:txBody>
      </p:sp>
      <p:sp>
        <p:nvSpPr>
          <p:cNvPr id="37" name="Text 33"/>
          <p:cNvSpPr/>
          <p:nvPr/>
        </p:nvSpPr>
        <p:spPr>
          <a:xfrm>
            <a:off x="61150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520" dirty="0"/>
          </a:p>
        </p:txBody>
      </p:sp>
      <p:sp>
        <p:nvSpPr>
          <p:cNvPr id="38" name="Text 34"/>
          <p:cNvSpPr/>
          <p:nvPr/>
        </p:nvSpPr>
        <p:spPr>
          <a:xfrm>
            <a:off x="7067550" y="3124200"/>
            <a:ext cx="116014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520" dirty="0"/>
          </a:p>
        </p:txBody>
      </p:sp>
      <p:sp>
        <p:nvSpPr>
          <p:cNvPr id="39" name="Text 35"/>
          <p:cNvSpPr/>
          <p:nvPr/>
        </p:nvSpPr>
        <p:spPr>
          <a:xfrm>
            <a:off x="7991475" y="3124200"/>
            <a:ext cx="174022" cy="1047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52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520" dirty="0"/>
          </a:p>
        </p:txBody>
      </p:sp>
      <p:sp>
        <p:nvSpPr>
          <p:cNvPr id="40" name="Text 36"/>
          <p:cNvSpPr/>
          <p:nvPr/>
        </p:nvSpPr>
        <p:spPr>
          <a:xfrm>
            <a:off x="38385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1" name="Text 37"/>
          <p:cNvSpPr/>
          <p:nvPr/>
        </p:nvSpPr>
        <p:spPr>
          <a:xfrm>
            <a:off x="3838575" y="3214688"/>
            <a:ext cx="169188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6B9D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X=-7</a:t>
            </a:r>
            <a:endParaRPr lang="en-US" sz="670" dirty="0"/>
          </a:p>
        </p:txBody>
      </p:sp>
      <p:sp>
        <p:nvSpPr>
          <p:cNvPr id="42" name="Text 38"/>
          <p:cNvSpPr/>
          <p:nvPr/>
        </p:nvSpPr>
        <p:spPr>
          <a:xfrm>
            <a:off x="4791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3" name="Text 39"/>
          <p:cNvSpPr/>
          <p:nvPr/>
        </p:nvSpPr>
        <p:spPr>
          <a:xfrm>
            <a:off x="4791075" y="3214688"/>
            <a:ext cx="169188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E6A800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X=-3</a:t>
            </a:r>
            <a:endParaRPr lang="en-US" sz="670" dirty="0"/>
          </a:p>
        </p:txBody>
      </p:sp>
      <p:sp>
        <p:nvSpPr>
          <p:cNvPr id="44" name="Text 40"/>
          <p:cNvSpPr/>
          <p:nvPr/>
        </p:nvSpPr>
        <p:spPr>
          <a:xfrm>
            <a:off x="6696075" y="3214687"/>
            <a:ext cx="149852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X=?</a:t>
            </a:r>
            <a:endParaRPr lang="en-US" sz="670" dirty="0"/>
          </a:p>
        </p:txBody>
      </p:sp>
      <p:sp>
        <p:nvSpPr>
          <p:cNvPr id="45" name="Text 41"/>
          <p:cNvSpPr/>
          <p:nvPr/>
        </p:nvSpPr>
        <p:spPr>
          <a:xfrm>
            <a:off x="6696075" y="3214688"/>
            <a:ext cx="14018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X=5</a:t>
            </a:r>
            <a:endParaRPr lang="en-US" sz="670" dirty="0"/>
          </a:p>
        </p:txBody>
      </p:sp>
      <p:sp>
        <p:nvSpPr>
          <p:cNvPr id="46" name="Text 42"/>
          <p:cNvSpPr/>
          <p:nvPr/>
        </p:nvSpPr>
        <p:spPr>
          <a:xfrm>
            <a:off x="571500" y="666750"/>
            <a:ext cx="2252237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第一步：认识X轴 ➡️</a:t>
            </a:r>
            <a:endParaRPr lang="en-US" sz="2100" dirty="0"/>
          </a:p>
        </p:txBody>
      </p:sp>
      <p:sp>
        <p:nvSpPr>
          <p:cNvPr id="47" name="Text 43"/>
          <p:cNvSpPr/>
          <p:nvPr/>
        </p:nvSpPr>
        <p:spPr>
          <a:xfrm>
            <a:off x="4572000" y="4605338"/>
            <a:ext cx="1868015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X轴告诉我们点在左边还是右边！➡️</a:t>
            </a:r>
            <a:endParaRPr lang="en-US" sz="82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3091832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第二步：为什么需要Y轴？🤔</a:t>
            </a:r>
            <a:endParaRPr lang="en-US" sz="21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862063"/>
          </a:xfrm>
          <a:prstGeom prst="roundRect">
            <a:avLst>
              <a:gd name="adj" fmla="val 716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❓ 问题来了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7"/>
            <a:ext cx="2030254" cy="125722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看！有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三个点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都在 X=2 的位置。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但是它们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高度不一样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光有X轴，我们只知道它在右边，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却不知道它在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上面还是下面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571500" y="666750"/>
            <a:ext cx="3091832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第二步：为什么需要Y轴？🤔</a:t>
            </a:r>
            <a:endParaRPr lang="en-US" sz="21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862063"/>
          </a:xfrm>
          <a:prstGeom prst="roundRect">
            <a:avLst>
              <a:gd name="adj" fmla="val 716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❓ 问题来了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7"/>
            <a:ext cx="2030254" cy="125722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看！有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三个点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都在 X=2 的位置。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但是它们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高度不一样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光有X轴，我们只知道它在右边，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却不知道它在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上面还是下面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2309813"/>
          </a:xfrm>
          <a:prstGeom prst="roundRect">
            <a:avLst>
              <a:gd name="adj" fmla="val 577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同样在X=2，为什么位置不同？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18097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900363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4448175" y="2900363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5638800" y="2890837"/>
            <a:ext cx="11601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750" dirty="0"/>
          </a:p>
        </p:txBody>
      </p:sp>
      <p:sp>
        <p:nvSpPr>
          <p:cNvPr id="16" name="Text 13"/>
          <p:cNvSpPr/>
          <p:nvPr/>
        </p:nvSpPr>
        <p:spPr>
          <a:xfrm>
            <a:off x="6829425" y="2900363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7991475" y="2900363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6210300" y="2890838"/>
            <a:ext cx="14018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X=2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267450" y="1757362"/>
            <a:ext cx="235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高处 ⬆️</a:t>
            </a:r>
            <a:endParaRPr lang="en-US" sz="750" dirty="0"/>
          </a:p>
        </p:txBody>
      </p:sp>
      <p:sp>
        <p:nvSpPr>
          <p:cNvPr id="20" name="Text 17"/>
          <p:cNvSpPr/>
          <p:nvPr/>
        </p:nvSpPr>
        <p:spPr>
          <a:xfrm>
            <a:off x="6267450" y="2262187"/>
            <a:ext cx="11609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中间</a:t>
            </a:r>
            <a:endParaRPr lang="en-US" sz="750" dirty="0"/>
          </a:p>
        </p:txBody>
      </p:sp>
      <p:sp>
        <p:nvSpPr>
          <p:cNvPr id="21" name="Text 18"/>
          <p:cNvSpPr/>
          <p:nvPr/>
        </p:nvSpPr>
        <p:spPr>
          <a:xfrm>
            <a:off x="6267450" y="2700337"/>
            <a:ext cx="235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低处 ⬇️</a:t>
            </a:r>
            <a:endParaRPr lang="en-US" sz="750" dirty="0"/>
          </a:p>
        </p:txBody>
      </p:sp>
      <p:sp>
        <p:nvSpPr>
          <p:cNvPr id="22" name="Text 19"/>
          <p:cNvSpPr/>
          <p:nvPr/>
        </p:nvSpPr>
        <p:spPr>
          <a:xfrm rot="900000">
            <a:off x="7029450" y="1871663"/>
            <a:ext cx="309372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620" dirty="0">
                <a:solidFill>
                  <a:srgbClr val="FFD23F">
                    <a:alpha val="30000"/>
                  </a:srgbClr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2620" dirty="0"/>
          </a:p>
        </p:txBody>
      </p:sp>
      <p:sp>
        <p:nvSpPr>
          <p:cNvPr id="23" name="Text 20"/>
          <p:cNvSpPr/>
          <p:nvPr/>
        </p:nvSpPr>
        <p:spPr>
          <a:xfrm>
            <a:off x="571500" y="666750"/>
            <a:ext cx="3091832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第二步：为什么需要Y轴？🤔</a:t>
            </a:r>
            <a:endParaRPr lang="en-US" sz="21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381250" cy="1862063"/>
          </a:xfrm>
          <a:prstGeom prst="roundRect">
            <a:avLst>
              <a:gd name="adj" fmla="val 7161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2030254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❓ 问题来了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7"/>
            <a:ext cx="2030254" cy="125722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看！有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三个点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都在 X=2 的位置。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但是它们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高度不一样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光有X轴，我们只知道它在右边，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却不知道它在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上面还是下面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667000" y="1238250"/>
            <a:ext cx="5524500" cy="2309813"/>
          </a:xfrm>
          <a:prstGeom prst="roundRect">
            <a:avLst>
              <a:gd name="adj" fmla="val 577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838450" y="1390650"/>
            <a:ext cx="5259324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同样在X=2，为什么位置不同？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0" y="1585912"/>
            <a:ext cx="5715000" cy="18097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28975" y="2900363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710" dirty="0"/>
          </a:p>
        </p:txBody>
      </p:sp>
      <p:sp>
        <p:nvSpPr>
          <p:cNvPr id="14" name="Text 11"/>
          <p:cNvSpPr/>
          <p:nvPr/>
        </p:nvSpPr>
        <p:spPr>
          <a:xfrm>
            <a:off x="4448175" y="2900363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710" dirty="0"/>
          </a:p>
        </p:txBody>
      </p:sp>
      <p:sp>
        <p:nvSpPr>
          <p:cNvPr id="15" name="Text 12"/>
          <p:cNvSpPr/>
          <p:nvPr/>
        </p:nvSpPr>
        <p:spPr>
          <a:xfrm>
            <a:off x="5638800" y="2890837"/>
            <a:ext cx="11601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750" dirty="0"/>
          </a:p>
        </p:txBody>
      </p:sp>
      <p:sp>
        <p:nvSpPr>
          <p:cNvPr id="16" name="Text 13"/>
          <p:cNvSpPr/>
          <p:nvPr/>
        </p:nvSpPr>
        <p:spPr>
          <a:xfrm>
            <a:off x="6829425" y="2900363"/>
            <a:ext cx="11601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710" dirty="0"/>
          </a:p>
        </p:txBody>
      </p:sp>
      <p:sp>
        <p:nvSpPr>
          <p:cNvPr id="17" name="Text 14"/>
          <p:cNvSpPr/>
          <p:nvPr/>
        </p:nvSpPr>
        <p:spPr>
          <a:xfrm>
            <a:off x="7991475" y="2900363"/>
            <a:ext cx="17402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1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710" dirty="0"/>
          </a:p>
        </p:txBody>
      </p:sp>
      <p:sp>
        <p:nvSpPr>
          <p:cNvPr id="18" name="Text 15"/>
          <p:cNvSpPr/>
          <p:nvPr/>
        </p:nvSpPr>
        <p:spPr>
          <a:xfrm>
            <a:off x="6210300" y="2890838"/>
            <a:ext cx="14018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9B6B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X=2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267450" y="1757362"/>
            <a:ext cx="235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高处 ⬆️</a:t>
            </a:r>
            <a:endParaRPr lang="en-US" sz="750" dirty="0"/>
          </a:p>
        </p:txBody>
      </p:sp>
      <p:sp>
        <p:nvSpPr>
          <p:cNvPr id="20" name="Text 17"/>
          <p:cNvSpPr/>
          <p:nvPr/>
        </p:nvSpPr>
        <p:spPr>
          <a:xfrm>
            <a:off x="6267450" y="2262187"/>
            <a:ext cx="11609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中间</a:t>
            </a:r>
            <a:endParaRPr lang="en-US" sz="750" dirty="0"/>
          </a:p>
        </p:txBody>
      </p:sp>
      <p:sp>
        <p:nvSpPr>
          <p:cNvPr id="21" name="Text 18"/>
          <p:cNvSpPr/>
          <p:nvPr/>
        </p:nvSpPr>
        <p:spPr>
          <a:xfrm>
            <a:off x="6267450" y="2700337"/>
            <a:ext cx="235730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低处 ⬇️</a:t>
            </a:r>
            <a:endParaRPr lang="en-US" sz="750" dirty="0"/>
          </a:p>
        </p:txBody>
      </p:sp>
      <p:sp>
        <p:nvSpPr>
          <p:cNvPr id="22" name="Text 19"/>
          <p:cNvSpPr/>
          <p:nvPr/>
        </p:nvSpPr>
        <p:spPr>
          <a:xfrm rot="900000">
            <a:off x="7029450" y="1871663"/>
            <a:ext cx="309372" cy="3333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620" dirty="0">
                <a:solidFill>
                  <a:srgbClr val="FFD23F">
                    <a:alpha val="30000"/>
                  </a:srgbClr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2620" dirty="0"/>
          </a:p>
        </p:txBody>
      </p:sp>
      <p:sp>
        <p:nvSpPr>
          <p:cNvPr id="23" name="Text 20"/>
          <p:cNvSpPr/>
          <p:nvPr/>
        </p:nvSpPr>
        <p:spPr>
          <a:xfrm>
            <a:off x="571500" y="666750"/>
            <a:ext cx="3091832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第二步：为什么需要Y轴？🤔</a:t>
            </a:r>
            <a:endParaRPr lang="en-US" sz="2100" dirty="0"/>
          </a:p>
        </p:txBody>
      </p:sp>
      <p:sp>
        <p:nvSpPr>
          <p:cNvPr id="24" name="Text 21"/>
          <p:cNvSpPr/>
          <p:nvPr/>
        </p:nvSpPr>
        <p:spPr>
          <a:xfrm>
            <a:off x="4572000" y="4605338"/>
            <a:ext cx="2600054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光有X轴不够，我们还需要Y轴来确定上下位置！⬆️⬇️</a:t>
            </a:r>
            <a:endParaRPr lang="en-US" sz="82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494312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第三步：认识坐标系 🗺️</a:t>
            </a:r>
            <a:endParaRPr lang="en-US" sz="21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2567806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🗺️ X和Y一起用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47825"/>
            <a:ext cx="1933575" cy="198678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坐标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就是一对数字：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264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左边还是右边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上面还是下面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比如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(3, 2)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= 右边3，上面2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571500" y="666750"/>
            <a:ext cx="2494312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第三步：认识坐标系 🗺️</a:t>
            </a:r>
            <a:endParaRPr lang="en-US" sz="2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Text 8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11" name="Text 9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13" name="Text 11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2567806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🗺️ X和Y一起用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47825"/>
            <a:ext cx="1933575" cy="198678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坐标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就是一对数字：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264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左边还是右边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上面还是下面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比如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(3, 2)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= 右边3，上面2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完整坐标系（X:-10~10, Y:-5~5, 单位长度一致）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494312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第三步：认识坐标系 🗺️</a:t>
            </a:r>
            <a:endParaRPr lang="en-US" sz="21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2567806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🗺️ X和Y一起用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47825"/>
            <a:ext cx="1933575" cy="198678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坐标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就是一对数字：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264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左边还是右边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上面还是下面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比如 </a:t>
            </a:r>
            <a:pPr algn="l" indent="0" marL="0">
              <a:lnSpc>
                <a:spcPts val="1980"/>
              </a:lnSpc>
              <a:buNone/>
            </a:pPr>
            <a:r>
              <a:rPr lang="en-US" sz="90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(3, 2)</a:t>
            </a:r>
            <a:pPr algn="l" indent="0" marL="0">
              <a:lnSpc>
                <a:spcPts val="1980"/>
              </a:lnSpc>
              <a:buNone/>
            </a:pPr>
            <a:r>
              <a:rPr lang="en-US" sz="90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= 右边3，上面2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完整坐标系（X:-10~10, Y:-5~5, 单位长度一致）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494312" cy="2667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第三步：认识坐标系 🗺️</a:t>
            </a:r>
            <a:endParaRPr lang="en-US" sz="2100" dirty="0"/>
          </a:p>
        </p:txBody>
      </p:sp>
      <p:sp>
        <p:nvSpPr>
          <p:cNvPr id="35" name="Text 32"/>
          <p:cNvSpPr/>
          <p:nvPr/>
        </p:nvSpPr>
        <p:spPr>
          <a:xfrm>
            <a:off x="4572000" y="4700588"/>
            <a:ext cx="2132748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坐标(X, Y)就像地址，告诉角色去哪里！📍</a:t>
            </a:r>
            <a:endParaRPr lang="en-US" sz="82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  <p:sp>
        <p:nvSpPr>
          <p:cNvPr id="38" name="Shape 35"/>
          <p:cNvSpPr/>
          <p:nvPr/>
        </p:nvSpPr>
        <p:spPr>
          <a:xfrm>
            <a:off x="4095750" y="2286000"/>
            <a:ext cx="142875" cy="142875"/>
          </a:xfrm>
          <a:prstGeom prst="ellipse">
            <a:avLst/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3962400" y="2133600"/>
            <a:ext cx="9667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B</a:t>
            </a:r>
            <a:endParaRPr lang="en-US" sz="10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  <p:sp>
        <p:nvSpPr>
          <p:cNvPr id="38" name="Shape 35"/>
          <p:cNvSpPr/>
          <p:nvPr/>
        </p:nvSpPr>
        <p:spPr>
          <a:xfrm>
            <a:off x="4095750" y="2286000"/>
            <a:ext cx="142875" cy="142875"/>
          </a:xfrm>
          <a:prstGeom prst="ellipse">
            <a:avLst/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3962400" y="2133600"/>
            <a:ext cx="9667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B</a:t>
            </a:r>
            <a:endParaRPr lang="en-US" sz="1050" dirty="0"/>
          </a:p>
        </p:txBody>
      </p:sp>
      <p:sp>
        <p:nvSpPr>
          <p:cNvPr id="40" name="Text 37"/>
          <p:cNvSpPr/>
          <p:nvPr/>
        </p:nvSpPr>
        <p:spPr>
          <a:xfrm>
            <a:off x="4267200" y="2276475"/>
            <a:ext cx="425386" cy="228600"/>
          </a:xfrm>
          <a:prstGeom prst="roundRect">
            <a:avLst>
              <a:gd name="adj" fmla="val 25000"/>
            </a:avLst>
          </a:prstGeom>
          <a:solidFill>
            <a:srgbClr val="FFF0F3"/>
          </a:solidFill>
          <a:ln w="14288">
            <a:solidFill>
              <a:srgbClr val="FF4757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(-6, 2)</a:t>
            </a:r>
            <a:endParaRPr lang="en-US" sz="82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  <p:sp>
        <p:nvSpPr>
          <p:cNvPr id="38" name="Shape 35"/>
          <p:cNvSpPr/>
          <p:nvPr/>
        </p:nvSpPr>
        <p:spPr>
          <a:xfrm>
            <a:off x="4095750" y="2286000"/>
            <a:ext cx="142875" cy="142875"/>
          </a:xfrm>
          <a:prstGeom prst="ellipse">
            <a:avLst/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3962400" y="2133600"/>
            <a:ext cx="9667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B</a:t>
            </a:r>
            <a:endParaRPr lang="en-US" sz="1050" dirty="0"/>
          </a:p>
        </p:txBody>
      </p:sp>
      <p:sp>
        <p:nvSpPr>
          <p:cNvPr id="40" name="Text 37"/>
          <p:cNvSpPr/>
          <p:nvPr/>
        </p:nvSpPr>
        <p:spPr>
          <a:xfrm>
            <a:off x="4267200" y="2276475"/>
            <a:ext cx="425386" cy="228600"/>
          </a:xfrm>
          <a:prstGeom prst="roundRect">
            <a:avLst>
              <a:gd name="adj" fmla="val 25000"/>
            </a:avLst>
          </a:prstGeom>
          <a:solidFill>
            <a:srgbClr val="FFF0F3"/>
          </a:solidFill>
          <a:ln w="14288">
            <a:solidFill>
              <a:srgbClr val="FF4757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(-6, 2)</a:t>
            </a:r>
            <a:endParaRPr lang="en-US" sz="820" dirty="0"/>
          </a:p>
        </p:txBody>
      </p:sp>
      <p:sp>
        <p:nvSpPr>
          <p:cNvPr id="41" name="Shape 38"/>
          <p:cNvSpPr/>
          <p:nvPr/>
        </p:nvSpPr>
        <p:spPr>
          <a:xfrm>
            <a:off x="6477000" y="3714750"/>
            <a:ext cx="142875" cy="142875"/>
          </a:xfrm>
          <a:prstGeom prst="ellipse">
            <a:avLst/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2" name="Text 39"/>
          <p:cNvSpPr/>
          <p:nvPr/>
        </p:nvSpPr>
        <p:spPr>
          <a:xfrm>
            <a:off x="6343650" y="38671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C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13" name="Text 11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  <p:sp>
        <p:nvSpPr>
          <p:cNvPr id="38" name="Shape 35"/>
          <p:cNvSpPr/>
          <p:nvPr/>
        </p:nvSpPr>
        <p:spPr>
          <a:xfrm>
            <a:off x="4095750" y="2286000"/>
            <a:ext cx="142875" cy="142875"/>
          </a:xfrm>
          <a:prstGeom prst="ellipse">
            <a:avLst/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3962400" y="2133600"/>
            <a:ext cx="9667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B</a:t>
            </a:r>
            <a:endParaRPr lang="en-US" sz="1050" dirty="0"/>
          </a:p>
        </p:txBody>
      </p:sp>
      <p:sp>
        <p:nvSpPr>
          <p:cNvPr id="40" name="Text 37"/>
          <p:cNvSpPr/>
          <p:nvPr/>
        </p:nvSpPr>
        <p:spPr>
          <a:xfrm>
            <a:off x="4267200" y="2276475"/>
            <a:ext cx="425386" cy="228600"/>
          </a:xfrm>
          <a:prstGeom prst="roundRect">
            <a:avLst>
              <a:gd name="adj" fmla="val 25000"/>
            </a:avLst>
          </a:prstGeom>
          <a:solidFill>
            <a:srgbClr val="FFF0F3"/>
          </a:solidFill>
          <a:ln w="14288">
            <a:solidFill>
              <a:srgbClr val="FF4757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(-6, 2)</a:t>
            </a:r>
            <a:endParaRPr lang="en-US" sz="820" dirty="0"/>
          </a:p>
        </p:txBody>
      </p:sp>
      <p:sp>
        <p:nvSpPr>
          <p:cNvPr id="41" name="Shape 38"/>
          <p:cNvSpPr/>
          <p:nvPr/>
        </p:nvSpPr>
        <p:spPr>
          <a:xfrm>
            <a:off x="6477000" y="3714750"/>
            <a:ext cx="142875" cy="142875"/>
          </a:xfrm>
          <a:prstGeom prst="ellipse">
            <a:avLst/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2" name="Text 39"/>
          <p:cNvSpPr/>
          <p:nvPr/>
        </p:nvSpPr>
        <p:spPr>
          <a:xfrm>
            <a:off x="6343650" y="38671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C</a:t>
            </a:r>
            <a:endParaRPr lang="en-US" sz="1050" dirty="0"/>
          </a:p>
        </p:txBody>
      </p:sp>
      <p:sp>
        <p:nvSpPr>
          <p:cNvPr id="43" name="Text 40"/>
          <p:cNvSpPr/>
          <p:nvPr/>
        </p:nvSpPr>
        <p:spPr>
          <a:xfrm>
            <a:off x="6648450" y="3733800"/>
            <a:ext cx="439888" cy="228600"/>
          </a:xfrm>
          <a:prstGeom prst="roundRect">
            <a:avLst>
              <a:gd name="adj" fmla="val 25000"/>
            </a:avLst>
          </a:prstGeom>
          <a:solidFill>
            <a:srgbClr val="E8FFF6"/>
          </a:solidFill>
          <a:ln w="14288">
            <a:solidFill>
              <a:srgbClr val="4ECDC4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(4, -4)</a:t>
            </a:r>
            <a:endParaRPr lang="en-US" sz="82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  <p:sp>
        <p:nvSpPr>
          <p:cNvPr id="38" name="Shape 35"/>
          <p:cNvSpPr/>
          <p:nvPr/>
        </p:nvSpPr>
        <p:spPr>
          <a:xfrm>
            <a:off x="4095750" y="2286000"/>
            <a:ext cx="142875" cy="142875"/>
          </a:xfrm>
          <a:prstGeom prst="ellipse">
            <a:avLst/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3962400" y="2133600"/>
            <a:ext cx="9667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B</a:t>
            </a:r>
            <a:endParaRPr lang="en-US" sz="1050" dirty="0"/>
          </a:p>
        </p:txBody>
      </p:sp>
      <p:sp>
        <p:nvSpPr>
          <p:cNvPr id="40" name="Text 37"/>
          <p:cNvSpPr/>
          <p:nvPr/>
        </p:nvSpPr>
        <p:spPr>
          <a:xfrm>
            <a:off x="4267200" y="2276475"/>
            <a:ext cx="425386" cy="228600"/>
          </a:xfrm>
          <a:prstGeom prst="roundRect">
            <a:avLst>
              <a:gd name="adj" fmla="val 25000"/>
            </a:avLst>
          </a:prstGeom>
          <a:solidFill>
            <a:srgbClr val="FFF0F3"/>
          </a:solidFill>
          <a:ln w="14288">
            <a:solidFill>
              <a:srgbClr val="FF4757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(-6, 2)</a:t>
            </a:r>
            <a:endParaRPr lang="en-US" sz="820" dirty="0"/>
          </a:p>
        </p:txBody>
      </p:sp>
      <p:sp>
        <p:nvSpPr>
          <p:cNvPr id="41" name="Shape 38"/>
          <p:cNvSpPr/>
          <p:nvPr/>
        </p:nvSpPr>
        <p:spPr>
          <a:xfrm>
            <a:off x="6477000" y="3714750"/>
            <a:ext cx="142875" cy="142875"/>
          </a:xfrm>
          <a:prstGeom prst="ellipse">
            <a:avLst/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2" name="Text 39"/>
          <p:cNvSpPr/>
          <p:nvPr/>
        </p:nvSpPr>
        <p:spPr>
          <a:xfrm>
            <a:off x="6343650" y="38671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C</a:t>
            </a:r>
            <a:endParaRPr lang="en-US" sz="1050" dirty="0"/>
          </a:p>
        </p:txBody>
      </p:sp>
      <p:sp>
        <p:nvSpPr>
          <p:cNvPr id="43" name="Text 40"/>
          <p:cNvSpPr/>
          <p:nvPr/>
        </p:nvSpPr>
        <p:spPr>
          <a:xfrm>
            <a:off x="6648450" y="3733800"/>
            <a:ext cx="439888" cy="228600"/>
          </a:xfrm>
          <a:prstGeom prst="roundRect">
            <a:avLst>
              <a:gd name="adj" fmla="val 25000"/>
            </a:avLst>
          </a:prstGeom>
          <a:solidFill>
            <a:srgbClr val="E8FFF6"/>
          </a:solidFill>
          <a:ln w="14288">
            <a:solidFill>
              <a:srgbClr val="4ECDC4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(4, -4)</a:t>
            </a:r>
            <a:endParaRPr lang="en-US" sz="820" dirty="0"/>
          </a:p>
        </p:txBody>
      </p:sp>
      <p:sp>
        <p:nvSpPr>
          <p:cNvPr id="44" name="Shape 41"/>
          <p:cNvSpPr/>
          <p:nvPr/>
        </p:nvSpPr>
        <p:spPr>
          <a:xfrm>
            <a:off x="3619500" y="3476625"/>
            <a:ext cx="142875" cy="142875"/>
          </a:xfrm>
          <a:prstGeom prst="ellipse">
            <a:avLst/>
          </a:prstGeom>
          <a:solidFill>
            <a:srgbClr val="9B6B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5" name="Text 42"/>
          <p:cNvSpPr/>
          <p:nvPr/>
        </p:nvSpPr>
        <p:spPr>
          <a:xfrm>
            <a:off x="3790950" y="3324225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D</a:t>
            </a:r>
            <a:endParaRPr lang="en-US" sz="105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  <p:sp>
        <p:nvSpPr>
          <p:cNvPr id="38" name="Shape 35"/>
          <p:cNvSpPr/>
          <p:nvPr/>
        </p:nvSpPr>
        <p:spPr>
          <a:xfrm>
            <a:off x="4095750" y="2286000"/>
            <a:ext cx="142875" cy="142875"/>
          </a:xfrm>
          <a:prstGeom prst="ellipse">
            <a:avLst/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3962400" y="2133600"/>
            <a:ext cx="9667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B</a:t>
            </a:r>
            <a:endParaRPr lang="en-US" sz="1050" dirty="0"/>
          </a:p>
        </p:txBody>
      </p:sp>
      <p:sp>
        <p:nvSpPr>
          <p:cNvPr id="40" name="Text 37"/>
          <p:cNvSpPr/>
          <p:nvPr/>
        </p:nvSpPr>
        <p:spPr>
          <a:xfrm>
            <a:off x="4267200" y="2276475"/>
            <a:ext cx="425386" cy="228600"/>
          </a:xfrm>
          <a:prstGeom prst="roundRect">
            <a:avLst>
              <a:gd name="adj" fmla="val 25000"/>
            </a:avLst>
          </a:prstGeom>
          <a:solidFill>
            <a:srgbClr val="FFF0F3"/>
          </a:solidFill>
          <a:ln w="14288">
            <a:solidFill>
              <a:srgbClr val="FF4757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(-6, 2)</a:t>
            </a:r>
            <a:endParaRPr lang="en-US" sz="820" dirty="0"/>
          </a:p>
        </p:txBody>
      </p:sp>
      <p:sp>
        <p:nvSpPr>
          <p:cNvPr id="41" name="Shape 38"/>
          <p:cNvSpPr/>
          <p:nvPr/>
        </p:nvSpPr>
        <p:spPr>
          <a:xfrm>
            <a:off x="6477000" y="3714750"/>
            <a:ext cx="142875" cy="142875"/>
          </a:xfrm>
          <a:prstGeom prst="ellipse">
            <a:avLst/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2" name="Text 39"/>
          <p:cNvSpPr/>
          <p:nvPr/>
        </p:nvSpPr>
        <p:spPr>
          <a:xfrm>
            <a:off x="6343650" y="38671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C</a:t>
            </a:r>
            <a:endParaRPr lang="en-US" sz="1050" dirty="0"/>
          </a:p>
        </p:txBody>
      </p:sp>
      <p:sp>
        <p:nvSpPr>
          <p:cNvPr id="43" name="Text 40"/>
          <p:cNvSpPr/>
          <p:nvPr/>
        </p:nvSpPr>
        <p:spPr>
          <a:xfrm>
            <a:off x="6648450" y="3733800"/>
            <a:ext cx="439888" cy="228600"/>
          </a:xfrm>
          <a:prstGeom prst="roundRect">
            <a:avLst>
              <a:gd name="adj" fmla="val 25000"/>
            </a:avLst>
          </a:prstGeom>
          <a:solidFill>
            <a:srgbClr val="E8FFF6"/>
          </a:solidFill>
          <a:ln w="14288">
            <a:solidFill>
              <a:srgbClr val="4ECDC4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(4, -4)</a:t>
            </a:r>
            <a:endParaRPr lang="en-US" sz="820" dirty="0"/>
          </a:p>
        </p:txBody>
      </p:sp>
      <p:sp>
        <p:nvSpPr>
          <p:cNvPr id="44" name="Shape 41"/>
          <p:cNvSpPr/>
          <p:nvPr/>
        </p:nvSpPr>
        <p:spPr>
          <a:xfrm>
            <a:off x="3619500" y="3476625"/>
            <a:ext cx="142875" cy="142875"/>
          </a:xfrm>
          <a:prstGeom prst="ellipse">
            <a:avLst/>
          </a:prstGeom>
          <a:solidFill>
            <a:srgbClr val="9B6B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5" name="Text 42"/>
          <p:cNvSpPr/>
          <p:nvPr/>
        </p:nvSpPr>
        <p:spPr>
          <a:xfrm>
            <a:off x="3790950" y="3324225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D</a:t>
            </a:r>
            <a:endParaRPr lang="en-US" sz="1050" dirty="0"/>
          </a:p>
        </p:txBody>
      </p:sp>
      <p:sp>
        <p:nvSpPr>
          <p:cNvPr id="46" name="Text 43"/>
          <p:cNvSpPr/>
          <p:nvPr/>
        </p:nvSpPr>
        <p:spPr>
          <a:xfrm>
            <a:off x="3790950" y="3467100"/>
            <a:ext cx="464058" cy="228600"/>
          </a:xfrm>
          <a:prstGeom prst="roundRect">
            <a:avLst>
              <a:gd name="adj" fmla="val 25000"/>
            </a:avLst>
          </a:prstGeom>
          <a:solidFill>
            <a:srgbClr val="F3EEFF"/>
          </a:solidFill>
          <a:ln w="14288">
            <a:solidFill>
              <a:srgbClr val="9B6B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9B6B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(-8, -3)</a:t>
            </a:r>
            <a:endParaRPr lang="en-US" sz="82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238250"/>
            <a:ext cx="2286000" cy="1987600"/>
          </a:xfrm>
          <a:prstGeom prst="roundRect">
            <a:avLst>
              <a:gd name="adj" fmla="val 670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409700"/>
            <a:ext cx="1933575" cy="1666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12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说出这些点的坐标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571500" y="1671638"/>
            <a:ext cx="1933575" cy="13827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看右边的图，说出每个点的坐标 </a:t>
            </a:r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(X, Y)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🔵 蓝点A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🔴 红点B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🟢 绿点C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815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🟣 紫点D</a:t>
            </a:r>
            <a:pPr algn="l" indent="0" marL="0">
              <a:lnSpc>
                <a:spcPts val="1815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：X=? Y=?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619500"/>
          </a:xfrm>
          <a:prstGeom prst="roundRect">
            <a:avLst>
              <a:gd name="adj" fmla="val 368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62050"/>
            <a:ext cx="547201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📊 看图说坐标（X:-10~10, Y:-5~5）</a:t>
            </a:r>
            <a:endParaRPr lang="en-US" sz="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14450"/>
            <a:ext cx="5715000" cy="304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1242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-10</a:t>
            </a:r>
            <a:endParaRPr lang="en-US" sz="600" dirty="0"/>
          </a:p>
        </p:txBody>
      </p:sp>
      <p:sp>
        <p:nvSpPr>
          <p:cNvPr id="14" name="Text 11"/>
          <p:cNvSpPr/>
          <p:nvPr/>
        </p:nvSpPr>
        <p:spPr>
          <a:xfrm>
            <a:off x="362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-8</a:t>
            </a:r>
            <a:endParaRPr lang="en-US" sz="600" dirty="0"/>
          </a:p>
        </p:txBody>
      </p:sp>
      <p:sp>
        <p:nvSpPr>
          <p:cNvPr id="15" name="Text 12"/>
          <p:cNvSpPr/>
          <p:nvPr/>
        </p:nvSpPr>
        <p:spPr>
          <a:xfrm>
            <a:off x="4105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-6</a:t>
            </a:r>
            <a:endParaRPr lang="en-US" sz="600" dirty="0"/>
          </a:p>
        </p:txBody>
      </p:sp>
      <p:sp>
        <p:nvSpPr>
          <p:cNvPr id="16" name="Text 13"/>
          <p:cNvSpPr/>
          <p:nvPr/>
        </p:nvSpPr>
        <p:spPr>
          <a:xfrm>
            <a:off x="4581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17" name="Text 14"/>
          <p:cNvSpPr/>
          <p:nvPr/>
        </p:nvSpPr>
        <p:spPr>
          <a:xfrm>
            <a:off x="5057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18" name="Text 15"/>
          <p:cNvSpPr/>
          <p:nvPr/>
        </p:nvSpPr>
        <p:spPr>
          <a:xfrm>
            <a:off x="5534025" y="2914650"/>
            <a:ext cx="116014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0</a:t>
            </a:r>
            <a:endParaRPr lang="en-US" sz="670" dirty="0"/>
          </a:p>
        </p:txBody>
      </p:sp>
      <p:sp>
        <p:nvSpPr>
          <p:cNvPr id="19" name="Text 16"/>
          <p:cNvSpPr/>
          <p:nvPr/>
        </p:nvSpPr>
        <p:spPr>
          <a:xfrm>
            <a:off x="60102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0" name="Text 17"/>
          <p:cNvSpPr/>
          <p:nvPr/>
        </p:nvSpPr>
        <p:spPr>
          <a:xfrm>
            <a:off x="64865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1" name="Text 18"/>
          <p:cNvSpPr/>
          <p:nvPr/>
        </p:nvSpPr>
        <p:spPr>
          <a:xfrm>
            <a:off x="696277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6</a:t>
            </a:r>
            <a:endParaRPr lang="en-US" sz="600" dirty="0"/>
          </a:p>
        </p:txBody>
      </p:sp>
      <p:sp>
        <p:nvSpPr>
          <p:cNvPr id="22" name="Text 19"/>
          <p:cNvSpPr/>
          <p:nvPr/>
        </p:nvSpPr>
        <p:spPr>
          <a:xfrm>
            <a:off x="7439025" y="2924175"/>
            <a:ext cx="11601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8</a:t>
            </a:r>
            <a:endParaRPr lang="en-US" sz="600" dirty="0"/>
          </a:p>
        </p:txBody>
      </p:sp>
      <p:sp>
        <p:nvSpPr>
          <p:cNvPr id="23" name="Text 20"/>
          <p:cNvSpPr/>
          <p:nvPr/>
        </p:nvSpPr>
        <p:spPr>
          <a:xfrm>
            <a:off x="7886700" y="2924175"/>
            <a:ext cx="174022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endParaRPr lang="en-US" sz="600" dirty="0"/>
          </a:p>
        </p:txBody>
      </p:sp>
      <p:sp>
        <p:nvSpPr>
          <p:cNvPr id="24" name="Text 21"/>
          <p:cNvSpPr/>
          <p:nvPr/>
        </p:nvSpPr>
        <p:spPr>
          <a:xfrm>
            <a:off x="5667375" y="159067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5</a:t>
            </a:r>
            <a:endParaRPr lang="en-US" sz="600" dirty="0"/>
          </a:p>
        </p:txBody>
      </p:sp>
      <p:sp>
        <p:nvSpPr>
          <p:cNvPr id="25" name="Text 22"/>
          <p:cNvSpPr/>
          <p:nvPr/>
        </p:nvSpPr>
        <p:spPr>
          <a:xfrm>
            <a:off x="5667375" y="1828800"/>
            <a:ext cx="4350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4</a:t>
            </a:r>
            <a:endParaRPr lang="en-US" sz="600" dirty="0"/>
          </a:p>
        </p:txBody>
      </p:sp>
      <p:sp>
        <p:nvSpPr>
          <p:cNvPr id="26" name="Text 23"/>
          <p:cNvSpPr/>
          <p:nvPr/>
        </p:nvSpPr>
        <p:spPr>
          <a:xfrm>
            <a:off x="5667375" y="2066925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600" dirty="0"/>
          </a:p>
        </p:txBody>
      </p:sp>
      <p:sp>
        <p:nvSpPr>
          <p:cNvPr id="27" name="Text 24"/>
          <p:cNvSpPr/>
          <p:nvPr/>
        </p:nvSpPr>
        <p:spPr>
          <a:xfrm>
            <a:off x="5667375" y="2305050"/>
            <a:ext cx="38671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600" dirty="0"/>
          </a:p>
        </p:txBody>
      </p:sp>
      <p:sp>
        <p:nvSpPr>
          <p:cNvPr id="28" name="Text 25"/>
          <p:cNvSpPr/>
          <p:nvPr/>
        </p:nvSpPr>
        <p:spPr>
          <a:xfrm>
            <a:off x="5667375" y="2543175"/>
            <a:ext cx="29004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600" dirty="0"/>
          </a:p>
        </p:txBody>
      </p:sp>
      <p:sp>
        <p:nvSpPr>
          <p:cNvPr id="29" name="Text 26"/>
          <p:cNvSpPr/>
          <p:nvPr/>
        </p:nvSpPr>
        <p:spPr>
          <a:xfrm>
            <a:off x="5667375" y="3019425"/>
            <a:ext cx="5800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</a:t>
            </a:r>
            <a:endParaRPr lang="en-US" sz="600" dirty="0"/>
          </a:p>
        </p:txBody>
      </p:sp>
      <p:sp>
        <p:nvSpPr>
          <p:cNvPr id="30" name="Text 27"/>
          <p:cNvSpPr/>
          <p:nvPr/>
        </p:nvSpPr>
        <p:spPr>
          <a:xfrm>
            <a:off x="5667375" y="3257550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</a:t>
            </a:r>
            <a:endParaRPr lang="en-US" sz="600" dirty="0"/>
          </a:p>
        </p:txBody>
      </p:sp>
      <p:sp>
        <p:nvSpPr>
          <p:cNvPr id="31" name="Text 28"/>
          <p:cNvSpPr/>
          <p:nvPr/>
        </p:nvSpPr>
        <p:spPr>
          <a:xfrm>
            <a:off x="5667375" y="349567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-3</a:t>
            </a:r>
            <a:endParaRPr lang="en-US" sz="600" dirty="0"/>
          </a:p>
        </p:txBody>
      </p:sp>
      <p:sp>
        <p:nvSpPr>
          <p:cNvPr id="32" name="Text 29"/>
          <p:cNvSpPr/>
          <p:nvPr/>
        </p:nvSpPr>
        <p:spPr>
          <a:xfrm>
            <a:off x="5667375" y="3733800"/>
            <a:ext cx="72509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-4</a:t>
            </a:r>
            <a:endParaRPr lang="en-US" sz="600" dirty="0"/>
          </a:p>
        </p:txBody>
      </p:sp>
      <p:sp>
        <p:nvSpPr>
          <p:cNvPr id="33" name="Text 30"/>
          <p:cNvSpPr/>
          <p:nvPr/>
        </p:nvSpPr>
        <p:spPr>
          <a:xfrm>
            <a:off x="5667375" y="3971925"/>
            <a:ext cx="6767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-5</a:t>
            </a:r>
            <a:endParaRPr lang="en-US" sz="600" dirty="0"/>
          </a:p>
        </p:txBody>
      </p:sp>
      <p:sp>
        <p:nvSpPr>
          <p:cNvPr id="34" name="Text 31"/>
          <p:cNvSpPr/>
          <p:nvPr/>
        </p:nvSpPr>
        <p:spPr>
          <a:xfrm>
            <a:off x="571500" y="666750"/>
            <a:ext cx="2676113" cy="3095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21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互动练习：说出坐标！🎯</a:t>
            </a:r>
            <a:endParaRPr lang="en-US" sz="2100" dirty="0"/>
          </a:p>
        </p:txBody>
      </p:sp>
      <p:sp>
        <p:nvSpPr>
          <p:cNvPr id="35" name="Shape 32"/>
          <p:cNvSpPr/>
          <p:nvPr/>
        </p:nvSpPr>
        <p:spPr>
          <a:xfrm>
            <a:off x="7429500" y="1809750"/>
            <a:ext cx="142875" cy="142875"/>
          </a:xfrm>
          <a:prstGeom prst="ellipse">
            <a:avLst/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7296150" y="16573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A</a:t>
            </a:r>
            <a:endParaRPr lang="en-US" sz="1050" dirty="0"/>
          </a:p>
        </p:txBody>
      </p:sp>
      <p:sp>
        <p:nvSpPr>
          <p:cNvPr id="37" name="Text 34"/>
          <p:cNvSpPr/>
          <p:nvPr/>
        </p:nvSpPr>
        <p:spPr>
          <a:xfrm>
            <a:off x="7600950" y="1800225"/>
            <a:ext cx="396383" cy="228600"/>
          </a:xfrm>
          <a:prstGeom prst="roundRect">
            <a:avLst>
              <a:gd name="adj" fmla="val 25000"/>
            </a:avLst>
          </a:prstGeom>
          <a:solidFill>
            <a:srgbClr val="E8F4FF"/>
          </a:solidFill>
          <a:ln w="14288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(8, 4)</a:t>
            </a:r>
            <a:endParaRPr lang="en-US" sz="820" dirty="0"/>
          </a:p>
        </p:txBody>
      </p:sp>
      <p:sp>
        <p:nvSpPr>
          <p:cNvPr id="38" name="Shape 35"/>
          <p:cNvSpPr/>
          <p:nvPr/>
        </p:nvSpPr>
        <p:spPr>
          <a:xfrm>
            <a:off x="4095750" y="2286000"/>
            <a:ext cx="142875" cy="142875"/>
          </a:xfrm>
          <a:prstGeom prst="ellipse">
            <a:avLst/>
          </a:prstGeom>
          <a:solidFill>
            <a:srgbClr val="FF4757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3962400" y="2133600"/>
            <a:ext cx="96679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B</a:t>
            </a:r>
            <a:endParaRPr lang="en-US" sz="1050" dirty="0"/>
          </a:p>
        </p:txBody>
      </p:sp>
      <p:sp>
        <p:nvSpPr>
          <p:cNvPr id="40" name="Text 37"/>
          <p:cNvSpPr/>
          <p:nvPr/>
        </p:nvSpPr>
        <p:spPr>
          <a:xfrm>
            <a:off x="4267200" y="2276475"/>
            <a:ext cx="425386" cy="228600"/>
          </a:xfrm>
          <a:prstGeom prst="roundRect">
            <a:avLst>
              <a:gd name="adj" fmla="val 25000"/>
            </a:avLst>
          </a:prstGeom>
          <a:solidFill>
            <a:srgbClr val="FFF0F3"/>
          </a:solidFill>
          <a:ln w="14288">
            <a:solidFill>
              <a:srgbClr val="FF4757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(-6, 2)</a:t>
            </a:r>
            <a:endParaRPr lang="en-US" sz="820" dirty="0"/>
          </a:p>
        </p:txBody>
      </p:sp>
      <p:sp>
        <p:nvSpPr>
          <p:cNvPr id="41" name="Shape 38"/>
          <p:cNvSpPr/>
          <p:nvPr/>
        </p:nvSpPr>
        <p:spPr>
          <a:xfrm>
            <a:off x="6477000" y="3714750"/>
            <a:ext cx="142875" cy="142875"/>
          </a:xfrm>
          <a:prstGeom prst="ellipse">
            <a:avLst/>
          </a:prstGeom>
          <a:solidFill>
            <a:srgbClr val="4ECDC4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2" name="Text 39"/>
          <p:cNvSpPr/>
          <p:nvPr/>
        </p:nvSpPr>
        <p:spPr>
          <a:xfrm>
            <a:off x="6343650" y="3867150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C</a:t>
            </a:r>
            <a:endParaRPr lang="en-US" sz="1050" dirty="0"/>
          </a:p>
        </p:txBody>
      </p:sp>
      <p:sp>
        <p:nvSpPr>
          <p:cNvPr id="43" name="Text 40"/>
          <p:cNvSpPr/>
          <p:nvPr/>
        </p:nvSpPr>
        <p:spPr>
          <a:xfrm>
            <a:off x="6648450" y="3733800"/>
            <a:ext cx="439888" cy="228600"/>
          </a:xfrm>
          <a:prstGeom prst="roundRect">
            <a:avLst>
              <a:gd name="adj" fmla="val 25000"/>
            </a:avLst>
          </a:prstGeom>
          <a:solidFill>
            <a:srgbClr val="E8FFF6"/>
          </a:solidFill>
          <a:ln w="14288">
            <a:solidFill>
              <a:srgbClr val="4ECDC4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4ECDC4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(4, -4)</a:t>
            </a:r>
            <a:endParaRPr lang="en-US" sz="820" dirty="0"/>
          </a:p>
        </p:txBody>
      </p:sp>
      <p:sp>
        <p:nvSpPr>
          <p:cNvPr id="44" name="Shape 41"/>
          <p:cNvSpPr/>
          <p:nvPr/>
        </p:nvSpPr>
        <p:spPr>
          <a:xfrm>
            <a:off x="3619500" y="3476625"/>
            <a:ext cx="142875" cy="142875"/>
          </a:xfrm>
          <a:prstGeom prst="ellipse">
            <a:avLst/>
          </a:prstGeom>
          <a:solidFill>
            <a:srgbClr val="9B6BFF"/>
          </a:solidFill>
          <a:ln w="19050">
            <a:solidFill>
              <a:srgbClr val="1A2B4B"/>
            </a:solidFill>
            <a:prstDash val="solid"/>
          </a:ln>
        </p:spPr>
      </p:sp>
      <p:sp>
        <p:nvSpPr>
          <p:cNvPr id="45" name="Text 42"/>
          <p:cNvSpPr/>
          <p:nvPr/>
        </p:nvSpPr>
        <p:spPr>
          <a:xfrm>
            <a:off x="3790950" y="3324225"/>
            <a:ext cx="106347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D</a:t>
            </a:r>
            <a:endParaRPr lang="en-US" sz="1050" dirty="0"/>
          </a:p>
        </p:txBody>
      </p:sp>
      <p:sp>
        <p:nvSpPr>
          <p:cNvPr id="46" name="Text 43"/>
          <p:cNvSpPr/>
          <p:nvPr/>
        </p:nvSpPr>
        <p:spPr>
          <a:xfrm>
            <a:off x="3790950" y="3467100"/>
            <a:ext cx="464058" cy="228600"/>
          </a:xfrm>
          <a:prstGeom prst="roundRect">
            <a:avLst>
              <a:gd name="adj" fmla="val 25000"/>
            </a:avLst>
          </a:prstGeom>
          <a:solidFill>
            <a:srgbClr val="F3EEFF"/>
          </a:solidFill>
          <a:ln w="14288">
            <a:solidFill>
              <a:srgbClr val="9B6B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b="1" dirty="0">
                <a:solidFill>
                  <a:srgbClr val="9B6B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(-8, -3)</a:t>
            </a:r>
            <a:endParaRPr lang="en-US" sz="820" dirty="0"/>
          </a:p>
        </p:txBody>
      </p:sp>
      <p:sp>
        <p:nvSpPr>
          <p:cNvPr id="47" name="Text 44"/>
          <p:cNvSpPr/>
          <p:nvPr/>
        </p:nvSpPr>
        <p:spPr>
          <a:xfrm>
            <a:off x="4572000" y="4700588"/>
            <a:ext cx="2098911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先看X轴确定左右，再看Y轴确定上下！🎯</a:t>
            </a:r>
            <a:endParaRPr lang="en-US" sz="82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Text 13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16" name="Text 14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18" name="Text 16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286000" cy="2576512"/>
          </a:xfrm>
          <a:prstGeom prst="roundRect">
            <a:avLst>
              <a:gd name="adj" fmla="val 5833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71500" y="1314450"/>
            <a:ext cx="1933575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🔄 从-10~10 到 Scratch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71500" y="1547812"/>
            <a:ext cx="1933575" cy="20002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我们刚才用的是 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-10 到 10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Scratch的舞台</a:t>
            </a:r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更大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X轴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-240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Y轴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-180</a:t>
            </a:r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到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67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━━━━━━━━━━━━━━━━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中心还是 </a:t>
            </a:r>
            <a:pPr algn="l" indent="0" marL="0">
              <a:lnSpc>
                <a:spcPts val="1950"/>
              </a:lnSpc>
              <a:buNone/>
            </a:pPr>
            <a:r>
              <a:rPr lang="en-US" sz="9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(0, 0)</a:t>
            </a:r>
            <a:endParaRPr lang="en-US" sz="820" dirty="0"/>
          </a:p>
        </p:txBody>
      </p:sp>
      <p:sp>
        <p:nvSpPr>
          <p:cNvPr id="10" name="Shape 8"/>
          <p:cNvSpPr/>
          <p:nvPr/>
        </p:nvSpPr>
        <p:spPr>
          <a:xfrm>
            <a:off x="2571750" y="1047750"/>
            <a:ext cx="5715000" cy="3429000"/>
          </a:xfrm>
          <a:prstGeom prst="roundRect">
            <a:avLst>
              <a:gd name="adj" fmla="val 38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733675" y="1181100"/>
            <a:ext cx="5472017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🎮 Scratch舞台坐标系</a:t>
            </a:r>
            <a:endParaRPr lang="en-US" sz="10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3675" y="1385888"/>
            <a:ext cx="5715000" cy="276225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71500" y="666750"/>
            <a:ext cx="331713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第四步：Scratch的坐标范围 🎮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4572000" y="4605338"/>
            <a:ext cx="2785330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Scratch舞台比练习的范围大很多，但原理完全一样！🎮</a:t>
            </a:r>
            <a:endParaRPr lang="en-US" sz="82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93525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编程实现：让哨子跑起来！🏃</a:t>
            </a:r>
            <a:endParaRPr lang="en-US" sz="195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667000" cy="2676525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3589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三步让哨子跑起来</a:t>
            </a:r>
            <a:endParaRPr lang="en-US" sz="970" dirty="0"/>
          </a:p>
        </p:txBody>
      </p:sp>
      <p:sp>
        <p:nvSpPr>
          <p:cNvPr id="9" name="Text 7"/>
          <p:cNvSpPr/>
          <p:nvPr/>
        </p:nvSpPr>
        <p:spPr>
          <a:xfrm>
            <a:off x="552450" y="151447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1：设起点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「当绿旗被点击」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-194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-28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每次点绿旗，哨子都回到起跑线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247900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E8F4FF"/>
          </a:solidFill>
          <a:ln w="9525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2：重复跑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「重复执行」→「移动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哨子一直往右跑不停！</a:t>
            </a:r>
            <a:endParaRPr lang="en-US" sz="820" dirty="0"/>
          </a:p>
        </p:txBody>
      </p:sp>
      <p:sp>
        <p:nvSpPr>
          <p:cNvPr id="11" name="Text 9"/>
          <p:cNvSpPr/>
          <p:nvPr/>
        </p:nvSpPr>
        <p:spPr>
          <a:xfrm>
            <a:off x="552450" y="298132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3EEFF"/>
          </a:solidFill>
          <a:ln w="9525">
            <a:solidFill>
              <a:srgbClr val="9B6B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3：换造型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在「移动」后面加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「下一个造型」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跑步时帽子颜色不断变化！</a:t>
            </a:r>
            <a:endParaRPr lang="en-US" sz="820" dirty="0"/>
          </a:p>
        </p:txBody>
      </p:sp>
      <p:sp>
        <p:nvSpPr>
          <p:cNvPr id="12" name="Text 10"/>
          <p:cNvSpPr/>
          <p:nvPr/>
        </p:nvSpPr>
        <p:spPr>
          <a:xfrm>
            <a:off x="571500" y="666750"/>
            <a:ext cx="293525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编程实现：让哨子跑起来！🏃</a:t>
            </a:r>
            <a:endParaRPr lang="en-US" sz="195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667000" cy="2676525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3589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三步让哨子跑起来</a:t>
            </a:r>
            <a:endParaRPr lang="en-US" sz="970" dirty="0"/>
          </a:p>
        </p:txBody>
      </p:sp>
      <p:sp>
        <p:nvSpPr>
          <p:cNvPr id="9" name="Text 7"/>
          <p:cNvSpPr/>
          <p:nvPr/>
        </p:nvSpPr>
        <p:spPr>
          <a:xfrm>
            <a:off x="552450" y="151447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1：设起点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「当绿旗被点击」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-194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-28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每次点绿旗，哨子都回到起跑线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247900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E8F4FF"/>
          </a:solidFill>
          <a:ln w="9525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2：重复跑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「重复执行」→「移动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哨子一直往右跑不停！</a:t>
            </a:r>
            <a:endParaRPr lang="en-US" sz="820" dirty="0"/>
          </a:p>
        </p:txBody>
      </p:sp>
      <p:sp>
        <p:nvSpPr>
          <p:cNvPr id="11" name="Text 9"/>
          <p:cNvSpPr/>
          <p:nvPr/>
        </p:nvSpPr>
        <p:spPr>
          <a:xfrm>
            <a:off x="552450" y="298132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3EEFF"/>
          </a:solidFill>
          <a:ln w="9525">
            <a:solidFill>
              <a:srgbClr val="9B6B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3：换造型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在「移动」后面加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「下一个造型」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跑步时帽子颜色不断变化！</a:t>
            </a:r>
            <a:endParaRPr lang="en-US" sz="820" dirty="0"/>
          </a:p>
        </p:txBody>
      </p:sp>
      <p:sp>
        <p:nvSpPr>
          <p:cNvPr id="12" name="Shape 10"/>
          <p:cNvSpPr/>
          <p:nvPr/>
        </p:nvSpPr>
        <p:spPr>
          <a:xfrm>
            <a:off x="3238500" y="1143000"/>
            <a:ext cx="5048250" cy="2386013"/>
          </a:xfrm>
          <a:prstGeom prst="roundRect">
            <a:avLst>
              <a:gd name="adj" fmla="val 55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3409950" y="1295400"/>
            <a:ext cx="477593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完整脚本预览</a:t>
            </a:r>
            <a:endParaRPr lang="en-US" sz="970" dirty="0"/>
          </a:p>
        </p:txBody>
      </p:sp>
      <p:sp>
        <p:nvSpPr>
          <p:cNvPr id="14" name="Shape 12"/>
          <p:cNvSpPr/>
          <p:nvPr/>
        </p:nvSpPr>
        <p:spPr>
          <a:xfrm>
            <a:off x="3409950" y="1514475"/>
            <a:ext cx="962025" cy="252412"/>
          </a:xfrm>
          <a:prstGeom prst="roundRect">
            <a:avLst>
              <a:gd name="adj" fmla="val 15094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3514725" y="1574006"/>
            <a:ext cx="135350" cy="133350"/>
          </a:xfrm>
          <a:prstGeom prst="ellipse">
            <a:avLst/>
          </a:prstGeom>
          <a:solidFill>
            <a:srgbClr val="4CAF50"/>
          </a:solidFill>
          <a:ln w="14288">
            <a:solidFill>
              <a:srgbClr val="2E7D32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</a:t>
            </a:r>
            <a:endParaRPr lang="en-US" sz="600" dirty="0"/>
          </a:p>
        </p:txBody>
      </p:sp>
      <p:sp>
        <p:nvSpPr>
          <p:cNvPr id="16" name="Text 14"/>
          <p:cNvSpPr/>
          <p:nvPr/>
        </p:nvSpPr>
        <p:spPr>
          <a:xfrm>
            <a:off x="3695700" y="1571625"/>
            <a:ext cx="571500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1A2B4B"/>
                </a:solidFill>
                <a:highlight>
                  <a:srgbClr val="FFBF00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当绿旗被点击</a:t>
            </a:r>
            <a:endParaRPr lang="en-US" sz="750" dirty="0"/>
          </a:p>
        </p:txBody>
      </p:sp>
      <p:sp>
        <p:nvSpPr>
          <p:cNvPr id="17" name="Shape 15"/>
          <p:cNvSpPr/>
          <p:nvPr/>
        </p:nvSpPr>
        <p:spPr>
          <a:xfrm>
            <a:off x="3552825" y="1785938"/>
            <a:ext cx="1243013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3657600" y="1859756"/>
            <a:ext cx="300038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highlight>
                  <a:srgbClr val="4C97FF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005262" y="1843088"/>
            <a:ext cx="280368" cy="171450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-194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4329113" y="1859756"/>
            <a:ext cx="85725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highlight>
                  <a:srgbClr val="4C97FF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</a:t>
            </a:r>
            <a:endParaRPr lang="en-US" sz="750" dirty="0"/>
          </a:p>
        </p:txBody>
      </p:sp>
      <p:sp>
        <p:nvSpPr>
          <p:cNvPr id="21" name="Text 19"/>
          <p:cNvSpPr/>
          <p:nvPr/>
        </p:nvSpPr>
        <p:spPr>
          <a:xfrm>
            <a:off x="4462463" y="1843088"/>
            <a:ext cx="232029" cy="171450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-28</a:t>
            </a:r>
            <a:endParaRPr lang="en-US" sz="750" dirty="0"/>
          </a:p>
        </p:txBody>
      </p:sp>
      <p:sp>
        <p:nvSpPr>
          <p:cNvPr id="22" name="Text 20"/>
          <p:cNvSpPr/>
          <p:nvPr/>
        </p:nvSpPr>
        <p:spPr>
          <a:xfrm>
            <a:off x="3552825" y="2128837"/>
            <a:ext cx="599408" cy="252412"/>
          </a:xfrm>
          <a:prstGeom prst="roundRect">
            <a:avLst>
              <a:gd name="adj" fmla="val 15094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重复执行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695700" y="2400300"/>
            <a:ext cx="744426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3695700" y="2705100"/>
            <a:ext cx="696087" cy="252412"/>
          </a:xfrm>
          <a:prstGeom prst="roundRect">
            <a:avLst>
              <a:gd name="adj" fmla="val 15094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750" dirty="0"/>
          </a:p>
        </p:txBody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825" y="2976562"/>
            <a:ext cx="209550" cy="66675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3409950" y="3138488"/>
            <a:ext cx="2807611" cy="238125"/>
          </a:xfrm>
          <a:prstGeom prst="roundRect">
            <a:avLst>
              <a:gd name="adj" fmla="val 28000"/>
            </a:avLst>
          </a:prstGeom>
          <a:solidFill>
            <a:srgbClr val="E8FFF6"/>
          </a:solidFill>
          <a:ln w="9525">
            <a:solidFill>
              <a:srgbClr val="4ECDC4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🔍 </a:t>
            </a:r>
            <a:pPr algn="l" indent="0" marL="0"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效果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：哨子从左边起跑线出发，一直往右跑，帽子颜色不断切换！</a:t>
            </a:r>
            <a:endParaRPr lang="en-US" sz="670" dirty="0"/>
          </a:p>
        </p:txBody>
      </p:sp>
      <p:sp>
        <p:nvSpPr>
          <p:cNvPr id="27" name="Text 24"/>
          <p:cNvSpPr/>
          <p:nvPr/>
        </p:nvSpPr>
        <p:spPr>
          <a:xfrm>
            <a:off x="571500" y="666750"/>
            <a:ext cx="293525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编程实现：让哨子跑起来！🏃</a:t>
            </a:r>
            <a:endParaRPr lang="en-US" sz="195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667000" cy="2676525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3589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三步让哨子跑起来</a:t>
            </a:r>
            <a:endParaRPr lang="en-US" sz="970" dirty="0"/>
          </a:p>
        </p:txBody>
      </p:sp>
      <p:sp>
        <p:nvSpPr>
          <p:cNvPr id="9" name="Text 7"/>
          <p:cNvSpPr/>
          <p:nvPr/>
        </p:nvSpPr>
        <p:spPr>
          <a:xfrm>
            <a:off x="552450" y="151447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1：设起点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「当绿旗被点击」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-194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-28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每次点绿旗，哨子都回到起跑线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247900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E8F4FF"/>
          </a:solidFill>
          <a:ln w="9525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2：重复跑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「重复执行」→「移动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哨子一直往右跑不停！</a:t>
            </a:r>
            <a:endParaRPr lang="en-US" sz="820" dirty="0"/>
          </a:p>
        </p:txBody>
      </p:sp>
      <p:sp>
        <p:nvSpPr>
          <p:cNvPr id="11" name="Text 9"/>
          <p:cNvSpPr/>
          <p:nvPr/>
        </p:nvSpPr>
        <p:spPr>
          <a:xfrm>
            <a:off x="552450" y="298132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3EEFF"/>
          </a:solidFill>
          <a:ln w="9525">
            <a:solidFill>
              <a:srgbClr val="9B6B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3：换造型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在「移动」后面加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「下一个造型」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跑步时帽子颜色不断变化！</a:t>
            </a:r>
            <a:endParaRPr lang="en-US" sz="820" dirty="0"/>
          </a:p>
        </p:txBody>
      </p:sp>
      <p:sp>
        <p:nvSpPr>
          <p:cNvPr id="12" name="Shape 10"/>
          <p:cNvSpPr/>
          <p:nvPr/>
        </p:nvSpPr>
        <p:spPr>
          <a:xfrm>
            <a:off x="3238500" y="1143000"/>
            <a:ext cx="5048250" cy="2386013"/>
          </a:xfrm>
          <a:prstGeom prst="roundRect">
            <a:avLst>
              <a:gd name="adj" fmla="val 55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3409950" y="1295400"/>
            <a:ext cx="477593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完整脚本预览</a:t>
            </a:r>
            <a:endParaRPr lang="en-US" sz="970" dirty="0"/>
          </a:p>
        </p:txBody>
      </p:sp>
      <p:sp>
        <p:nvSpPr>
          <p:cNvPr id="14" name="Shape 12"/>
          <p:cNvSpPr/>
          <p:nvPr/>
        </p:nvSpPr>
        <p:spPr>
          <a:xfrm>
            <a:off x="3409950" y="1514475"/>
            <a:ext cx="962025" cy="252412"/>
          </a:xfrm>
          <a:prstGeom prst="roundRect">
            <a:avLst>
              <a:gd name="adj" fmla="val 15094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3514725" y="1574006"/>
            <a:ext cx="135350" cy="133350"/>
          </a:xfrm>
          <a:prstGeom prst="ellipse">
            <a:avLst/>
          </a:prstGeom>
          <a:solidFill>
            <a:srgbClr val="4CAF50"/>
          </a:solidFill>
          <a:ln w="14288">
            <a:solidFill>
              <a:srgbClr val="2E7D32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</a:t>
            </a:r>
            <a:endParaRPr lang="en-US" sz="600" dirty="0"/>
          </a:p>
        </p:txBody>
      </p:sp>
      <p:sp>
        <p:nvSpPr>
          <p:cNvPr id="16" name="Text 14"/>
          <p:cNvSpPr/>
          <p:nvPr/>
        </p:nvSpPr>
        <p:spPr>
          <a:xfrm>
            <a:off x="3695700" y="1571625"/>
            <a:ext cx="571500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1A2B4B"/>
                </a:solidFill>
                <a:highlight>
                  <a:srgbClr val="FFBF00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当绿旗被点击</a:t>
            </a:r>
            <a:endParaRPr lang="en-US" sz="750" dirty="0"/>
          </a:p>
        </p:txBody>
      </p:sp>
      <p:sp>
        <p:nvSpPr>
          <p:cNvPr id="17" name="Shape 15"/>
          <p:cNvSpPr/>
          <p:nvPr/>
        </p:nvSpPr>
        <p:spPr>
          <a:xfrm>
            <a:off x="3552825" y="1785938"/>
            <a:ext cx="1243013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3657600" y="1859756"/>
            <a:ext cx="300038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highlight>
                  <a:srgbClr val="4C97FF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005262" y="1843088"/>
            <a:ext cx="280368" cy="171450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-194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4329113" y="1859756"/>
            <a:ext cx="85725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highlight>
                  <a:srgbClr val="4C97FF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</a:t>
            </a:r>
            <a:endParaRPr lang="en-US" sz="750" dirty="0"/>
          </a:p>
        </p:txBody>
      </p:sp>
      <p:sp>
        <p:nvSpPr>
          <p:cNvPr id="21" name="Text 19"/>
          <p:cNvSpPr/>
          <p:nvPr/>
        </p:nvSpPr>
        <p:spPr>
          <a:xfrm>
            <a:off x="4462463" y="1843088"/>
            <a:ext cx="232029" cy="171450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-28</a:t>
            </a:r>
            <a:endParaRPr lang="en-US" sz="750" dirty="0"/>
          </a:p>
        </p:txBody>
      </p:sp>
      <p:sp>
        <p:nvSpPr>
          <p:cNvPr id="22" name="Text 20"/>
          <p:cNvSpPr/>
          <p:nvPr/>
        </p:nvSpPr>
        <p:spPr>
          <a:xfrm>
            <a:off x="3552825" y="2128837"/>
            <a:ext cx="599408" cy="252412"/>
          </a:xfrm>
          <a:prstGeom prst="roundRect">
            <a:avLst>
              <a:gd name="adj" fmla="val 15094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重复执行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695700" y="2400300"/>
            <a:ext cx="744426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3695700" y="2705100"/>
            <a:ext cx="696087" cy="252412"/>
          </a:xfrm>
          <a:prstGeom prst="roundRect">
            <a:avLst>
              <a:gd name="adj" fmla="val 15094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750" dirty="0"/>
          </a:p>
        </p:txBody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825" y="2976562"/>
            <a:ext cx="209550" cy="66675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3409950" y="3138488"/>
            <a:ext cx="2807611" cy="238125"/>
          </a:xfrm>
          <a:prstGeom prst="roundRect">
            <a:avLst>
              <a:gd name="adj" fmla="val 28000"/>
            </a:avLst>
          </a:prstGeom>
          <a:solidFill>
            <a:srgbClr val="E8FFF6"/>
          </a:solidFill>
          <a:ln w="9525">
            <a:solidFill>
              <a:srgbClr val="4ECDC4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🔍 </a:t>
            </a:r>
            <a:pPr algn="l" indent="0" marL="0"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效果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：哨子从左边起跑线出发，一直往右跑，帽子颜色不断切换！</a:t>
            </a:r>
            <a:endParaRPr lang="en-US" sz="670" dirty="0"/>
          </a:p>
        </p:txBody>
      </p:sp>
      <p:sp>
        <p:nvSpPr>
          <p:cNvPr id="27" name="Shape 24"/>
          <p:cNvSpPr/>
          <p:nvPr/>
        </p:nvSpPr>
        <p:spPr>
          <a:xfrm>
            <a:off x="3238500" y="3429000"/>
            <a:ext cx="5048250" cy="720923"/>
          </a:xfrm>
          <a:prstGeom prst="roundRect">
            <a:avLst>
              <a:gd name="adj" fmla="val 18497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28" name="Text 25"/>
          <p:cNvSpPr/>
          <p:nvPr/>
        </p:nvSpPr>
        <p:spPr>
          <a:xfrm>
            <a:off x="3409950" y="3543300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跑起来之后想想……</a:t>
            </a:r>
            <a:endParaRPr lang="en-US" sz="820" dirty="0"/>
          </a:p>
        </p:txBody>
      </p:sp>
      <p:sp>
        <p:nvSpPr>
          <p:cNvPr id="29" name="Text 26"/>
          <p:cNvSpPr/>
          <p:nvPr/>
        </p:nvSpPr>
        <p:spPr>
          <a:xfrm>
            <a:off x="3409950" y="3709988"/>
            <a:ext cx="4775930" cy="32563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哨子跑到右边就没了？→ 下一个功能解决！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速度一直一样太死板？→ 让它忽快忽慢！</a:t>
            </a:r>
            <a:endParaRPr lang="en-US" sz="710" dirty="0"/>
          </a:p>
        </p:txBody>
      </p:sp>
      <p:sp>
        <p:nvSpPr>
          <p:cNvPr id="30" name="Text 27"/>
          <p:cNvSpPr/>
          <p:nvPr/>
        </p:nvSpPr>
        <p:spPr>
          <a:xfrm>
            <a:off x="571500" y="666750"/>
            <a:ext cx="293525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编程实现：让哨子跑起来！🏃</a:t>
            </a:r>
            <a:endParaRPr lang="en-US" sz="195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667000" cy="2676525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3589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三步让哨子跑起来</a:t>
            </a:r>
            <a:endParaRPr lang="en-US" sz="970" dirty="0"/>
          </a:p>
        </p:txBody>
      </p:sp>
      <p:sp>
        <p:nvSpPr>
          <p:cNvPr id="9" name="Text 7"/>
          <p:cNvSpPr/>
          <p:nvPr/>
        </p:nvSpPr>
        <p:spPr>
          <a:xfrm>
            <a:off x="552450" y="151447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1：设起点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「当绿旗被点击」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-194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-28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每次点绿旗，哨子都回到起跑线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247900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E8F4FF"/>
          </a:solidFill>
          <a:ln w="9525">
            <a:solidFill>
              <a:srgbClr val="1E88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2：重复跑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「重复执行」→「移动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哨子一直往右跑不停！</a:t>
            </a:r>
            <a:endParaRPr lang="en-US" sz="820" dirty="0"/>
          </a:p>
        </p:txBody>
      </p:sp>
      <p:sp>
        <p:nvSpPr>
          <p:cNvPr id="11" name="Text 9"/>
          <p:cNvSpPr/>
          <p:nvPr/>
        </p:nvSpPr>
        <p:spPr>
          <a:xfrm>
            <a:off x="552450" y="2981325"/>
            <a:ext cx="2358962" cy="685800"/>
          </a:xfrm>
          <a:prstGeom prst="roundRect">
            <a:avLst>
              <a:gd name="adj" fmla="val 9722"/>
            </a:avLst>
          </a:prstGeom>
          <a:solidFill>
            <a:srgbClr val="F3EEFF"/>
          </a:solidFill>
          <a:ln w="9525">
            <a:solidFill>
              <a:srgbClr val="9B6BFF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Step 3：换造型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在「移动」后面加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「下一个造型」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275"/>
              </a:lnSpc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跑步时帽子颜色不断变化！</a:t>
            </a:r>
            <a:endParaRPr lang="en-US" sz="820" dirty="0"/>
          </a:p>
        </p:txBody>
      </p:sp>
      <p:sp>
        <p:nvSpPr>
          <p:cNvPr id="12" name="Shape 10"/>
          <p:cNvSpPr/>
          <p:nvPr/>
        </p:nvSpPr>
        <p:spPr>
          <a:xfrm>
            <a:off x="3238500" y="1143000"/>
            <a:ext cx="5048250" cy="2386013"/>
          </a:xfrm>
          <a:prstGeom prst="roundRect">
            <a:avLst>
              <a:gd name="adj" fmla="val 5589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3409950" y="1295400"/>
            <a:ext cx="477593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完整脚本预览</a:t>
            </a:r>
            <a:endParaRPr lang="en-US" sz="970" dirty="0"/>
          </a:p>
        </p:txBody>
      </p:sp>
      <p:sp>
        <p:nvSpPr>
          <p:cNvPr id="14" name="Shape 12"/>
          <p:cNvSpPr/>
          <p:nvPr/>
        </p:nvSpPr>
        <p:spPr>
          <a:xfrm>
            <a:off x="3409950" y="1514475"/>
            <a:ext cx="962025" cy="252412"/>
          </a:xfrm>
          <a:prstGeom prst="roundRect">
            <a:avLst>
              <a:gd name="adj" fmla="val 15094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3514725" y="1574006"/>
            <a:ext cx="135350" cy="133350"/>
          </a:xfrm>
          <a:prstGeom prst="ellipse">
            <a:avLst/>
          </a:prstGeom>
          <a:solidFill>
            <a:srgbClr val="4CAF50"/>
          </a:solidFill>
          <a:ln w="14288">
            <a:solidFill>
              <a:srgbClr val="2E7D32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</a:t>
            </a:r>
            <a:endParaRPr lang="en-US" sz="600" dirty="0"/>
          </a:p>
        </p:txBody>
      </p:sp>
      <p:sp>
        <p:nvSpPr>
          <p:cNvPr id="16" name="Text 14"/>
          <p:cNvSpPr/>
          <p:nvPr/>
        </p:nvSpPr>
        <p:spPr>
          <a:xfrm>
            <a:off x="3695700" y="1571625"/>
            <a:ext cx="571500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1A2B4B"/>
                </a:solidFill>
                <a:highlight>
                  <a:srgbClr val="FFBF00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当绿旗被点击</a:t>
            </a:r>
            <a:endParaRPr lang="en-US" sz="750" dirty="0"/>
          </a:p>
        </p:txBody>
      </p:sp>
      <p:sp>
        <p:nvSpPr>
          <p:cNvPr id="17" name="Shape 15"/>
          <p:cNvSpPr/>
          <p:nvPr/>
        </p:nvSpPr>
        <p:spPr>
          <a:xfrm>
            <a:off x="3552825" y="1785938"/>
            <a:ext cx="1243013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3657600" y="1859756"/>
            <a:ext cx="300038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highlight>
                  <a:srgbClr val="4C97FF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005262" y="1843088"/>
            <a:ext cx="280368" cy="171450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-194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4329113" y="1859756"/>
            <a:ext cx="85725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highlight>
                  <a:srgbClr val="4C97FF"/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y:</a:t>
            </a:r>
            <a:endParaRPr lang="en-US" sz="750" dirty="0"/>
          </a:p>
        </p:txBody>
      </p:sp>
      <p:sp>
        <p:nvSpPr>
          <p:cNvPr id="21" name="Text 19"/>
          <p:cNvSpPr/>
          <p:nvPr/>
        </p:nvSpPr>
        <p:spPr>
          <a:xfrm>
            <a:off x="4462463" y="1843088"/>
            <a:ext cx="232029" cy="171450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-28</a:t>
            </a:r>
            <a:endParaRPr lang="en-US" sz="750" dirty="0"/>
          </a:p>
        </p:txBody>
      </p:sp>
      <p:sp>
        <p:nvSpPr>
          <p:cNvPr id="22" name="Text 20"/>
          <p:cNvSpPr/>
          <p:nvPr/>
        </p:nvSpPr>
        <p:spPr>
          <a:xfrm>
            <a:off x="3552825" y="2128837"/>
            <a:ext cx="599408" cy="252412"/>
          </a:xfrm>
          <a:prstGeom prst="roundRect">
            <a:avLst>
              <a:gd name="adj" fmla="val 15094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重复执行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695700" y="2400300"/>
            <a:ext cx="744426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3695700" y="2705100"/>
            <a:ext cx="696087" cy="252412"/>
          </a:xfrm>
          <a:prstGeom prst="roundRect">
            <a:avLst>
              <a:gd name="adj" fmla="val 15094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750" dirty="0"/>
          </a:p>
        </p:txBody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825" y="2976562"/>
            <a:ext cx="209550" cy="66675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3409950" y="3138488"/>
            <a:ext cx="2807611" cy="238125"/>
          </a:xfrm>
          <a:prstGeom prst="roundRect">
            <a:avLst>
              <a:gd name="adj" fmla="val 28000"/>
            </a:avLst>
          </a:prstGeom>
          <a:solidFill>
            <a:srgbClr val="E8FFF6"/>
          </a:solidFill>
          <a:ln w="9525">
            <a:solidFill>
              <a:srgbClr val="4ECDC4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🔍 </a:t>
            </a:r>
            <a:pPr algn="l" indent="0" marL="0">
              <a:buNone/>
            </a:pPr>
            <a:r>
              <a:rPr lang="en-US" sz="67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效果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：哨子从左边起跑线出发，一直往右跑，帽子颜色不断切换！</a:t>
            </a:r>
            <a:endParaRPr lang="en-US" sz="670" dirty="0"/>
          </a:p>
        </p:txBody>
      </p:sp>
      <p:sp>
        <p:nvSpPr>
          <p:cNvPr id="27" name="Shape 24"/>
          <p:cNvSpPr/>
          <p:nvPr/>
        </p:nvSpPr>
        <p:spPr>
          <a:xfrm>
            <a:off x="3238500" y="3429000"/>
            <a:ext cx="5048250" cy="720923"/>
          </a:xfrm>
          <a:prstGeom prst="roundRect">
            <a:avLst>
              <a:gd name="adj" fmla="val 18497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28" name="Text 25"/>
          <p:cNvSpPr/>
          <p:nvPr/>
        </p:nvSpPr>
        <p:spPr>
          <a:xfrm>
            <a:off x="3409950" y="3543300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跑起来之后想想……</a:t>
            </a:r>
            <a:endParaRPr lang="en-US" sz="820" dirty="0"/>
          </a:p>
        </p:txBody>
      </p:sp>
      <p:sp>
        <p:nvSpPr>
          <p:cNvPr id="29" name="Text 26"/>
          <p:cNvSpPr/>
          <p:nvPr/>
        </p:nvSpPr>
        <p:spPr>
          <a:xfrm>
            <a:off x="3409950" y="3709988"/>
            <a:ext cx="4775930" cy="32563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哨子跑到右边就没了？→ 下一个功能解决！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速度一直一样太死板？→ 让它忽快忽慢！</a:t>
            </a:r>
            <a:endParaRPr lang="en-US" sz="710" dirty="0"/>
          </a:p>
        </p:txBody>
      </p:sp>
      <p:sp>
        <p:nvSpPr>
          <p:cNvPr id="30" name="Text 27"/>
          <p:cNvSpPr/>
          <p:nvPr/>
        </p:nvSpPr>
        <p:spPr>
          <a:xfrm>
            <a:off x="571500" y="666750"/>
            <a:ext cx="2935257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编程实现：让哨子跑起来！🏃</a:t>
            </a:r>
            <a:endParaRPr lang="en-US" sz="1950" dirty="0"/>
          </a:p>
        </p:txBody>
      </p:sp>
      <p:sp>
        <p:nvSpPr>
          <p:cNvPr id="31" name="Text 28"/>
          <p:cNvSpPr/>
          <p:nvPr/>
        </p:nvSpPr>
        <p:spPr>
          <a:xfrm>
            <a:off x="4572000" y="4652963"/>
            <a:ext cx="2543029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设起点 → 重复跑 → 换造型，三步搞定奔跑动画！🏃</a:t>
            </a:r>
            <a:endParaRPr lang="en-US" sz="82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15430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动手试一试！🔧</a:t>
            </a:r>
            <a:endParaRPr lang="en-US" sz="1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Shape 13"/>
          <p:cNvSpPr/>
          <p:nvPr/>
        </p:nvSpPr>
        <p:spPr>
          <a:xfrm>
            <a:off x="6143625" y="171450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6257925" y="1781175"/>
            <a:ext cx="155652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来回切换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自动换下一个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18" name="Text 16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1809452"/>
          </a:xfrm>
          <a:prstGeom prst="roundRect">
            <a:avLst>
              <a:gd name="adj" fmla="val 737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🔧 按照步骤操作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670" dirty="0"/>
          </a:p>
        </p:txBody>
      </p:sp>
      <p:sp>
        <p:nvSpPr>
          <p:cNvPr id="10" name="Text 8"/>
          <p:cNvSpPr/>
          <p:nvPr/>
        </p:nvSpPr>
        <p:spPr>
          <a:xfrm>
            <a:off x="781050" y="1528762"/>
            <a:ext cx="1421178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按照上一页的三步，把积木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拼好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805880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670" dirty="0"/>
          </a:p>
        </p:txBody>
      </p:sp>
      <p:sp>
        <p:nvSpPr>
          <p:cNvPr id="12" name="Text 10"/>
          <p:cNvSpPr/>
          <p:nvPr/>
        </p:nvSpPr>
        <p:spPr>
          <a:xfrm>
            <a:off x="781050" y="1805880"/>
            <a:ext cx="1496330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绿旗 ▸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，看哨子跑起来了吗？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552450" y="2082998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781050" y="2082998"/>
            <a:ext cx="1725716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观察哨子跑步时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帽子颜色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有没有变化？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552450" y="2360116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</a:t>
            </a:r>
            <a:endParaRPr lang="en-US" sz="670" dirty="0"/>
          </a:p>
        </p:txBody>
      </p:sp>
      <p:sp>
        <p:nvSpPr>
          <p:cNvPr id="16" name="Text 14"/>
          <p:cNvSpPr/>
          <p:nvPr/>
        </p:nvSpPr>
        <p:spPr>
          <a:xfrm>
            <a:off x="781050" y="2360116"/>
            <a:ext cx="2030254" cy="43993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试试把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改成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或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，速度有什么变化？</a:t>
            </a:r>
            <a:endParaRPr lang="en-US" sz="780" dirty="0"/>
          </a:p>
        </p:txBody>
      </p:sp>
      <p:sp>
        <p:nvSpPr>
          <p:cNvPr id="17" name="Text 15"/>
          <p:cNvSpPr/>
          <p:nvPr/>
        </p:nvSpPr>
        <p:spPr>
          <a:xfrm>
            <a:off x="571500" y="666750"/>
            <a:ext cx="15430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动手试一试！🔧</a:t>
            </a:r>
            <a:endParaRPr lang="en-US" sz="195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1809452"/>
          </a:xfrm>
          <a:prstGeom prst="roundRect">
            <a:avLst>
              <a:gd name="adj" fmla="val 737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🔧 按照步骤操作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670" dirty="0"/>
          </a:p>
        </p:txBody>
      </p:sp>
      <p:sp>
        <p:nvSpPr>
          <p:cNvPr id="10" name="Text 8"/>
          <p:cNvSpPr/>
          <p:nvPr/>
        </p:nvSpPr>
        <p:spPr>
          <a:xfrm>
            <a:off x="781050" y="1528762"/>
            <a:ext cx="1421178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按照上一页的三步，把积木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拼好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805880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670" dirty="0"/>
          </a:p>
        </p:txBody>
      </p:sp>
      <p:sp>
        <p:nvSpPr>
          <p:cNvPr id="12" name="Text 10"/>
          <p:cNvSpPr/>
          <p:nvPr/>
        </p:nvSpPr>
        <p:spPr>
          <a:xfrm>
            <a:off x="781050" y="1805880"/>
            <a:ext cx="1496330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绿旗 ▸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，看哨子跑起来了吗？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552450" y="2082998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781050" y="2082998"/>
            <a:ext cx="1725716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观察哨子跑步时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帽子颜色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有没有变化？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552450" y="2360116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</a:t>
            </a:r>
            <a:endParaRPr lang="en-US" sz="670" dirty="0"/>
          </a:p>
        </p:txBody>
      </p:sp>
      <p:sp>
        <p:nvSpPr>
          <p:cNvPr id="16" name="Text 14"/>
          <p:cNvSpPr/>
          <p:nvPr/>
        </p:nvSpPr>
        <p:spPr>
          <a:xfrm>
            <a:off x="781050" y="2360116"/>
            <a:ext cx="2030254" cy="43993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试试把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改成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或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，速度有什么变化？</a:t>
            </a:r>
            <a:endParaRPr lang="en-US" sz="780" dirty="0"/>
          </a:p>
        </p:txBody>
      </p:sp>
      <p:sp>
        <p:nvSpPr>
          <p:cNvPr id="17" name="Shape 15"/>
          <p:cNvSpPr/>
          <p:nvPr/>
        </p:nvSpPr>
        <p:spPr>
          <a:xfrm>
            <a:off x="3238500" y="1143000"/>
            <a:ext cx="5048250" cy="2919412"/>
          </a:xfrm>
          <a:prstGeom prst="roundRect">
            <a:avLst>
              <a:gd name="adj" fmla="val 456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跑起来之后，想想这些问题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3409950" y="1547812"/>
            <a:ext cx="4705350" cy="800100"/>
          </a:xfrm>
          <a:prstGeom prst="roundRect">
            <a:avLst>
              <a:gd name="adj" fmla="val 9524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533775" y="1633538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哨子跑到右边就停了？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3533775" y="1881187"/>
            <a:ext cx="4524565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跑到右边缘后……去哪了？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我们需要一种方法，让哨子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到达终点后回到起点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，继续跑！</a:t>
            </a:r>
            <a:endParaRPr lang="en-US" sz="750" dirty="0"/>
          </a:p>
        </p:txBody>
      </p:sp>
      <p:sp>
        <p:nvSpPr>
          <p:cNvPr id="22" name="Shape 20"/>
          <p:cNvSpPr/>
          <p:nvPr/>
        </p:nvSpPr>
        <p:spPr>
          <a:xfrm>
            <a:off x="3409950" y="2424113"/>
            <a:ext cx="4705350" cy="800100"/>
          </a:xfrm>
          <a:prstGeom prst="roundRect">
            <a:avLst>
              <a:gd name="adj" fmla="val 9524"/>
            </a:avLst>
          </a:prstGeom>
          <a:solidFill>
            <a:srgbClr val="E8F4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3533775" y="2509838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速度一直一样，太死板了？</a:t>
            </a:r>
            <a:endParaRPr lang="en-US" sz="820" dirty="0"/>
          </a:p>
        </p:txBody>
      </p:sp>
      <p:sp>
        <p:nvSpPr>
          <p:cNvPr id="24" name="Text 22"/>
          <p:cNvSpPr/>
          <p:nvPr/>
        </p:nvSpPr>
        <p:spPr>
          <a:xfrm>
            <a:off x="3533775" y="2757487"/>
            <a:ext cx="4524565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每次都是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，像机器人一样均匀。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真正的裁判跑步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，怎么做到呢？</a:t>
            </a:r>
            <a:endParaRPr lang="en-US" sz="750" dirty="0"/>
          </a:p>
        </p:txBody>
      </p:sp>
      <p:sp>
        <p:nvSpPr>
          <p:cNvPr id="25" name="Shape 23"/>
          <p:cNvSpPr/>
          <p:nvPr/>
        </p:nvSpPr>
        <p:spPr>
          <a:xfrm>
            <a:off x="3409950" y="3300412"/>
            <a:ext cx="4705350" cy="609600"/>
          </a:xfrm>
          <a:prstGeom prst="roundRect">
            <a:avLst>
              <a:gd name="adj" fmla="val 12500"/>
            </a:avLst>
          </a:prstGeom>
          <a:solidFill>
            <a:srgbClr val="F0FFF0"/>
          </a:solidFill>
          <a:ln w="9525">
            <a:solidFill>
              <a:srgbClr val="4ECDC4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33775" y="3386137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⏳ 别急，下一个功能来解决！</a:t>
            </a:r>
            <a:endParaRPr lang="en-US" sz="820" dirty="0"/>
          </a:p>
        </p:txBody>
      </p:sp>
      <p:sp>
        <p:nvSpPr>
          <p:cNvPr id="27" name="Text 25"/>
          <p:cNvSpPr/>
          <p:nvPr/>
        </p:nvSpPr>
        <p:spPr>
          <a:xfrm>
            <a:off x="3533775" y="3633788"/>
            <a:ext cx="4524565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功能三：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让哨子忽快忽慢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用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改变速度！</a:t>
            </a:r>
            <a:endParaRPr lang="en-US" sz="750" dirty="0"/>
          </a:p>
        </p:txBody>
      </p:sp>
      <p:sp>
        <p:nvSpPr>
          <p:cNvPr id="28" name="Text 26"/>
          <p:cNvSpPr/>
          <p:nvPr/>
        </p:nvSpPr>
        <p:spPr>
          <a:xfrm>
            <a:off x="571500" y="666750"/>
            <a:ext cx="15430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动手试一试！🔧</a:t>
            </a:r>
            <a:endParaRPr lang="en-US" sz="195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1809452"/>
          </a:xfrm>
          <a:prstGeom prst="roundRect">
            <a:avLst>
              <a:gd name="adj" fmla="val 737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🔧 按照步骤操作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670" dirty="0"/>
          </a:p>
        </p:txBody>
      </p:sp>
      <p:sp>
        <p:nvSpPr>
          <p:cNvPr id="10" name="Text 8"/>
          <p:cNvSpPr/>
          <p:nvPr/>
        </p:nvSpPr>
        <p:spPr>
          <a:xfrm>
            <a:off x="781050" y="1528762"/>
            <a:ext cx="1421178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按照上一页的三步，把积木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拼好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805880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670" dirty="0"/>
          </a:p>
        </p:txBody>
      </p:sp>
      <p:sp>
        <p:nvSpPr>
          <p:cNvPr id="12" name="Text 10"/>
          <p:cNvSpPr/>
          <p:nvPr/>
        </p:nvSpPr>
        <p:spPr>
          <a:xfrm>
            <a:off x="781050" y="1805880"/>
            <a:ext cx="1496330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绿旗 ▸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，看哨子跑起来了吗？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552450" y="2082998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781050" y="2082998"/>
            <a:ext cx="1725716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观察哨子跑步时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帽子颜色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有没有变化？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552450" y="2360116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</a:t>
            </a:r>
            <a:endParaRPr lang="en-US" sz="670" dirty="0"/>
          </a:p>
        </p:txBody>
      </p:sp>
      <p:sp>
        <p:nvSpPr>
          <p:cNvPr id="16" name="Text 14"/>
          <p:cNvSpPr/>
          <p:nvPr/>
        </p:nvSpPr>
        <p:spPr>
          <a:xfrm>
            <a:off x="781050" y="2360116"/>
            <a:ext cx="2030254" cy="43993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试试把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改成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或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，速度有什么变化？</a:t>
            </a:r>
            <a:endParaRPr lang="en-US" sz="780" dirty="0"/>
          </a:p>
        </p:txBody>
      </p:sp>
      <p:sp>
        <p:nvSpPr>
          <p:cNvPr id="17" name="Shape 15"/>
          <p:cNvSpPr/>
          <p:nvPr/>
        </p:nvSpPr>
        <p:spPr>
          <a:xfrm>
            <a:off x="3238500" y="1143000"/>
            <a:ext cx="5048250" cy="2919412"/>
          </a:xfrm>
          <a:prstGeom prst="roundRect">
            <a:avLst>
              <a:gd name="adj" fmla="val 456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跑起来之后，想想这些问题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3409950" y="1547812"/>
            <a:ext cx="4705350" cy="800100"/>
          </a:xfrm>
          <a:prstGeom prst="roundRect">
            <a:avLst>
              <a:gd name="adj" fmla="val 9524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533775" y="1633538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哨子跑到右边就停了？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3533775" y="1881187"/>
            <a:ext cx="4524565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跑到右边缘后……去哪了？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我们需要一种方法，让哨子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到达终点后回到起点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，继续跑！</a:t>
            </a:r>
            <a:endParaRPr lang="en-US" sz="750" dirty="0"/>
          </a:p>
        </p:txBody>
      </p:sp>
      <p:sp>
        <p:nvSpPr>
          <p:cNvPr id="22" name="Shape 20"/>
          <p:cNvSpPr/>
          <p:nvPr/>
        </p:nvSpPr>
        <p:spPr>
          <a:xfrm>
            <a:off x="3409950" y="2424113"/>
            <a:ext cx="4705350" cy="800100"/>
          </a:xfrm>
          <a:prstGeom prst="roundRect">
            <a:avLst>
              <a:gd name="adj" fmla="val 9524"/>
            </a:avLst>
          </a:prstGeom>
          <a:solidFill>
            <a:srgbClr val="E8F4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3533775" y="2509838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速度一直一样，太死板了？</a:t>
            </a:r>
            <a:endParaRPr lang="en-US" sz="820" dirty="0"/>
          </a:p>
        </p:txBody>
      </p:sp>
      <p:sp>
        <p:nvSpPr>
          <p:cNvPr id="24" name="Text 22"/>
          <p:cNvSpPr/>
          <p:nvPr/>
        </p:nvSpPr>
        <p:spPr>
          <a:xfrm>
            <a:off x="3533775" y="2757487"/>
            <a:ext cx="4524565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每次都是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，像机器人一样均匀。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真正的裁判跑步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，怎么做到呢？</a:t>
            </a:r>
            <a:endParaRPr lang="en-US" sz="750" dirty="0"/>
          </a:p>
        </p:txBody>
      </p:sp>
      <p:sp>
        <p:nvSpPr>
          <p:cNvPr id="25" name="Shape 23"/>
          <p:cNvSpPr/>
          <p:nvPr/>
        </p:nvSpPr>
        <p:spPr>
          <a:xfrm>
            <a:off x="3409950" y="3300412"/>
            <a:ext cx="4705350" cy="609600"/>
          </a:xfrm>
          <a:prstGeom prst="roundRect">
            <a:avLst>
              <a:gd name="adj" fmla="val 12500"/>
            </a:avLst>
          </a:prstGeom>
          <a:solidFill>
            <a:srgbClr val="F0FFF0"/>
          </a:solidFill>
          <a:ln w="9525">
            <a:solidFill>
              <a:srgbClr val="4ECDC4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33775" y="3386137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⏳ 别急，下一个功能来解决！</a:t>
            </a:r>
            <a:endParaRPr lang="en-US" sz="820" dirty="0"/>
          </a:p>
        </p:txBody>
      </p:sp>
      <p:sp>
        <p:nvSpPr>
          <p:cNvPr id="27" name="Text 25"/>
          <p:cNvSpPr/>
          <p:nvPr/>
        </p:nvSpPr>
        <p:spPr>
          <a:xfrm>
            <a:off x="3533775" y="3633788"/>
            <a:ext cx="4524565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功能三：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让哨子忽快忽慢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用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改变速度！</a:t>
            </a:r>
            <a:endParaRPr lang="en-US" sz="750" dirty="0"/>
          </a:p>
        </p:txBody>
      </p:sp>
      <p:pic>
        <p:nvPicPr>
          <p:cNvPr id="2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333750"/>
            <a:ext cx="5048250" cy="1060847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3409950" y="344805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🎉 你已经完成了功能二！</a:t>
            </a:r>
            <a:endParaRPr lang="en-US" sz="900" dirty="0"/>
          </a:p>
        </p:txBody>
      </p:sp>
      <p:sp>
        <p:nvSpPr>
          <p:cNvPr id="30" name="Text 27"/>
          <p:cNvSpPr/>
          <p:nvPr/>
        </p:nvSpPr>
        <p:spPr>
          <a:xfrm>
            <a:off x="3409950" y="3629025"/>
            <a:ext cx="4775930" cy="65127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坐标系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（X轴、Y轴、坐标）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4C97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 y:」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让角色瞬移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FFAB1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「重复执行」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让角色一直跑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「下一个造型」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让跑步有动画</a:t>
            </a:r>
            <a:endParaRPr lang="en-US" sz="710" dirty="0"/>
          </a:p>
        </p:txBody>
      </p:sp>
      <p:sp>
        <p:nvSpPr>
          <p:cNvPr id="31" name="Text 28"/>
          <p:cNvSpPr/>
          <p:nvPr/>
        </p:nvSpPr>
        <p:spPr>
          <a:xfrm>
            <a:off x="571500" y="666750"/>
            <a:ext cx="15430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动手试一试！🔧</a:t>
            </a:r>
            <a:endParaRPr lang="en-US" sz="195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功能二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1809452"/>
          </a:xfrm>
          <a:prstGeom prst="roundRect">
            <a:avLst>
              <a:gd name="adj" fmla="val 737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4ECDC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🔧 按照步骤操作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670" dirty="0"/>
          </a:p>
        </p:txBody>
      </p:sp>
      <p:sp>
        <p:nvSpPr>
          <p:cNvPr id="10" name="Text 8"/>
          <p:cNvSpPr/>
          <p:nvPr/>
        </p:nvSpPr>
        <p:spPr>
          <a:xfrm>
            <a:off x="781050" y="1528762"/>
            <a:ext cx="1421178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按照上一页的三步，把积木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拼好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1805880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670" dirty="0"/>
          </a:p>
        </p:txBody>
      </p:sp>
      <p:sp>
        <p:nvSpPr>
          <p:cNvPr id="12" name="Text 10"/>
          <p:cNvSpPr/>
          <p:nvPr/>
        </p:nvSpPr>
        <p:spPr>
          <a:xfrm>
            <a:off x="781050" y="1805880"/>
            <a:ext cx="1496330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点击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绿旗 ▸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，看哨子跑起来了吗？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552450" y="2082998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670" dirty="0"/>
          </a:p>
        </p:txBody>
      </p:sp>
      <p:sp>
        <p:nvSpPr>
          <p:cNvPr id="14" name="Text 12"/>
          <p:cNvSpPr/>
          <p:nvPr/>
        </p:nvSpPr>
        <p:spPr>
          <a:xfrm>
            <a:off x="781050" y="2082998"/>
            <a:ext cx="1725716" cy="21996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观察哨子跑步时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帽子颜色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有没有变化？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552450" y="2360116"/>
            <a:ext cx="174022" cy="1714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</a:t>
            </a:r>
            <a:endParaRPr lang="en-US" sz="670" dirty="0"/>
          </a:p>
        </p:txBody>
      </p:sp>
      <p:sp>
        <p:nvSpPr>
          <p:cNvPr id="16" name="Text 14"/>
          <p:cNvSpPr/>
          <p:nvPr/>
        </p:nvSpPr>
        <p:spPr>
          <a:xfrm>
            <a:off x="781050" y="2360116"/>
            <a:ext cx="2030254" cy="43993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试试把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改成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或</a:t>
            </a:r>
            <a:pPr algn="l" indent="0" marL="0">
              <a:lnSpc>
                <a:spcPts val="1733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20步</a:t>
            </a:r>
            <a:pPr algn="l" indent="0" marL="0">
              <a:lnSpc>
                <a:spcPts val="1733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，速度有什么变化？</a:t>
            </a:r>
            <a:endParaRPr lang="en-US" sz="780" dirty="0"/>
          </a:p>
        </p:txBody>
      </p:sp>
      <p:sp>
        <p:nvSpPr>
          <p:cNvPr id="17" name="Shape 15"/>
          <p:cNvSpPr/>
          <p:nvPr/>
        </p:nvSpPr>
        <p:spPr>
          <a:xfrm>
            <a:off x="3238500" y="1143000"/>
            <a:ext cx="5048250" cy="2919412"/>
          </a:xfrm>
          <a:prstGeom prst="roundRect">
            <a:avLst>
              <a:gd name="adj" fmla="val 456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跑起来之后，想想这些问题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3409950" y="1547812"/>
            <a:ext cx="4705350" cy="800100"/>
          </a:xfrm>
          <a:prstGeom prst="roundRect">
            <a:avLst>
              <a:gd name="adj" fmla="val 9524"/>
            </a:avLst>
          </a:prstGeom>
          <a:solidFill>
            <a:srgbClr val="FFF3F6"/>
          </a:solidFill>
          <a:ln w="9525">
            <a:solidFill>
              <a:srgbClr val="FF6B9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533775" y="1633538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6B9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哨子跑到右边就停了？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3533775" y="1881187"/>
            <a:ext cx="4524565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跑到右边缘后……去哪了？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我们需要一种方法，让哨子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到达终点后回到起点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，继续跑！</a:t>
            </a:r>
            <a:endParaRPr lang="en-US" sz="750" dirty="0"/>
          </a:p>
        </p:txBody>
      </p:sp>
      <p:sp>
        <p:nvSpPr>
          <p:cNvPr id="22" name="Shape 20"/>
          <p:cNvSpPr/>
          <p:nvPr/>
        </p:nvSpPr>
        <p:spPr>
          <a:xfrm>
            <a:off x="3409950" y="2424113"/>
            <a:ext cx="4705350" cy="800100"/>
          </a:xfrm>
          <a:prstGeom prst="roundRect">
            <a:avLst>
              <a:gd name="adj" fmla="val 9524"/>
            </a:avLst>
          </a:prstGeom>
          <a:solidFill>
            <a:srgbClr val="E8F4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3533775" y="2509838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速度一直一样，太死板了？</a:t>
            </a:r>
            <a:endParaRPr lang="en-US" sz="820" dirty="0"/>
          </a:p>
        </p:txBody>
      </p:sp>
      <p:sp>
        <p:nvSpPr>
          <p:cNvPr id="24" name="Text 22"/>
          <p:cNvSpPr/>
          <p:nvPr/>
        </p:nvSpPr>
        <p:spPr>
          <a:xfrm>
            <a:off x="3533775" y="2757487"/>
            <a:ext cx="4524565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每次都是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，像机器人一样均匀。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真正的裁判跑步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，怎么做到呢？</a:t>
            </a:r>
            <a:endParaRPr lang="en-US" sz="750" dirty="0"/>
          </a:p>
        </p:txBody>
      </p:sp>
      <p:sp>
        <p:nvSpPr>
          <p:cNvPr id="25" name="Shape 23"/>
          <p:cNvSpPr/>
          <p:nvPr/>
        </p:nvSpPr>
        <p:spPr>
          <a:xfrm>
            <a:off x="3409950" y="3300412"/>
            <a:ext cx="4705350" cy="609600"/>
          </a:xfrm>
          <a:prstGeom prst="roundRect">
            <a:avLst>
              <a:gd name="adj" fmla="val 12500"/>
            </a:avLst>
          </a:prstGeom>
          <a:solidFill>
            <a:srgbClr val="F0FFF0"/>
          </a:solidFill>
          <a:ln w="9525">
            <a:solidFill>
              <a:srgbClr val="4ECDC4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33775" y="3386137"/>
            <a:ext cx="4524565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4ECDC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⏳ 别急，下一个功能来解决！</a:t>
            </a:r>
            <a:endParaRPr lang="en-US" sz="820" dirty="0"/>
          </a:p>
        </p:txBody>
      </p:sp>
      <p:sp>
        <p:nvSpPr>
          <p:cNvPr id="27" name="Text 25"/>
          <p:cNvSpPr/>
          <p:nvPr/>
        </p:nvSpPr>
        <p:spPr>
          <a:xfrm>
            <a:off x="3533775" y="3633788"/>
            <a:ext cx="4524565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功能三：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9B6B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让哨子忽快忽慢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→ 用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改变速度！</a:t>
            </a:r>
            <a:endParaRPr lang="en-US" sz="750" dirty="0"/>
          </a:p>
        </p:txBody>
      </p:sp>
      <p:pic>
        <p:nvPicPr>
          <p:cNvPr id="2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333750"/>
            <a:ext cx="5048250" cy="1060847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3409950" y="344805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🎉 你已经完成了功能二！</a:t>
            </a:r>
            <a:endParaRPr lang="en-US" sz="900" dirty="0"/>
          </a:p>
        </p:txBody>
      </p:sp>
      <p:sp>
        <p:nvSpPr>
          <p:cNvPr id="30" name="Text 27"/>
          <p:cNvSpPr/>
          <p:nvPr/>
        </p:nvSpPr>
        <p:spPr>
          <a:xfrm>
            <a:off x="3409950" y="3629025"/>
            <a:ext cx="4775930" cy="65127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坐标系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（X轴、Y轴、坐标）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4C97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「移到 x: y:」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让角色瞬移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FFAB1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「重复执行」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让角色一直跑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✅ 学会了</a:t>
            </a:r>
            <a:pPr algn="l" indent="0" marL="0">
              <a:lnSpc>
                <a:spcPts val="1283"/>
              </a:lnSpc>
              <a:buNone/>
            </a:pPr>
            <a:r>
              <a:rPr lang="en-US" sz="710" b="1" dirty="0">
                <a:solidFill>
                  <a:srgbClr val="9966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「下一个造型」</a:t>
            </a:r>
            <a:pPr algn="l" indent="0" marL="0">
              <a:lnSpc>
                <a:spcPts val="1283"/>
              </a:lnSpc>
              <a:buNone/>
            </a:pPr>
            <a:r>
              <a:rPr lang="en-US" sz="71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让跑步有动画</a:t>
            </a:r>
            <a:endParaRPr lang="en-US" sz="710" dirty="0"/>
          </a:p>
        </p:txBody>
      </p:sp>
      <p:sp>
        <p:nvSpPr>
          <p:cNvPr id="31" name="Text 28"/>
          <p:cNvSpPr/>
          <p:nvPr/>
        </p:nvSpPr>
        <p:spPr>
          <a:xfrm>
            <a:off x="571500" y="666750"/>
            <a:ext cx="15430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动手试一试！🔧</a:t>
            </a:r>
            <a:endParaRPr lang="en-US" sz="1950" dirty="0"/>
          </a:p>
        </p:txBody>
      </p:sp>
      <p:sp>
        <p:nvSpPr>
          <p:cNvPr id="32" name="Text 29"/>
          <p:cNvSpPr/>
          <p:nvPr/>
        </p:nvSpPr>
        <p:spPr>
          <a:xfrm>
            <a:off x="4572000" y="4652963"/>
            <a:ext cx="1765369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动手试试看，有问题随时举手！🙋</a:t>
            </a:r>
            <a:endParaRPr lang="en-US" sz="82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0699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功能三：速度随机 🎲</a:t>
            </a:r>
            <a:endParaRPr lang="en-US" sz="195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719387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🤔 现在的问题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11001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上节课我们的哨子用了：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66888"/>
            <a:ext cx="652582" cy="295275"/>
          </a:xfrm>
          <a:prstGeom prst="roundRect">
            <a:avLst>
              <a:gd name="adj" fmla="val 1290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2328863"/>
            <a:ext cx="4000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每次都走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952500" y="2328863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1166812" y="2328863"/>
            <a:ext cx="3000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</a:t>
            </a:r>
            <a:endParaRPr lang="en-US" sz="780" dirty="0"/>
          </a:p>
        </p:txBody>
      </p:sp>
      <p:sp>
        <p:nvSpPr>
          <p:cNvPr id="14" name="Text 12"/>
          <p:cNvSpPr/>
          <p:nvPr/>
        </p:nvSpPr>
        <p:spPr>
          <a:xfrm>
            <a:off x="1466850" y="2328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永远一样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1866900" y="2328863"/>
            <a:ext cx="10001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80" dirty="0"/>
          </a:p>
        </p:txBody>
      </p:sp>
      <p:sp>
        <p:nvSpPr>
          <p:cNvPr id="16" name="Text 14"/>
          <p:cNvSpPr/>
          <p:nvPr/>
        </p:nvSpPr>
        <p:spPr>
          <a:xfrm>
            <a:off x="552450" y="2528888"/>
            <a:ext cx="1000125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像机器人一样均匀，太</a:t>
            </a:r>
            <a:endParaRPr lang="en-US" sz="780" dirty="0"/>
          </a:p>
        </p:txBody>
      </p:sp>
      <p:sp>
        <p:nvSpPr>
          <p:cNvPr id="17" name="Text 15"/>
          <p:cNvSpPr/>
          <p:nvPr/>
        </p:nvSpPr>
        <p:spPr>
          <a:xfrm>
            <a:off x="1552575" y="2528888"/>
            <a:ext cx="20302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死板</a:t>
            </a:r>
            <a:endParaRPr lang="en-US" sz="780" dirty="0"/>
          </a:p>
        </p:txBody>
      </p:sp>
      <p:sp>
        <p:nvSpPr>
          <p:cNvPr id="18" name="Text 16"/>
          <p:cNvSpPr/>
          <p:nvPr/>
        </p:nvSpPr>
        <p:spPr>
          <a:xfrm>
            <a:off x="1752600" y="2528888"/>
            <a:ext cx="228154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了 😐</a:t>
            </a:r>
            <a:endParaRPr lang="en-US" sz="780" dirty="0"/>
          </a:p>
        </p:txBody>
      </p:sp>
      <p:sp>
        <p:nvSpPr>
          <p:cNvPr id="19" name="Shape 17"/>
          <p:cNvSpPr/>
          <p:nvPr/>
        </p:nvSpPr>
        <p:spPr>
          <a:xfrm>
            <a:off x="552450" y="2938463"/>
            <a:ext cx="2228850" cy="771525"/>
          </a:xfrm>
          <a:prstGeom prst="roundRect">
            <a:avLst>
              <a:gd name="adj" fmla="val 8642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8175" y="3005137"/>
            <a:ext cx="2088261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如果每次走的步数不一样呢？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638175" y="3271838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有时候走</a:t>
            </a:r>
            <a:endParaRPr lang="en-US" sz="780" dirty="0"/>
          </a:p>
        </p:txBody>
      </p:sp>
      <p:sp>
        <p:nvSpPr>
          <p:cNvPr id="22" name="Text 20"/>
          <p:cNvSpPr/>
          <p:nvPr/>
        </p:nvSpPr>
        <p:spPr>
          <a:xfrm>
            <a:off x="1038225" y="3271838"/>
            <a:ext cx="15952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3步</a:t>
            </a:r>
            <a:endParaRPr lang="en-US" sz="780" dirty="0"/>
          </a:p>
        </p:txBody>
      </p:sp>
      <p:sp>
        <p:nvSpPr>
          <p:cNvPr id="23" name="Text 21"/>
          <p:cNvSpPr/>
          <p:nvPr/>
        </p:nvSpPr>
        <p:spPr>
          <a:xfrm>
            <a:off x="1195388" y="3271838"/>
            <a:ext cx="7637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（慢），有时候走</a:t>
            </a:r>
            <a:endParaRPr lang="en-US" sz="780" dirty="0"/>
          </a:p>
        </p:txBody>
      </p:sp>
      <p:sp>
        <p:nvSpPr>
          <p:cNvPr id="24" name="Text 22"/>
          <p:cNvSpPr/>
          <p:nvPr/>
        </p:nvSpPr>
        <p:spPr>
          <a:xfrm>
            <a:off x="1947862" y="3271838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15步</a:t>
            </a:r>
            <a:endParaRPr lang="en-US" sz="780" dirty="0"/>
          </a:p>
        </p:txBody>
      </p:sp>
      <p:sp>
        <p:nvSpPr>
          <p:cNvPr id="25" name="Text 23"/>
          <p:cNvSpPr/>
          <p:nvPr/>
        </p:nvSpPr>
        <p:spPr>
          <a:xfrm>
            <a:off x="638175" y="3271838"/>
            <a:ext cx="1904571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（快），</a:t>
            </a:r>
            <a:pPr algn="l" indent="0" marL="0">
              <a:buNone/>
            </a:pPr>
            <a:endParaRPr lang="en-US" sz="78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哨子就会</a:t>
            </a:r>
            <a:endParaRPr lang="en-US" sz="780" dirty="0"/>
          </a:p>
        </p:txBody>
      </p:sp>
      <p:sp>
        <p:nvSpPr>
          <p:cNvPr id="26" name="Text 24"/>
          <p:cNvSpPr/>
          <p:nvPr/>
        </p:nvSpPr>
        <p:spPr>
          <a:xfrm>
            <a:off x="1038225" y="3471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endParaRPr lang="en-US" sz="780" dirty="0"/>
          </a:p>
        </p:txBody>
      </p:sp>
      <p:sp>
        <p:nvSpPr>
          <p:cNvPr id="27" name="Text 25"/>
          <p:cNvSpPr/>
          <p:nvPr/>
        </p:nvSpPr>
        <p:spPr>
          <a:xfrm>
            <a:off x="1438275" y="3471863"/>
            <a:ext cx="71058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，像真的一样！</a:t>
            </a:r>
            <a:endParaRPr lang="en-US" sz="780" dirty="0"/>
          </a:p>
        </p:txBody>
      </p:sp>
      <p:sp>
        <p:nvSpPr>
          <p:cNvPr id="28" name="Text 26"/>
          <p:cNvSpPr/>
          <p:nvPr/>
        </p:nvSpPr>
        <p:spPr>
          <a:xfrm>
            <a:off x="571500" y="666750"/>
            <a:ext cx="20699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功能三：速度随机 🎲</a:t>
            </a:r>
            <a:endParaRPr lang="en-US" sz="195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719387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🤔 现在的问题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11001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上节课我们的哨子用了：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66888"/>
            <a:ext cx="652582" cy="295275"/>
          </a:xfrm>
          <a:prstGeom prst="roundRect">
            <a:avLst>
              <a:gd name="adj" fmla="val 1290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2328863"/>
            <a:ext cx="4000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每次都走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952500" y="2328863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1166812" y="2328863"/>
            <a:ext cx="3000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</a:t>
            </a:r>
            <a:endParaRPr lang="en-US" sz="780" dirty="0"/>
          </a:p>
        </p:txBody>
      </p:sp>
      <p:sp>
        <p:nvSpPr>
          <p:cNvPr id="14" name="Text 12"/>
          <p:cNvSpPr/>
          <p:nvPr/>
        </p:nvSpPr>
        <p:spPr>
          <a:xfrm>
            <a:off x="1466850" y="2328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永远一样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1866900" y="2328863"/>
            <a:ext cx="10001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80" dirty="0"/>
          </a:p>
        </p:txBody>
      </p:sp>
      <p:sp>
        <p:nvSpPr>
          <p:cNvPr id="16" name="Text 14"/>
          <p:cNvSpPr/>
          <p:nvPr/>
        </p:nvSpPr>
        <p:spPr>
          <a:xfrm>
            <a:off x="552450" y="2528888"/>
            <a:ext cx="1000125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像机器人一样均匀，太</a:t>
            </a:r>
            <a:endParaRPr lang="en-US" sz="780" dirty="0"/>
          </a:p>
        </p:txBody>
      </p:sp>
      <p:sp>
        <p:nvSpPr>
          <p:cNvPr id="17" name="Text 15"/>
          <p:cNvSpPr/>
          <p:nvPr/>
        </p:nvSpPr>
        <p:spPr>
          <a:xfrm>
            <a:off x="1552575" y="2528888"/>
            <a:ext cx="20302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死板</a:t>
            </a:r>
            <a:endParaRPr lang="en-US" sz="780" dirty="0"/>
          </a:p>
        </p:txBody>
      </p:sp>
      <p:sp>
        <p:nvSpPr>
          <p:cNvPr id="18" name="Text 16"/>
          <p:cNvSpPr/>
          <p:nvPr/>
        </p:nvSpPr>
        <p:spPr>
          <a:xfrm>
            <a:off x="1752600" y="2528888"/>
            <a:ext cx="228154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了 😐</a:t>
            </a:r>
            <a:endParaRPr lang="en-US" sz="780" dirty="0"/>
          </a:p>
        </p:txBody>
      </p:sp>
      <p:sp>
        <p:nvSpPr>
          <p:cNvPr id="19" name="Shape 17"/>
          <p:cNvSpPr/>
          <p:nvPr/>
        </p:nvSpPr>
        <p:spPr>
          <a:xfrm>
            <a:off x="552450" y="2938463"/>
            <a:ext cx="2228850" cy="771525"/>
          </a:xfrm>
          <a:prstGeom prst="roundRect">
            <a:avLst>
              <a:gd name="adj" fmla="val 8642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8175" y="3005137"/>
            <a:ext cx="2088261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如果每次走的步数不一样呢？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638175" y="3271838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有时候走</a:t>
            </a:r>
            <a:endParaRPr lang="en-US" sz="780" dirty="0"/>
          </a:p>
        </p:txBody>
      </p:sp>
      <p:sp>
        <p:nvSpPr>
          <p:cNvPr id="22" name="Text 20"/>
          <p:cNvSpPr/>
          <p:nvPr/>
        </p:nvSpPr>
        <p:spPr>
          <a:xfrm>
            <a:off x="1038225" y="3271838"/>
            <a:ext cx="15952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3步</a:t>
            </a:r>
            <a:endParaRPr lang="en-US" sz="780" dirty="0"/>
          </a:p>
        </p:txBody>
      </p:sp>
      <p:sp>
        <p:nvSpPr>
          <p:cNvPr id="23" name="Text 21"/>
          <p:cNvSpPr/>
          <p:nvPr/>
        </p:nvSpPr>
        <p:spPr>
          <a:xfrm>
            <a:off x="1195388" y="3271838"/>
            <a:ext cx="7637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（慢），有时候走</a:t>
            </a:r>
            <a:endParaRPr lang="en-US" sz="780" dirty="0"/>
          </a:p>
        </p:txBody>
      </p:sp>
      <p:sp>
        <p:nvSpPr>
          <p:cNvPr id="24" name="Text 22"/>
          <p:cNvSpPr/>
          <p:nvPr/>
        </p:nvSpPr>
        <p:spPr>
          <a:xfrm>
            <a:off x="1947862" y="3271838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15步</a:t>
            </a:r>
            <a:endParaRPr lang="en-US" sz="780" dirty="0"/>
          </a:p>
        </p:txBody>
      </p:sp>
      <p:sp>
        <p:nvSpPr>
          <p:cNvPr id="25" name="Text 23"/>
          <p:cNvSpPr/>
          <p:nvPr/>
        </p:nvSpPr>
        <p:spPr>
          <a:xfrm>
            <a:off x="638175" y="3271838"/>
            <a:ext cx="1904571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（快），</a:t>
            </a:r>
            <a:pPr algn="l" indent="0" marL="0">
              <a:buNone/>
            </a:pPr>
            <a:endParaRPr lang="en-US" sz="78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哨子就会</a:t>
            </a:r>
            <a:endParaRPr lang="en-US" sz="780" dirty="0"/>
          </a:p>
        </p:txBody>
      </p:sp>
      <p:sp>
        <p:nvSpPr>
          <p:cNvPr id="26" name="Text 24"/>
          <p:cNvSpPr/>
          <p:nvPr/>
        </p:nvSpPr>
        <p:spPr>
          <a:xfrm>
            <a:off x="1038225" y="3471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endParaRPr lang="en-US" sz="780" dirty="0"/>
          </a:p>
        </p:txBody>
      </p:sp>
      <p:sp>
        <p:nvSpPr>
          <p:cNvPr id="27" name="Text 25"/>
          <p:cNvSpPr/>
          <p:nvPr/>
        </p:nvSpPr>
        <p:spPr>
          <a:xfrm>
            <a:off x="1438275" y="3471863"/>
            <a:ext cx="71058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，像真的一样！</a:t>
            </a:r>
            <a:endParaRPr lang="en-US" sz="780" dirty="0"/>
          </a:p>
        </p:txBody>
      </p:sp>
      <p:sp>
        <p:nvSpPr>
          <p:cNvPr id="28" name="Shape 26"/>
          <p:cNvSpPr/>
          <p:nvPr/>
        </p:nvSpPr>
        <p:spPr>
          <a:xfrm>
            <a:off x="3238500" y="1143000"/>
            <a:ext cx="5048250" cy="1757363"/>
          </a:xfrm>
          <a:prstGeom prst="roundRect">
            <a:avLst>
              <a:gd name="adj" fmla="val 758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29" name="Text 27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匀速 vs 忽快忽慢</a:t>
            </a:r>
            <a:endParaRPr lang="en-US" sz="1050" dirty="0"/>
          </a:p>
        </p:txBody>
      </p:sp>
      <p:sp>
        <p:nvSpPr>
          <p:cNvPr id="30" name="Text 28"/>
          <p:cNvSpPr/>
          <p:nvPr/>
        </p:nvSpPr>
        <p:spPr>
          <a:xfrm>
            <a:off x="3409950" y="1547813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匀速（每次10步）</a:t>
            </a:r>
            <a:endParaRPr lang="en-US" sz="750" dirty="0"/>
          </a:p>
        </p:txBody>
      </p:sp>
      <p:sp>
        <p:nvSpPr>
          <p:cNvPr id="31" name="Shape 29"/>
          <p:cNvSpPr/>
          <p:nvPr/>
        </p:nvSpPr>
        <p:spPr>
          <a:xfrm>
            <a:off x="3409950" y="1709738"/>
            <a:ext cx="4705350" cy="381000"/>
          </a:xfrm>
          <a:prstGeom prst="roundRect">
            <a:avLst>
              <a:gd name="adj" fmla="val 20000"/>
            </a:avLst>
          </a:prstGeom>
          <a:solidFill>
            <a:srgbClr val="F0F4FF"/>
          </a:solidFill>
          <a:ln w="9525">
            <a:solidFill>
              <a:srgbClr val="C8D6F0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3514725" y="1795463"/>
            <a:ext cx="212693" cy="209550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①</a:t>
            </a:r>
            <a:endParaRPr lang="en-US" sz="670" dirty="0"/>
          </a:p>
        </p:txBody>
      </p:sp>
      <p:sp>
        <p:nvSpPr>
          <p:cNvPr id="33" name="Shape 31"/>
          <p:cNvSpPr/>
          <p:nvPr/>
        </p:nvSpPr>
        <p:spPr>
          <a:xfrm>
            <a:off x="3762375" y="1862137"/>
            <a:ext cx="666750" cy="14288"/>
          </a:xfrm>
          <a:prstGeom prst="rect">
            <a:avLst/>
          </a:prstGeom>
          <a:ln/>
        </p:spPr>
      </p:sp>
      <p:sp>
        <p:nvSpPr>
          <p:cNvPr id="34" name="Text 32"/>
          <p:cNvSpPr/>
          <p:nvPr/>
        </p:nvSpPr>
        <p:spPr>
          <a:xfrm>
            <a:off x="40290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35" name="Text 33"/>
          <p:cNvSpPr/>
          <p:nvPr/>
        </p:nvSpPr>
        <p:spPr>
          <a:xfrm>
            <a:off x="4467225" y="1795463"/>
            <a:ext cx="212693" cy="209550"/>
          </a:xfrm>
          <a:prstGeom prst="ellipse">
            <a:avLst/>
          </a:prstGeom>
          <a:solidFill>
            <a:srgbClr val="1E88FF">
              <a:alpha val="8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8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②</a:t>
            </a:r>
            <a:endParaRPr lang="en-US" sz="670" dirty="0"/>
          </a:p>
        </p:txBody>
      </p:sp>
      <p:sp>
        <p:nvSpPr>
          <p:cNvPr id="36" name="Shape 34"/>
          <p:cNvSpPr/>
          <p:nvPr/>
        </p:nvSpPr>
        <p:spPr>
          <a:xfrm>
            <a:off x="4714875" y="1862137"/>
            <a:ext cx="666750" cy="14288"/>
          </a:xfrm>
          <a:prstGeom prst="rect">
            <a:avLst/>
          </a:prstGeom>
          <a:ln/>
        </p:spPr>
      </p:sp>
      <p:sp>
        <p:nvSpPr>
          <p:cNvPr id="37" name="Text 35"/>
          <p:cNvSpPr/>
          <p:nvPr/>
        </p:nvSpPr>
        <p:spPr>
          <a:xfrm>
            <a:off x="49815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38" name="Text 36"/>
          <p:cNvSpPr/>
          <p:nvPr/>
        </p:nvSpPr>
        <p:spPr>
          <a:xfrm>
            <a:off x="5419725" y="1795463"/>
            <a:ext cx="212693" cy="209550"/>
          </a:xfrm>
          <a:prstGeom prst="ellipse">
            <a:avLst/>
          </a:prstGeom>
          <a:solidFill>
            <a:srgbClr val="1E88FF">
              <a:alpha val="7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7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③</a:t>
            </a:r>
            <a:endParaRPr lang="en-US" sz="670" dirty="0"/>
          </a:p>
        </p:txBody>
      </p:sp>
      <p:sp>
        <p:nvSpPr>
          <p:cNvPr id="39" name="Shape 37"/>
          <p:cNvSpPr/>
          <p:nvPr/>
        </p:nvSpPr>
        <p:spPr>
          <a:xfrm>
            <a:off x="5667375" y="1862137"/>
            <a:ext cx="666750" cy="14288"/>
          </a:xfrm>
          <a:prstGeom prst="rect">
            <a:avLst/>
          </a:prstGeom>
          <a:ln/>
        </p:spPr>
      </p:sp>
      <p:sp>
        <p:nvSpPr>
          <p:cNvPr id="40" name="Text 38"/>
          <p:cNvSpPr/>
          <p:nvPr/>
        </p:nvSpPr>
        <p:spPr>
          <a:xfrm>
            <a:off x="59340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41" name="Text 39"/>
          <p:cNvSpPr/>
          <p:nvPr/>
        </p:nvSpPr>
        <p:spPr>
          <a:xfrm>
            <a:off x="6372225" y="1795463"/>
            <a:ext cx="212693" cy="209550"/>
          </a:xfrm>
          <a:prstGeom prst="ellipse">
            <a:avLst/>
          </a:prstGeom>
          <a:solidFill>
            <a:srgbClr val="1E88FF">
              <a:alpha val="5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5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④</a:t>
            </a:r>
            <a:endParaRPr lang="en-US" sz="670" dirty="0"/>
          </a:p>
        </p:txBody>
      </p:sp>
      <p:sp>
        <p:nvSpPr>
          <p:cNvPr id="42" name="Shape 40"/>
          <p:cNvSpPr/>
          <p:nvPr/>
        </p:nvSpPr>
        <p:spPr>
          <a:xfrm>
            <a:off x="6619875" y="1862137"/>
            <a:ext cx="666750" cy="14288"/>
          </a:xfrm>
          <a:prstGeom prst="rect">
            <a:avLst/>
          </a:prstGeom>
          <a:ln/>
        </p:spPr>
      </p:sp>
      <p:sp>
        <p:nvSpPr>
          <p:cNvPr id="43" name="Text 41"/>
          <p:cNvSpPr/>
          <p:nvPr/>
        </p:nvSpPr>
        <p:spPr>
          <a:xfrm>
            <a:off x="68865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44" name="Text 42"/>
          <p:cNvSpPr/>
          <p:nvPr/>
        </p:nvSpPr>
        <p:spPr>
          <a:xfrm>
            <a:off x="7324725" y="1795463"/>
            <a:ext cx="212693" cy="209550"/>
          </a:xfrm>
          <a:prstGeom prst="ellipse">
            <a:avLst/>
          </a:prstGeom>
          <a:solidFill>
            <a:srgbClr val="1E88FF">
              <a:alpha val="4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4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⑤</a:t>
            </a:r>
            <a:endParaRPr lang="en-US" sz="670" dirty="0"/>
          </a:p>
        </p:txBody>
      </p:sp>
      <p:sp>
        <p:nvSpPr>
          <p:cNvPr id="45" name="Text 43"/>
          <p:cNvSpPr/>
          <p:nvPr/>
        </p:nvSpPr>
        <p:spPr>
          <a:xfrm>
            <a:off x="7483153" y="1833563"/>
            <a:ext cx="535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速度不变 😐</a:t>
            </a:r>
            <a:endParaRPr lang="en-US" sz="630" dirty="0"/>
          </a:p>
        </p:txBody>
      </p:sp>
      <p:sp>
        <p:nvSpPr>
          <p:cNvPr id="46" name="Text 44"/>
          <p:cNvSpPr/>
          <p:nvPr/>
        </p:nvSpPr>
        <p:spPr>
          <a:xfrm>
            <a:off x="3409950" y="2205037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忽快忽慢（随机步数）</a:t>
            </a:r>
            <a:endParaRPr lang="en-US" sz="750" dirty="0"/>
          </a:p>
        </p:txBody>
      </p:sp>
      <p:sp>
        <p:nvSpPr>
          <p:cNvPr id="47" name="Shape 45"/>
          <p:cNvSpPr/>
          <p:nvPr/>
        </p:nvSpPr>
        <p:spPr>
          <a:xfrm>
            <a:off x="3409950" y="2366963"/>
            <a:ext cx="4705350" cy="381000"/>
          </a:xfrm>
          <a:prstGeom prst="roundRect">
            <a:avLst>
              <a:gd name="adj" fmla="val 20000"/>
            </a:avLst>
          </a:prstGeom>
          <a:solidFill>
            <a:srgbClr val="FFF3F6"/>
          </a:solidFill>
          <a:ln w="9525">
            <a:solidFill>
              <a:srgbClr val="FFB6C1"/>
            </a:solidFill>
            <a:prstDash val="solid"/>
          </a:ln>
        </p:spPr>
      </p:sp>
      <p:sp>
        <p:nvSpPr>
          <p:cNvPr id="48" name="Text 46"/>
          <p:cNvSpPr/>
          <p:nvPr/>
        </p:nvSpPr>
        <p:spPr>
          <a:xfrm>
            <a:off x="3514725" y="2452688"/>
            <a:ext cx="212693" cy="209550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①</a:t>
            </a:r>
            <a:endParaRPr lang="en-US" sz="670" dirty="0"/>
          </a:p>
        </p:txBody>
      </p:sp>
      <p:sp>
        <p:nvSpPr>
          <p:cNvPr id="49" name="Shape 47"/>
          <p:cNvSpPr/>
          <p:nvPr/>
        </p:nvSpPr>
        <p:spPr>
          <a:xfrm>
            <a:off x="3762375" y="2519362"/>
            <a:ext cx="238125" cy="14288"/>
          </a:xfrm>
          <a:prstGeom prst="rect">
            <a:avLst/>
          </a:prstGeom>
          <a:ln/>
        </p:spPr>
      </p:sp>
      <p:sp>
        <p:nvSpPr>
          <p:cNvPr id="50" name="Text 48"/>
          <p:cNvSpPr/>
          <p:nvPr/>
        </p:nvSpPr>
        <p:spPr>
          <a:xfrm>
            <a:off x="3810000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3步</a:t>
            </a:r>
            <a:endParaRPr lang="en-US" sz="600" dirty="0"/>
          </a:p>
        </p:txBody>
      </p:sp>
      <p:sp>
        <p:nvSpPr>
          <p:cNvPr id="51" name="Text 49"/>
          <p:cNvSpPr/>
          <p:nvPr/>
        </p:nvSpPr>
        <p:spPr>
          <a:xfrm>
            <a:off x="4038600" y="2452688"/>
            <a:ext cx="212693" cy="209550"/>
          </a:xfrm>
          <a:prstGeom prst="ellipse">
            <a:avLst/>
          </a:prstGeom>
          <a:solidFill>
            <a:srgbClr val="FF6B9D">
              <a:alpha val="8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8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②</a:t>
            </a:r>
            <a:endParaRPr lang="en-US" sz="670" dirty="0"/>
          </a:p>
        </p:txBody>
      </p:sp>
      <p:sp>
        <p:nvSpPr>
          <p:cNvPr id="52" name="Shape 50"/>
          <p:cNvSpPr/>
          <p:nvPr/>
        </p:nvSpPr>
        <p:spPr>
          <a:xfrm>
            <a:off x="4286250" y="2519362"/>
            <a:ext cx="1047750" cy="14288"/>
          </a:xfrm>
          <a:prstGeom prst="rect">
            <a:avLst/>
          </a:prstGeom>
          <a:ln/>
        </p:spPr>
      </p:sp>
      <p:sp>
        <p:nvSpPr>
          <p:cNvPr id="53" name="Text 51"/>
          <p:cNvSpPr/>
          <p:nvPr/>
        </p:nvSpPr>
        <p:spPr>
          <a:xfrm>
            <a:off x="4743450" y="2443163"/>
            <a:ext cx="120848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15步</a:t>
            </a:r>
            <a:endParaRPr lang="en-US" sz="600" dirty="0"/>
          </a:p>
        </p:txBody>
      </p:sp>
      <p:sp>
        <p:nvSpPr>
          <p:cNvPr id="54" name="Text 52"/>
          <p:cNvSpPr/>
          <p:nvPr/>
        </p:nvSpPr>
        <p:spPr>
          <a:xfrm>
            <a:off x="5372100" y="2452688"/>
            <a:ext cx="212693" cy="209550"/>
          </a:xfrm>
          <a:prstGeom prst="ellipse">
            <a:avLst/>
          </a:prstGeom>
          <a:solidFill>
            <a:srgbClr val="FF6B9D">
              <a:alpha val="7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7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③</a:t>
            </a:r>
            <a:endParaRPr lang="en-US" sz="670" dirty="0"/>
          </a:p>
        </p:txBody>
      </p:sp>
      <p:sp>
        <p:nvSpPr>
          <p:cNvPr id="55" name="Shape 53"/>
          <p:cNvSpPr/>
          <p:nvPr/>
        </p:nvSpPr>
        <p:spPr>
          <a:xfrm>
            <a:off x="5619750" y="2519362"/>
            <a:ext cx="119062" cy="14288"/>
          </a:xfrm>
          <a:prstGeom prst="rect">
            <a:avLst/>
          </a:prstGeom>
          <a:ln/>
        </p:spPr>
      </p:sp>
      <p:sp>
        <p:nvSpPr>
          <p:cNvPr id="56" name="Text 54"/>
          <p:cNvSpPr/>
          <p:nvPr/>
        </p:nvSpPr>
        <p:spPr>
          <a:xfrm>
            <a:off x="5610225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2步</a:t>
            </a:r>
            <a:endParaRPr lang="en-US" sz="600" dirty="0"/>
          </a:p>
        </p:txBody>
      </p:sp>
      <p:sp>
        <p:nvSpPr>
          <p:cNvPr id="57" name="Text 55"/>
          <p:cNvSpPr/>
          <p:nvPr/>
        </p:nvSpPr>
        <p:spPr>
          <a:xfrm>
            <a:off x="5776913" y="2452688"/>
            <a:ext cx="212693" cy="209550"/>
          </a:xfrm>
          <a:prstGeom prst="ellipse">
            <a:avLst/>
          </a:prstGeom>
          <a:solidFill>
            <a:srgbClr val="FF6B9D">
              <a:alpha val="5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5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④</a:t>
            </a:r>
            <a:endParaRPr lang="en-US" sz="670" dirty="0"/>
          </a:p>
        </p:txBody>
      </p:sp>
      <p:sp>
        <p:nvSpPr>
          <p:cNvPr id="58" name="Shape 56"/>
          <p:cNvSpPr/>
          <p:nvPr/>
        </p:nvSpPr>
        <p:spPr>
          <a:xfrm>
            <a:off x="6024562" y="2519362"/>
            <a:ext cx="762000" cy="14288"/>
          </a:xfrm>
          <a:prstGeom prst="rect">
            <a:avLst/>
          </a:prstGeom>
          <a:ln/>
        </p:spPr>
      </p:sp>
      <p:sp>
        <p:nvSpPr>
          <p:cNvPr id="59" name="Text 57"/>
          <p:cNvSpPr/>
          <p:nvPr/>
        </p:nvSpPr>
        <p:spPr>
          <a:xfrm>
            <a:off x="6338887" y="2443163"/>
            <a:ext cx="120848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12步</a:t>
            </a:r>
            <a:endParaRPr lang="en-US" sz="600" dirty="0"/>
          </a:p>
        </p:txBody>
      </p:sp>
      <p:sp>
        <p:nvSpPr>
          <p:cNvPr id="60" name="Text 58"/>
          <p:cNvSpPr/>
          <p:nvPr/>
        </p:nvSpPr>
        <p:spPr>
          <a:xfrm>
            <a:off x="6824663" y="2452688"/>
            <a:ext cx="212693" cy="209550"/>
          </a:xfrm>
          <a:prstGeom prst="ellipse">
            <a:avLst/>
          </a:prstGeom>
          <a:solidFill>
            <a:srgbClr val="FF6B9D">
              <a:alpha val="4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4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⑤</a:t>
            </a:r>
            <a:endParaRPr lang="en-US" sz="670" dirty="0"/>
          </a:p>
        </p:txBody>
      </p:sp>
      <p:sp>
        <p:nvSpPr>
          <p:cNvPr id="61" name="Shape 59"/>
          <p:cNvSpPr/>
          <p:nvPr/>
        </p:nvSpPr>
        <p:spPr>
          <a:xfrm>
            <a:off x="7072313" y="2519362"/>
            <a:ext cx="381000" cy="14288"/>
          </a:xfrm>
          <a:prstGeom prst="rect">
            <a:avLst/>
          </a:prstGeom>
          <a:ln/>
        </p:spPr>
      </p:sp>
      <p:sp>
        <p:nvSpPr>
          <p:cNvPr id="62" name="Text 60"/>
          <p:cNvSpPr/>
          <p:nvPr/>
        </p:nvSpPr>
        <p:spPr>
          <a:xfrm>
            <a:off x="7181850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7步</a:t>
            </a:r>
            <a:endParaRPr lang="en-US" sz="600" dirty="0"/>
          </a:p>
        </p:txBody>
      </p:sp>
      <p:sp>
        <p:nvSpPr>
          <p:cNvPr id="63" name="Text 61"/>
          <p:cNvSpPr/>
          <p:nvPr/>
        </p:nvSpPr>
        <p:spPr>
          <a:xfrm>
            <a:off x="7491412" y="2452688"/>
            <a:ext cx="212693" cy="209550"/>
          </a:xfrm>
          <a:prstGeom prst="ellipse">
            <a:avLst/>
          </a:prstGeom>
          <a:solidFill>
            <a:srgbClr val="FF6B9D">
              <a:alpha val="3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3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⑥</a:t>
            </a:r>
            <a:endParaRPr lang="en-US" sz="670" dirty="0"/>
          </a:p>
        </p:txBody>
      </p:sp>
      <p:sp>
        <p:nvSpPr>
          <p:cNvPr id="64" name="Text 62"/>
          <p:cNvSpPr/>
          <p:nvPr/>
        </p:nvSpPr>
        <p:spPr>
          <a:xfrm>
            <a:off x="7519020" y="2490788"/>
            <a:ext cx="49887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忽快忽慢 🎲</a:t>
            </a:r>
            <a:endParaRPr lang="en-US" sz="630" dirty="0"/>
          </a:p>
        </p:txBody>
      </p:sp>
      <p:pic>
        <p:nvPicPr>
          <p:cNvPr id="6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62375" y="1862137"/>
            <a:ext cx="666750" cy="14288"/>
          </a:xfrm>
          <a:prstGeom prst="rect">
            <a:avLst/>
          </a:prstGeom>
        </p:spPr>
      </p:pic>
      <p:pic>
        <p:nvPicPr>
          <p:cNvPr id="6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4875" y="1862137"/>
            <a:ext cx="666750" cy="14288"/>
          </a:xfrm>
          <a:prstGeom prst="rect">
            <a:avLst/>
          </a:prstGeom>
        </p:spPr>
      </p:pic>
      <p:pic>
        <p:nvPicPr>
          <p:cNvPr id="6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7375" y="1862137"/>
            <a:ext cx="666750" cy="14288"/>
          </a:xfrm>
          <a:prstGeom prst="rect">
            <a:avLst/>
          </a:prstGeom>
        </p:spPr>
      </p:pic>
      <p:pic>
        <p:nvPicPr>
          <p:cNvPr id="68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9875" y="1862137"/>
            <a:ext cx="666750" cy="14288"/>
          </a:xfrm>
          <a:prstGeom prst="rect">
            <a:avLst/>
          </a:prstGeom>
        </p:spPr>
      </p:pic>
      <p:pic>
        <p:nvPicPr>
          <p:cNvPr id="69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62375" y="2519362"/>
            <a:ext cx="238125" cy="14288"/>
          </a:xfrm>
          <a:prstGeom prst="rect">
            <a:avLst/>
          </a:prstGeom>
        </p:spPr>
      </p:pic>
      <p:pic>
        <p:nvPicPr>
          <p:cNvPr id="70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86250" y="2519362"/>
            <a:ext cx="1047750" cy="14288"/>
          </a:xfrm>
          <a:prstGeom prst="rect">
            <a:avLst/>
          </a:prstGeom>
        </p:spPr>
      </p:pic>
      <p:pic>
        <p:nvPicPr>
          <p:cNvPr id="71" name="Image 6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19750" y="2519362"/>
            <a:ext cx="119062" cy="14288"/>
          </a:xfrm>
          <a:prstGeom prst="rect">
            <a:avLst/>
          </a:prstGeom>
        </p:spPr>
      </p:pic>
      <p:pic>
        <p:nvPicPr>
          <p:cNvPr id="72" name="Image 7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24562" y="2519362"/>
            <a:ext cx="762000" cy="14288"/>
          </a:xfrm>
          <a:prstGeom prst="rect">
            <a:avLst/>
          </a:prstGeom>
        </p:spPr>
      </p:pic>
      <p:pic>
        <p:nvPicPr>
          <p:cNvPr id="73" name="Image 8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72313" y="2519362"/>
            <a:ext cx="381000" cy="14288"/>
          </a:xfrm>
          <a:prstGeom prst="rect">
            <a:avLst/>
          </a:prstGeom>
        </p:spPr>
      </p:pic>
      <p:sp>
        <p:nvSpPr>
          <p:cNvPr id="74" name="Text 63"/>
          <p:cNvSpPr/>
          <p:nvPr/>
        </p:nvSpPr>
        <p:spPr>
          <a:xfrm>
            <a:off x="571500" y="666750"/>
            <a:ext cx="20699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功能三：速度随机 🎲</a:t>
            </a:r>
            <a:endParaRPr lang="en-US" sz="195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719387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🤔 现在的问题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11001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上节课我们的哨子用了：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66888"/>
            <a:ext cx="652582" cy="295275"/>
          </a:xfrm>
          <a:prstGeom prst="roundRect">
            <a:avLst>
              <a:gd name="adj" fmla="val 1290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2328863"/>
            <a:ext cx="4000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每次都走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952500" y="2328863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1166812" y="2328863"/>
            <a:ext cx="3000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</a:t>
            </a:r>
            <a:endParaRPr lang="en-US" sz="780" dirty="0"/>
          </a:p>
        </p:txBody>
      </p:sp>
      <p:sp>
        <p:nvSpPr>
          <p:cNvPr id="14" name="Text 12"/>
          <p:cNvSpPr/>
          <p:nvPr/>
        </p:nvSpPr>
        <p:spPr>
          <a:xfrm>
            <a:off x="1466850" y="2328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永远一样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1866900" y="2328863"/>
            <a:ext cx="10001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80" dirty="0"/>
          </a:p>
        </p:txBody>
      </p:sp>
      <p:sp>
        <p:nvSpPr>
          <p:cNvPr id="16" name="Text 14"/>
          <p:cNvSpPr/>
          <p:nvPr/>
        </p:nvSpPr>
        <p:spPr>
          <a:xfrm>
            <a:off x="552450" y="2528888"/>
            <a:ext cx="1000125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像机器人一样均匀，太</a:t>
            </a:r>
            <a:endParaRPr lang="en-US" sz="780" dirty="0"/>
          </a:p>
        </p:txBody>
      </p:sp>
      <p:sp>
        <p:nvSpPr>
          <p:cNvPr id="17" name="Text 15"/>
          <p:cNvSpPr/>
          <p:nvPr/>
        </p:nvSpPr>
        <p:spPr>
          <a:xfrm>
            <a:off x="1552575" y="2528888"/>
            <a:ext cx="20302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死板</a:t>
            </a:r>
            <a:endParaRPr lang="en-US" sz="780" dirty="0"/>
          </a:p>
        </p:txBody>
      </p:sp>
      <p:sp>
        <p:nvSpPr>
          <p:cNvPr id="18" name="Text 16"/>
          <p:cNvSpPr/>
          <p:nvPr/>
        </p:nvSpPr>
        <p:spPr>
          <a:xfrm>
            <a:off x="1752600" y="2528888"/>
            <a:ext cx="228154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了 😐</a:t>
            </a:r>
            <a:endParaRPr lang="en-US" sz="780" dirty="0"/>
          </a:p>
        </p:txBody>
      </p:sp>
      <p:sp>
        <p:nvSpPr>
          <p:cNvPr id="19" name="Shape 17"/>
          <p:cNvSpPr/>
          <p:nvPr/>
        </p:nvSpPr>
        <p:spPr>
          <a:xfrm>
            <a:off x="552450" y="2938463"/>
            <a:ext cx="2228850" cy="771525"/>
          </a:xfrm>
          <a:prstGeom prst="roundRect">
            <a:avLst>
              <a:gd name="adj" fmla="val 8642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8175" y="3005137"/>
            <a:ext cx="2088261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如果每次走的步数不一样呢？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638175" y="3271838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有时候走</a:t>
            </a:r>
            <a:endParaRPr lang="en-US" sz="780" dirty="0"/>
          </a:p>
        </p:txBody>
      </p:sp>
      <p:sp>
        <p:nvSpPr>
          <p:cNvPr id="22" name="Text 20"/>
          <p:cNvSpPr/>
          <p:nvPr/>
        </p:nvSpPr>
        <p:spPr>
          <a:xfrm>
            <a:off x="1038225" y="3271838"/>
            <a:ext cx="15952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3步</a:t>
            </a:r>
            <a:endParaRPr lang="en-US" sz="780" dirty="0"/>
          </a:p>
        </p:txBody>
      </p:sp>
      <p:sp>
        <p:nvSpPr>
          <p:cNvPr id="23" name="Text 21"/>
          <p:cNvSpPr/>
          <p:nvPr/>
        </p:nvSpPr>
        <p:spPr>
          <a:xfrm>
            <a:off x="1195388" y="3271838"/>
            <a:ext cx="7637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（慢），有时候走</a:t>
            </a:r>
            <a:endParaRPr lang="en-US" sz="780" dirty="0"/>
          </a:p>
        </p:txBody>
      </p:sp>
      <p:sp>
        <p:nvSpPr>
          <p:cNvPr id="24" name="Text 22"/>
          <p:cNvSpPr/>
          <p:nvPr/>
        </p:nvSpPr>
        <p:spPr>
          <a:xfrm>
            <a:off x="1947862" y="3271838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15步</a:t>
            </a:r>
            <a:endParaRPr lang="en-US" sz="780" dirty="0"/>
          </a:p>
        </p:txBody>
      </p:sp>
      <p:sp>
        <p:nvSpPr>
          <p:cNvPr id="25" name="Text 23"/>
          <p:cNvSpPr/>
          <p:nvPr/>
        </p:nvSpPr>
        <p:spPr>
          <a:xfrm>
            <a:off x="638175" y="3271838"/>
            <a:ext cx="1904571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（快），</a:t>
            </a:r>
            <a:pPr algn="l" indent="0" marL="0">
              <a:buNone/>
            </a:pPr>
            <a:endParaRPr lang="en-US" sz="78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哨子就会</a:t>
            </a:r>
            <a:endParaRPr lang="en-US" sz="780" dirty="0"/>
          </a:p>
        </p:txBody>
      </p:sp>
      <p:sp>
        <p:nvSpPr>
          <p:cNvPr id="26" name="Text 24"/>
          <p:cNvSpPr/>
          <p:nvPr/>
        </p:nvSpPr>
        <p:spPr>
          <a:xfrm>
            <a:off x="1038225" y="3471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endParaRPr lang="en-US" sz="780" dirty="0"/>
          </a:p>
        </p:txBody>
      </p:sp>
      <p:sp>
        <p:nvSpPr>
          <p:cNvPr id="27" name="Text 25"/>
          <p:cNvSpPr/>
          <p:nvPr/>
        </p:nvSpPr>
        <p:spPr>
          <a:xfrm>
            <a:off x="1438275" y="3471863"/>
            <a:ext cx="71058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，像真的一样！</a:t>
            </a:r>
            <a:endParaRPr lang="en-US" sz="780" dirty="0"/>
          </a:p>
        </p:txBody>
      </p:sp>
      <p:sp>
        <p:nvSpPr>
          <p:cNvPr id="28" name="Shape 26"/>
          <p:cNvSpPr/>
          <p:nvPr/>
        </p:nvSpPr>
        <p:spPr>
          <a:xfrm>
            <a:off x="3238500" y="1143000"/>
            <a:ext cx="5048250" cy="1757363"/>
          </a:xfrm>
          <a:prstGeom prst="roundRect">
            <a:avLst>
              <a:gd name="adj" fmla="val 758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29" name="Text 27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匀速 vs 忽快忽慢</a:t>
            </a:r>
            <a:endParaRPr lang="en-US" sz="1050" dirty="0"/>
          </a:p>
        </p:txBody>
      </p:sp>
      <p:sp>
        <p:nvSpPr>
          <p:cNvPr id="30" name="Text 28"/>
          <p:cNvSpPr/>
          <p:nvPr/>
        </p:nvSpPr>
        <p:spPr>
          <a:xfrm>
            <a:off x="3409950" y="1547813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匀速（每次10步）</a:t>
            </a:r>
            <a:endParaRPr lang="en-US" sz="750" dirty="0"/>
          </a:p>
        </p:txBody>
      </p:sp>
      <p:sp>
        <p:nvSpPr>
          <p:cNvPr id="31" name="Shape 29"/>
          <p:cNvSpPr/>
          <p:nvPr/>
        </p:nvSpPr>
        <p:spPr>
          <a:xfrm>
            <a:off x="3409950" y="1709738"/>
            <a:ext cx="4705350" cy="381000"/>
          </a:xfrm>
          <a:prstGeom prst="roundRect">
            <a:avLst>
              <a:gd name="adj" fmla="val 20000"/>
            </a:avLst>
          </a:prstGeom>
          <a:solidFill>
            <a:srgbClr val="F0F4FF"/>
          </a:solidFill>
          <a:ln w="9525">
            <a:solidFill>
              <a:srgbClr val="C8D6F0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3514725" y="1795463"/>
            <a:ext cx="212693" cy="209550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①</a:t>
            </a:r>
            <a:endParaRPr lang="en-US" sz="670" dirty="0"/>
          </a:p>
        </p:txBody>
      </p:sp>
      <p:sp>
        <p:nvSpPr>
          <p:cNvPr id="33" name="Shape 31"/>
          <p:cNvSpPr/>
          <p:nvPr/>
        </p:nvSpPr>
        <p:spPr>
          <a:xfrm>
            <a:off x="3762375" y="1862137"/>
            <a:ext cx="666750" cy="14288"/>
          </a:xfrm>
          <a:prstGeom prst="rect">
            <a:avLst/>
          </a:prstGeom>
          <a:ln/>
        </p:spPr>
      </p:sp>
      <p:sp>
        <p:nvSpPr>
          <p:cNvPr id="34" name="Text 32"/>
          <p:cNvSpPr/>
          <p:nvPr/>
        </p:nvSpPr>
        <p:spPr>
          <a:xfrm>
            <a:off x="40290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35" name="Text 33"/>
          <p:cNvSpPr/>
          <p:nvPr/>
        </p:nvSpPr>
        <p:spPr>
          <a:xfrm>
            <a:off x="4467225" y="1795463"/>
            <a:ext cx="212693" cy="209550"/>
          </a:xfrm>
          <a:prstGeom prst="ellipse">
            <a:avLst/>
          </a:prstGeom>
          <a:solidFill>
            <a:srgbClr val="1E88FF">
              <a:alpha val="8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8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②</a:t>
            </a:r>
            <a:endParaRPr lang="en-US" sz="670" dirty="0"/>
          </a:p>
        </p:txBody>
      </p:sp>
      <p:sp>
        <p:nvSpPr>
          <p:cNvPr id="36" name="Shape 34"/>
          <p:cNvSpPr/>
          <p:nvPr/>
        </p:nvSpPr>
        <p:spPr>
          <a:xfrm>
            <a:off x="4714875" y="1862137"/>
            <a:ext cx="666750" cy="14288"/>
          </a:xfrm>
          <a:prstGeom prst="rect">
            <a:avLst/>
          </a:prstGeom>
          <a:ln/>
        </p:spPr>
      </p:sp>
      <p:sp>
        <p:nvSpPr>
          <p:cNvPr id="37" name="Text 35"/>
          <p:cNvSpPr/>
          <p:nvPr/>
        </p:nvSpPr>
        <p:spPr>
          <a:xfrm>
            <a:off x="49815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38" name="Text 36"/>
          <p:cNvSpPr/>
          <p:nvPr/>
        </p:nvSpPr>
        <p:spPr>
          <a:xfrm>
            <a:off x="5419725" y="1795463"/>
            <a:ext cx="212693" cy="209550"/>
          </a:xfrm>
          <a:prstGeom prst="ellipse">
            <a:avLst/>
          </a:prstGeom>
          <a:solidFill>
            <a:srgbClr val="1E88FF">
              <a:alpha val="7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7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③</a:t>
            </a:r>
            <a:endParaRPr lang="en-US" sz="670" dirty="0"/>
          </a:p>
        </p:txBody>
      </p:sp>
      <p:sp>
        <p:nvSpPr>
          <p:cNvPr id="39" name="Shape 37"/>
          <p:cNvSpPr/>
          <p:nvPr/>
        </p:nvSpPr>
        <p:spPr>
          <a:xfrm>
            <a:off x="5667375" y="1862137"/>
            <a:ext cx="666750" cy="14288"/>
          </a:xfrm>
          <a:prstGeom prst="rect">
            <a:avLst/>
          </a:prstGeom>
          <a:ln/>
        </p:spPr>
      </p:sp>
      <p:sp>
        <p:nvSpPr>
          <p:cNvPr id="40" name="Text 38"/>
          <p:cNvSpPr/>
          <p:nvPr/>
        </p:nvSpPr>
        <p:spPr>
          <a:xfrm>
            <a:off x="59340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41" name="Text 39"/>
          <p:cNvSpPr/>
          <p:nvPr/>
        </p:nvSpPr>
        <p:spPr>
          <a:xfrm>
            <a:off x="6372225" y="1795463"/>
            <a:ext cx="212693" cy="209550"/>
          </a:xfrm>
          <a:prstGeom prst="ellipse">
            <a:avLst/>
          </a:prstGeom>
          <a:solidFill>
            <a:srgbClr val="1E88FF">
              <a:alpha val="5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5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④</a:t>
            </a:r>
            <a:endParaRPr lang="en-US" sz="670" dirty="0"/>
          </a:p>
        </p:txBody>
      </p:sp>
      <p:sp>
        <p:nvSpPr>
          <p:cNvPr id="42" name="Shape 40"/>
          <p:cNvSpPr/>
          <p:nvPr/>
        </p:nvSpPr>
        <p:spPr>
          <a:xfrm>
            <a:off x="6619875" y="1862137"/>
            <a:ext cx="666750" cy="14288"/>
          </a:xfrm>
          <a:prstGeom prst="rect">
            <a:avLst/>
          </a:prstGeom>
          <a:ln/>
        </p:spPr>
      </p:sp>
      <p:sp>
        <p:nvSpPr>
          <p:cNvPr id="43" name="Text 41"/>
          <p:cNvSpPr/>
          <p:nvPr/>
        </p:nvSpPr>
        <p:spPr>
          <a:xfrm>
            <a:off x="68865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44" name="Text 42"/>
          <p:cNvSpPr/>
          <p:nvPr/>
        </p:nvSpPr>
        <p:spPr>
          <a:xfrm>
            <a:off x="7324725" y="1795463"/>
            <a:ext cx="212693" cy="209550"/>
          </a:xfrm>
          <a:prstGeom prst="ellipse">
            <a:avLst/>
          </a:prstGeom>
          <a:solidFill>
            <a:srgbClr val="1E88FF">
              <a:alpha val="4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4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⑤</a:t>
            </a:r>
            <a:endParaRPr lang="en-US" sz="670" dirty="0"/>
          </a:p>
        </p:txBody>
      </p:sp>
      <p:sp>
        <p:nvSpPr>
          <p:cNvPr id="45" name="Text 43"/>
          <p:cNvSpPr/>
          <p:nvPr/>
        </p:nvSpPr>
        <p:spPr>
          <a:xfrm>
            <a:off x="7483153" y="1833563"/>
            <a:ext cx="535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速度不变 😐</a:t>
            </a:r>
            <a:endParaRPr lang="en-US" sz="630" dirty="0"/>
          </a:p>
        </p:txBody>
      </p:sp>
      <p:sp>
        <p:nvSpPr>
          <p:cNvPr id="46" name="Text 44"/>
          <p:cNvSpPr/>
          <p:nvPr/>
        </p:nvSpPr>
        <p:spPr>
          <a:xfrm>
            <a:off x="3409950" y="2205037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忽快忽慢（随机步数）</a:t>
            </a:r>
            <a:endParaRPr lang="en-US" sz="750" dirty="0"/>
          </a:p>
        </p:txBody>
      </p:sp>
      <p:sp>
        <p:nvSpPr>
          <p:cNvPr id="47" name="Shape 45"/>
          <p:cNvSpPr/>
          <p:nvPr/>
        </p:nvSpPr>
        <p:spPr>
          <a:xfrm>
            <a:off x="3409950" y="2366963"/>
            <a:ext cx="4705350" cy="381000"/>
          </a:xfrm>
          <a:prstGeom prst="roundRect">
            <a:avLst>
              <a:gd name="adj" fmla="val 20000"/>
            </a:avLst>
          </a:prstGeom>
          <a:solidFill>
            <a:srgbClr val="FFF3F6"/>
          </a:solidFill>
          <a:ln w="9525">
            <a:solidFill>
              <a:srgbClr val="FFB6C1"/>
            </a:solidFill>
            <a:prstDash val="solid"/>
          </a:ln>
        </p:spPr>
      </p:sp>
      <p:sp>
        <p:nvSpPr>
          <p:cNvPr id="48" name="Text 46"/>
          <p:cNvSpPr/>
          <p:nvPr/>
        </p:nvSpPr>
        <p:spPr>
          <a:xfrm>
            <a:off x="3514725" y="2452688"/>
            <a:ext cx="212693" cy="209550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①</a:t>
            </a:r>
            <a:endParaRPr lang="en-US" sz="670" dirty="0"/>
          </a:p>
        </p:txBody>
      </p:sp>
      <p:sp>
        <p:nvSpPr>
          <p:cNvPr id="49" name="Shape 47"/>
          <p:cNvSpPr/>
          <p:nvPr/>
        </p:nvSpPr>
        <p:spPr>
          <a:xfrm>
            <a:off x="3762375" y="2519362"/>
            <a:ext cx="238125" cy="14288"/>
          </a:xfrm>
          <a:prstGeom prst="rect">
            <a:avLst/>
          </a:prstGeom>
          <a:ln/>
        </p:spPr>
      </p:sp>
      <p:sp>
        <p:nvSpPr>
          <p:cNvPr id="50" name="Text 48"/>
          <p:cNvSpPr/>
          <p:nvPr/>
        </p:nvSpPr>
        <p:spPr>
          <a:xfrm>
            <a:off x="3810000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3步</a:t>
            </a:r>
            <a:endParaRPr lang="en-US" sz="600" dirty="0"/>
          </a:p>
        </p:txBody>
      </p:sp>
      <p:sp>
        <p:nvSpPr>
          <p:cNvPr id="51" name="Text 49"/>
          <p:cNvSpPr/>
          <p:nvPr/>
        </p:nvSpPr>
        <p:spPr>
          <a:xfrm>
            <a:off x="4038600" y="2452688"/>
            <a:ext cx="212693" cy="209550"/>
          </a:xfrm>
          <a:prstGeom prst="ellipse">
            <a:avLst/>
          </a:prstGeom>
          <a:solidFill>
            <a:srgbClr val="FF6B9D">
              <a:alpha val="8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8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②</a:t>
            </a:r>
            <a:endParaRPr lang="en-US" sz="670" dirty="0"/>
          </a:p>
        </p:txBody>
      </p:sp>
      <p:sp>
        <p:nvSpPr>
          <p:cNvPr id="52" name="Shape 50"/>
          <p:cNvSpPr/>
          <p:nvPr/>
        </p:nvSpPr>
        <p:spPr>
          <a:xfrm>
            <a:off x="4286250" y="2519362"/>
            <a:ext cx="1047750" cy="14288"/>
          </a:xfrm>
          <a:prstGeom prst="rect">
            <a:avLst/>
          </a:prstGeom>
          <a:ln/>
        </p:spPr>
      </p:sp>
      <p:sp>
        <p:nvSpPr>
          <p:cNvPr id="53" name="Text 51"/>
          <p:cNvSpPr/>
          <p:nvPr/>
        </p:nvSpPr>
        <p:spPr>
          <a:xfrm>
            <a:off x="4743450" y="2443163"/>
            <a:ext cx="120848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15步</a:t>
            </a:r>
            <a:endParaRPr lang="en-US" sz="600" dirty="0"/>
          </a:p>
        </p:txBody>
      </p:sp>
      <p:sp>
        <p:nvSpPr>
          <p:cNvPr id="54" name="Text 52"/>
          <p:cNvSpPr/>
          <p:nvPr/>
        </p:nvSpPr>
        <p:spPr>
          <a:xfrm>
            <a:off x="5372100" y="2452688"/>
            <a:ext cx="212693" cy="209550"/>
          </a:xfrm>
          <a:prstGeom prst="ellipse">
            <a:avLst/>
          </a:prstGeom>
          <a:solidFill>
            <a:srgbClr val="FF6B9D">
              <a:alpha val="7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7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③</a:t>
            </a:r>
            <a:endParaRPr lang="en-US" sz="670" dirty="0"/>
          </a:p>
        </p:txBody>
      </p:sp>
      <p:sp>
        <p:nvSpPr>
          <p:cNvPr id="55" name="Shape 53"/>
          <p:cNvSpPr/>
          <p:nvPr/>
        </p:nvSpPr>
        <p:spPr>
          <a:xfrm>
            <a:off x="5619750" y="2519362"/>
            <a:ext cx="119062" cy="14288"/>
          </a:xfrm>
          <a:prstGeom prst="rect">
            <a:avLst/>
          </a:prstGeom>
          <a:ln/>
        </p:spPr>
      </p:sp>
      <p:sp>
        <p:nvSpPr>
          <p:cNvPr id="56" name="Text 54"/>
          <p:cNvSpPr/>
          <p:nvPr/>
        </p:nvSpPr>
        <p:spPr>
          <a:xfrm>
            <a:off x="5610225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2步</a:t>
            </a:r>
            <a:endParaRPr lang="en-US" sz="600" dirty="0"/>
          </a:p>
        </p:txBody>
      </p:sp>
      <p:sp>
        <p:nvSpPr>
          <p:cNvPr id="57" name="Text 55"/>
          <p:cNvSpPr/>
          <p:nvPr/>
        </p:nvSpPr>
        <p:spPr>
          <a:xfrm>
            <a:off x="5776913" y="2452688"/>
            <a:ext cx="212693" cy="209550"/>
          </a:xfrm>
          <a:prstGeom prst="ellipse">
            <a:avLst/>
          </a:prstGeom>
          <a:solidFill>
            <a:srgbClr val="FF6B9D">
              <a:alpha val="5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5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④</a:t>
            </a:r>
            <a:endParaRPr lang="en-US" sz="670" dirty="0"/>
          </a:p>
        </p:txBody>
      </p:sp>
      <p:sp>
        <p:nvSpPr>
          <p:cNvPr id="58" name="Shape 56"/>
          <p:cNvSpPr/>
          <p:nvPr/>
        </p:nvSpPr>
        <p:spPr>
          <a:xfrm>
            <a:off x="6024562" y="2519362"/>
            <a:ext cx="762000" cy="14288"/>
          </a:xfrm>
          <a:prstGeom prst="rect">
            <a:avLst/>
          </a:prstGeom>
          <a:ln/>
        </p:spPr>
      </p:sp>
      <p:sp>
        <p:nvSpPr>
          <p:cNvPr id="59" name="Text 57"/>
          <p:cNvSpPr/>
          <p:nvPr/>
        </p:nvSpPr>
        <p:spPr>
          <a:xfrm>
            <a:off x="6338887" y="2443163"/>
            <a:ext cx="120848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12步</a:t>
            </a:r>
            <a:endParaRPr lang="en-US" sz="600" dirty="0"/>
          </a:p>
        </p:txBody>
      </p:sp>
      <p:sp>
        <p:nvSpPr>
          <p:cNvPr id="60" name="Text 58"/>
          <p:cNvSpPr/>
          <p:nvPr/>
        </p:nvSpPr>
        <p:spPr>
          <a:xfrm>
            <a:off x="6824663" y="2452688"/>
            <a:ext cx="212693" cy="209550"/>
          </a:xfrm>
          <a:prstGeom prst="ellipse">
            <a:avLst/>
          </a:prstGeom>
          <a:solidFill>
            <a:srgbClr val="FF6B9D">
              <a:alpha val="4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4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⑤</a:t>
            </a:r>
            <a:endParaRPr lang="en-US" sz="670" dirty="0"/>
          </a:p>
        </p:txBody>
      </p:sp>
      <p:sp>
        <p:nvSpPr>
          <p:cNvPr id="61" name="Shape 59"/>
          <p:cNvSpPr/>
          <p:nvPr/>
        </p:nvSpPr>
        <p:spPr>
          <a:xfrm>
            <a:off x="7072313" y="2519362"/>
            <a:ext cx="381000" cy="14288"/>
          </a:xfrm>
          <a:prstGeom prst="rect">
            <a:avLst/>
          </a:prstGeom>
          <a:ln/>
        </p:spPr>
      </p:sp>
      <p:sp>
        <p:nvSpPr>
          <p:cNvPr id="62" name="Text 60"/>
          <p:cNvSpPr/>
          <p:nvPr/>
        </p:nvSpPr>
        <p:spPr>
          <a:xfrm>
            <a:off x="7181850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7步</a:t>
            </a:r>
            <a:endParaRPr lang="en-US" sz="600" dirty="0"/>
          </a:p>
        </p:txBody>
      </p:sp>
      <p:sp>
        <p:nvSpPr>
          <p:cNvPr id="63" name="Text 61"/>
          <p:cNvSpPr/>
          <p:nvPr/>
        </p:nvSpPr>
        <p:spPr>
          <a:xfrm>
            <a:off x="7491412" y="2452688"/>
            <a:ext cx="212693" cy="209550"/>
          </a:xfrm>
          <a:prstGeom prst="ellipse">
            <a:avLst/>
          </a:prstGeom>
          <a:solidFill>
            <a:srgbClr val="FF6B9D">
              <a:alpha val="3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3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⑥</a:t>
            </a:r>
            <a:endParaRPr lang="en-US" sz="670" dirty="0"/>
          </a:p>
        </p:txBody>
      </p:sp>
      <p:sp>
        <p:nvSpPr>
          <p:cNvPr id="64" name="Text 62"/>
          <p:cNvSpPr/>
          <p:nvPr/>
        </p:nvSpPr>
        <p:spPr>
          <a:xfrm>
            <a:off x="7519020" y="2490788"/>
            <a:ext cx="49887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忽快忽慢 🎲</a:t>
            </a:r>
            <a:endParaRPr lang="en-US" sz="630" dirty="0"/>
          </a:p>
        </p:txBody>
      </p:sp>
      <p:pic>
        <p:nvPicPr>
          <p:cNvPr id="6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2952750"/>
            <a:ext cx="5048250" cy="1274415"/>
          </a:xfrm>
          <a:prstGeom prst="rect">
            <a:avLst/>
          </a:prstGeom>
        </p:spPr>
      </p:pic>
      <p:sp>
        <p:nvSpPr>
          <p:cNvPr id="66" name="Text 63"/>
          <p:cNvSpPr/>
          <p:nvPr/>
        </p:nvSpPr>
        <p:spPr>
          <a:xfrm>
            <a:off x="3409950" y="3086100"/>
            <a:ext cx="386715" cy="381000"/>
          </a:xfrm>
          <a:prstGeom prst="roundRect">
            <a:avLst>
              <a:gd name="adj" fmla="val 225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🎲</a:t>
            </a:r>
            <a:endParaRPr lang="en-US" sz="1800" dirty="0"/>
          </a:p>
        </p:txBody>
      </p:sp>
      <p:sp>
        <p:nvSpPr>
          <p:cNvPr id="67" name="Text 64"/>
          <p:cNvSpPr/>
          <p:nvPr/>
        </p:nvSpPr>
        <p:spPr>
          <a:xfrm>
            <a:off x="3905250" y="3086100"/>
            <a:ext cx="2126932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怎么做到随机步数？</a:t>
            </a:r>
            <a:endParaRPr lang="en-US" sz="900" dirty="0"/>
          </a:p>
        </p:txBody>
      </p:sp>
      <p:sp>
        <p:nvSpPr>
          <p:cNvPr id="68" name="Text 65"/>
          <p:cNvSpPr/>
          <p:nvPr/>
        </p:nvSpPr>
        <p:spPr>
          <a:xfrm>
            <a:off x="3905250" y="3257550"/>
            <a:ext cx="2126932" cy="83626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我们需要一个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工具：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US" sz="750" b="1" dirty="0">
                <a:solidFill>
                  <a:srgbClr val="59C059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pPr algn="l" indent="0" marL="0">
              <a:lnSpc>
                <a:spcPts val="135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US" sz="750" b="1" dirty="0">
                <a:solidFill>
                  <a:srgbClr val="59C059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 和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15</a:t>
            </a:r>
            <a:pPr algn="l" indent="0" marL="0">
              <a:lnSpc>
                <a:spcPts val="135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US" sz="750" b="1" dirty="0">
                <a:solidFill>
                  <a:srgbClr val="59C059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 之间取随机数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每次给出一个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不确定的数字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，放进「移动」里面！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48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下一页来认识这个神奇的工具！</a:t>
            </a:r>
            <a:endParaRPr lang="en-US" sz="750" dirty="0"/>
          </a:p>
        </p:txBody>
      </p:sp>
      <p:pic>
        <p:nvPicPr>
          <p:cNvPr id="6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5" y="1862137"/>
            <a:ext cx="666750" cy="14288"/>
          </a:xfrm>
          <a:prstGeom prst="rect">
            <a:avLst/>
          </a:prstGeom>
        </p:spPr>
      </p:pic>
      <p:pic>
        <p:nvPicPr>
          <p:cNvPr id="7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875" y="1862137"/>
            <a:ext cx="666750" cy="14288"/>
          </a:xfrm>
          <a:prstGeom prst="rect">
            <a:avLst/>
          </a:prstGeom>
        </p:spPr>
      </p:pic>
      <p:pic>
        <p:nvPicPr>
          <p:cNvPr id="7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7375" y="1862137"/>
            <a:ext cx="666750" cy="14288"/>
          </a:xfrm>
          <a:prstGeom prst="rect">
            <a:avLst/>
          </a:prstGeom>
        </p:spPr>
      </p:pic>
      <p:pic>
        <p:nvPicPr>
          <p:cNvPr id="72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19875" y="1862137"/>
            <a:ext cx="666750" cy="14288"/>
          </a:xfrm>
          <a:prstGeom prst="rect">
            <a:avLst/>
          </a:prstGeom>
        </p:spPr>
      </p:pic>
      <p:pic>
        <p:nvPicPr>
          <p:cNvPr id="73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62375" y="2519362"/>
            <a:ext cx="238125" cy="14288"/>
          </a:xfrm>
          <a:prstGeom prst="rect">
            <a:avLst/>
          </a:prstGeom>
        </p:spPr>
      </p:pic>
      <p:pic>
        <p:nvPicPr>
          <p:cNvPr id="74" name="Image 6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86250" y="2519362"/>
            <a:ext cx="1047750" cy="14288"/>
          </a:xfrm>
          <a:prstGeom prst="rect">
            <a:avLst/>
          </a:prstGeom>
        </p:spPr>
      </p:pic>
      <p:pic>
        <p:nvPicPr>
          <p:cNvPr id="75" name="Image 7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19750" y="2519362"/>
            <a:ext cx="119062" cy="14288"/>
          </a:xfrm>
          <a:prstGeom prst="rect">
            <a:avLst/>
          </a:prstGeom>
        </p:spPr>
      </p:pic>
      <p:pic>
        <p:nvPicPr>
          <p:cNvPr id="76" name="Image 8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24562" y="2519362"/>
            <a:ext cx="762000" cy="14288"/>
          </a:xfrm>
          <a:prstGeom prst="rect">
            <a:avLst/>
          </a:prstGeom>
        </p:spPr>
      </p:pic>
      <p:pic>
        <p:nvPicPr>
          <p:cNvPr id="77" name="Image 9" descr="preencoded.png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72313" y="2519362"/>
            <a:ext cx="381000" cy="14288"/>
          </a:xfrm>
          <a:prstGeom prst="rect">
            <a:avLst/>
          </a:prstGeom>
        </p:spPr>
      </p:pic>
      <p:sp>
        <p:nvSpPr>
          <p:cNvPr id="78" name="Text 66"/>
          <p:cNvSpPr/>
          <p:nvPr/>
        </p:nvSpPr>
        <p:spPr>
          <a:xfrm>
            <a:off x="571500" y="666750"/>
            <a:ext cx="20699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功能三：速度随机 🎲</a:t>
            </a:r>
            <a:endParaRPr lang="en-US" sz="195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719387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6B9D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🤔 现在的问题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57338"/>
            <a:ext cx="11001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上节课我们的哨子用了：</a:t>
            </a:r>
            <a:endParaRPr lang="en-US" sz="780" dirty="0"/>
          </a:p>
        </p:txBody>
      </p:sp>
      <p:sp>
        <p:nvSpPr>
          <p:cNvPr id="10" name="Text 8"/>
          <p:cNvSpPr/>
          <p:nvPr/>
        </p:nvSpPr>
        <p:spPr>
          <a:xfrm>
            <a:off x="552450" y="1766888"/>
            <a:ext cx="652582" cy="295275"/>
          </a:xfrm>
          <a:prstGeom prst="roundRect">
            <a:avLst>
              <a:gd name="adj" fmla="val 1290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</a:t>
            </a:r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步</a:t>
            </a:r>
            <a:endParaRPr lang="en-US" sz="780" dirty="0"/>
          </a:p>
        </p:txBody>
      </p:sp>
      <p:sp>
        <p:nvSpPr>
          <p:cNvPr id="11" name="Text 9"/>
          <p:cNvSpPr/>
          <p:nvPr/>
        </p:nvSpPr>
        <p:spPr>
          <a:xfrm>
            <a:off x="552450" y="2328863"/>
            <a:ext cx="4000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每次都走</a:t>
            </a:r>
            <a:endParaRPr lang="en-US" sz="780" dirty="0"/>
          </a:p>
        </p:txBody>
      </p:sp>
      <p:sp>
        <p:nvSpPr>
          <p:cNvPr id="12" name="Text 10"/>
          <p:cNvSpPr/>
          <p:nvPr/>
        </p:nvSpPr>
        <p:spPr>
          <a:xfrm>
            <a:off x="952500" y="2328863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10步</a:t>
            </a:r>
            <a:endParaRPr lang="en-US" sz="780" dirty="0"/>
          </a:p>
        </p:txBody>
      </p:sp>
      <p:sp>
        <p:nvSpPr>
          <p:cNvPr id="13" name="Text 11"/>
          <p:cNvSpPr/>
          <p:nvPr/>
        </p:nvSpPr>
        <p:spPr>
          <a:xfrm>
            <a:off x="1166812" y="2328863"/>
            <a:ext cx="30003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，速度</a:t>
            </a:r>
            <a:endParaRPr lang="en-US" sz="780" dirty="0"/>
          </a:p>
        </p:txBody>
      </p:sp>
      <p:sp>
        <p:nvSpPr>
          <p:cNvPr id="14" name="Text 12"/>
          <p:cNvSpPr/>
          <p:nvPr/>
        </p:nvSpPr>
        <p:spPr>
          <a:xfrm>
            <a:off x="1466850" y="2328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永远一样</a:t>
            </a:r>
            <a:endParaRPr lang="en-US" sz="780" dirty="0"/>
          </a:p>
        </p:txBody>
      </p:sp>
      <p:sp>
        <p:nvSpPr>
          <p:cNvPr id="15" name="Text 13"/>
          <p:cNvSpPr/>
          <p:nvPr/>
        </p:nvSpPr>
        <p:spPr>
          <a:xfrm>
            <a:off x="1866900" y="2328863"/>
            <a:ext cx="10001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80" dirty="0"/>
          </a:p>
        </p:txBody>
      </p:sp>
      <p:sp>
        <p:nvSpPr>
          <p:cNvPr id="16" name="Text 14"/>
          <p:cNvSpPr/>
          <p:nvPr/>
        </p:nvSpPr>
        <p:spPr>
          <a:xfrm>
            <a:off x="552450" y="2528888"/>
            <a:ext cx="1000125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像机器人一样均匀，太</a:t>
            </a:r>
            <a:endParaRPr lang="en-US" sz="780" dirty="0"/>
          </a:p>
        </p:txBody>
      </p:sp>
      <p:sp>
        <p:nvSpPr>
          <p:cNvPr id="17" name="Text 15"/>
          <p:cNvSpPr/>
          <p:nvPr/>
        </p:nvSpPr>
        <p:spPr>
          <a:xfrm>
            <a:off x="1552575" y="2528888"/>
            <a:ext cx="203025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死板</a:t>
            </a:r>
            <a:endParaRPr lang="en-US" sz="780" dirty="0"/>
          </a:p>
        </p:txBody>
      </p:sp>
      <p:sp>
        <p:nvSpPr>
          <p:cNvPr id="18" name="Text 16"/>
          <p:cNvSpPr/>
          <p:nvPr/>
        </p:nvSpPr>
        <p:spPr>
          <a:xfrm>
            <a:off x="1752600" y="2528888"/>
            <a:ext cx="228154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了 😐</a:t>
            </a:r>
            <a:endParaRPr lang="en-US" sz="780" dirty="0"/>
          </a:p>
        </p:txBody>
      </p:sp>
      <p:sp>
        <p:nvSpPr>
          <p:cNvPr id="19" name="Shape 17"/>
          <p:cNvSpPr/>
          <p:nvPr/>
        </p:nvSpPr>
        <p:spPr>
          <a:xfrm>
            <a:off x="552450" y="2938463"/>
            <a:ext cx="2228850" cy="771525"/>
          </a:xfrm>
          <a:prstGeom prst="roundRect">
            <a:avLst>
              <a:gd name="adj" fmla="val 8642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8175" y="3005137"/>
            <a:ext cx="2088261" cy="2095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如果每次走的步数不一样呢？</a:t>
            </a:r>
            <a:endParaRPr lang="en-US" sz="820" dirty="0"/>
          </a:p>
        </p:txBody>
      </p:sp>
      <p:sp>
        <p:nvSpPr>
          <p:cNvPr id="21" name="Text 19"/>
          <p:cNvSpPr/>
          <p:nvPr/>
        </p:nvSpPr>
        <p:spPr>
          <a:xfrm>
            <a:off x="638175" y="3271838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有时候走</a:t>
            </a:r>
            <a:endParaRPr lang="en-US" sz="780" dirty="0"/>
          </a:p>
        </p:txBody>
      </p:sp>
      <p:sp>
        <p:nvSpPr>
          <p:cNvPr id="22" name="Text 20"/>
          <p:cNvSpPr/>
          <p:nvPr/>
        </p:nvSpPr>
        <p:spPr>
          <a:xfrm>
            <a:off x="1038225" y="3271838"/>
            <a:ext cx="159520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3步</a:t>
            </a:r>
            <a:endParaRPr lang="en-US" sz="780" dirty="0"/>
          </a:p>
        </p:txBody>
      </p:sp>
      <p:sp>
        <p:nvSpPr>
          <p:cNvPr id="23" name="Text 21"/>
          <p:cNvSpPr/>
          <p:nvPr/>
        </p:nvSpPr>
        <p:spPr>
          <a:xfrm>
            <a:off x="1195388" y="3271838"/>
            <a:ext cx="763762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（慢），有时候走</a:t>
            </a:r>
            <a:endParaRPr lang="en-US" sz="780" dirty="0"/>
          </a:p>
        </p:txBody>
      </p:sp>
      <p:sp>
        <p:nvSpPr>
          <p:cNvPr id="24" name="Text 22"/>
          <p:cNvSpPr/>
          <p:nvPr/>
        </p:nvSpPr>
        <p:spPr>
          <a:xfrm>
            <a:off x="1947862" y="3271838"/>
            <a:ext cx="217527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15步</a:t>
            </a:r>
            <a:endParaRPr lang="en-US" sz="780" dirty="0"/>
          </a:p>
        </p:txBody>
      </p:sp>
      <p:sp>
        <p:nvSpPr>
          <p:cNvPr id="25" name="Text 23"/>
          <p:cNvSpPr/>
          <p:nvPr/>
        </p:nvSpPr>
        <p:spPr>
          <a:xfrm>
            <a:off x="638175" y="3271838"/>
            <a:ext cx="1904571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（快），</a:t>
            </a:r>
            <a:pPr algn="l" indent="0" marL="0">
              <a:buNone/>
            </a:pPr>
            <a:endParaRPr lang="en-US" sz="780" dirty="0"/>
          </a:p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哨子就会</a:t>
            </a:r>
            <a:endParaRPr lang="en-US" sz="780" dirty="0"/>
          </a:p>
        </p:txBody>
      </p:sp>
      <p:sp>
        <p:nvSpPr>
          <p:cNvPr id="26" name="Text 24"/>
          <p:cNvSpPr/>
          <p:nvPr/>
        </p:nvSpPr>
        <p:spPr>
          <a:xfrm>
            <a:off x="1038225" y="3471863"/>
            <a:ext cx="406051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忽快忽慢</a:t>
            </a:r>
            <a:endParaRPr lang="en-US" sz="780" dirty="0"/>
          </a:p>
        </p:txBody>
      </p:sp>
      <p:sp>
        <p:nvSpPr>
          <p:cNvPr id="27" name="Text 25"/>
          <p:cNvSpPr/>
          <p:nvPr/>
        </p:nvSpPr>
        <p:spPr>
          <a:xfrm>
            <a:off x="1438275" y="3471863"/>
            <a:ext cx="71058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75"/>
              </a:lnSpc>
              <a:buNone/>
            </a:pPr>
            <a:r>
              <a:rPr lang="en-US" sz="78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，像真的一样！</a:t>
            </a:r>
            <a:endParaRPr lang="en-US" sz="780" dirty="0"/>
          </a:p>
        </p:txBody>
      </p:sp>
      <p:sp>
        <p:nvSpPr>
          <p:cNvPr id="28" name="Shape 26"/>
          <p:cNvSpPr/>
          <p:nvPr/>
        </p:nvSpPr>
        <p:spPr>
          <a:xfrm>
            <a:off x="3238500" y="1143000"/>
            <a:ext cx="5048250" cy="1757363"/>
          </a:xfrm>
          <a:prstGeom prst="roundRect">
            <a:avLst>
              <a:gd name="adj" fmla="val 758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29" name="Text 27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匀速 vs 忽快忽慢</a:t>
            </a:r>
            <a:endParaRPr lang="en-US" sz="1050" dirty="0"/>
          </a:p>
        </p:txBody>
      </p:sp>
      <p:sp>
        <p:nvSpPr>
          <p:cNvPr id="30" name="Text 28"/>
          <p:cNvSpPr/>
          <p:nvPr/>
        </p:nvSpPr>
        <p:spPr>
          <a:xfrm>
            <a:off x="3409950" y="1547813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匀速（每次10步）</a:t>
            </a:r>
            <a:endParaRPr lang="en-US" sz="750" dirty="0"/>
          </a:p>
        </p:txBody>
      </p:sp>
      <p:sp>
        <p:nvSpPr>
          <p:cNvPr id="31" name="Shape 29"/>
          <p:cNvSpPr/>
          <p:nvPr/>
        </p:nvSpPr>
        <p:spPr>
          <a:xfrm>
            <a:off x="3409950" y="1709738"/>
            <a:ext cx="4705350" cy="381000"/>
          </a:xfrm>
          <a:prstGeom prst="roundRect">
            <a:avLst>
              <a:gd name="adj" fmla="val 20000"/>
            </a:avLst>
          </a:prstGeom>
          <a:solidFill>
            <a:srgbClr val="F0F4FF"/>
          </a:solidFill>
          <a:ln w="9525">
            <a:solidFill>
              <a:srgbClr val="C8D6F0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3514725" y="1795463"/>
            <a:ext cx="212693" cy="209550"/>
          </a:xfrm>
          <a:prstGeom prst="ellipse">
            <a:avLst/>
          </a:prstGeom>
          <a:solidFill>
            <a:srgbClr val="1E88FF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①</a:t>
            </a:r>
            <a:endParaRPr lang="en-US" sz="670" dirty="0"/>
          </a:p>
        </p:txBody>
      </p:sp>
      <p:sp>
        <p:nvSpPr>
          <p:cNvPr id="33" name="Shape 31"/>
          <p:cNvSpPr/>
          <p:nvPr/>
        </p:nvSpPr>
        <p:spPr>
          <a:xfrm>
            <a:off x="3762375" y="1862137"/>
            <a:ext cx="666750" cy="14288"/>
          </a:xfrm>
          <a:prstGeom prst="rect">
            <a:avLst/>
          </a:prstGeom>
          <a:ln/>
        </p:spPr>
      </p:sp>
      <p:sp>
        <p:nvSpPr>
          <p:cNvPr id="34" name="Text 32"/>
          <p:cNvSpPr/>
          <p:nvPr/>
        </p:nvSpPr>
        <p:spPr>
          <a:xfrm>
            <a:off x="40290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35" name="Text 33"/>
          <p:cNvSpPr/>
          <p:nvPr/>
        </p:nvSpPr>
        <p:spPr>
          <a:xfrm>
            <a:off x="4467225" y="1795463"/>
            <a:ext cx="212693" cy="209550"/>
          </a:xfrm>
          <a:prstGeom prst="ellipse">
            <a:avLst/>
          </a:prstGeom>
          <a:solidFill>
            <a:srgbClr val="1E88FF">
              <a:alpha val="8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8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②</a:t>
            </a:r>
            <a:endParaRPr lang="en-US" sz="670" dirty="0"/>
          </a:p>
        </p:txBody>
      </p:sp>
      <p:sp>
        <p:nvSpPr>
          <p:cNvPr id="36" name="Shape 34"/>
          <p:cNvSpPr/>
          <p:nvPr/>
        </p:nvSpPr>
        <p:spPr>
          <a:xfrm>
            <a:off x="4714875" y="1862137"/>
            <a:ext cx="666750" cy="14288"/>
          </a:xfrm>
          <a:prstGeom prst="rect">
            <a:avLst/>
          </a:prstGeom>
          <a:ln/>
        </p:spPr>
      </p:sp>
      <p:sp>
        <p:nvSpPr>
          <p:cNvPr id="37" name="Text 35"/>
          <p:cNvSpPr/>
          <p:nvPr/>
        </p:nvSpPr>
        <p:spPr>
          <a:xfrm>
            <a:off x="49815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38" name="Text 36"/>
          <p:cNvSpPr/>
          <p:nvPr/>
        </p:nvSpPr>
        <p:spPr>
          <a:xfrm>
            <a:off x="5419725" y="1795463"/>
            <a:ext cx="212693" cy="209550"/>
          </a:xfrm>
          <a:prstGeom prst="ellipse">
            <a:avLst/>
          </a:prstGeom>
          <a:solidFill>
            <a:srgbClr val="1E88FF">
              <a:alpha val="7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7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③</a:t>
            </a:r>
            <a:endParaRPr lang="en-US" sz="670" dirty="0"/>
          </a:p>
        </p:txBody>
      </p:sp>
      <p:sp>
        <p:nvSpPr>
          <p:cNvPr id="39" name="Shape 37"/>
          <p:cNvSpPr/>
          <p:nvPr/>
        </p:nvSpPr>
        <p:spPr>
          <a:xfrm>
            <a:off x="5667375" y="1862137"/>
            <a:ext cx="666750" cy="14288"/>
          </a:xfrm>
          <a:prstGeom prst="rect">
            <a:avLst/>
          </a:prstGeom>
          <a:ln/>
        </p:spPr>
      </p:sp>
      <p:sp>
        <p:nvSpPr>
          <p:cNvPr id="40" name="Text 38"/>
          <p:cNvSpPr/>
          <p:nvPr/>
        </p:nvSpPr>
        <p:spPr>
          <a:xfrm>
            <a:off x="59340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41" name="Text 39"/>
          <p:cNvSpPr/>
          <p:nvPr/>
        </p:nvSpPr>
        <p:spPr>
          <a:xfrm>
            <a:off x="6372225" y="1795463"/>
            <a:ext cx="212693" cy="209550"/>
          </a:xfrm>
          <a:prstGeom prst="ellipse">
            <a:avLst/>
          </a:prstGeom>
          <a:solidFill>
            <a:srgbClr val="1E88FF">
              <a:alpha val="5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5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④</a:t>
            </a:r>
            <a:endParaRPr lang="en-US" sz="670" dirty="0"/>
          </a:p>
        </p:txBody>
      </p:sp>
      <p:sp>
        <p:nvSpPr>
          <p:cNvPr id="42" name="Shape 40"/>
          <p:cNvSpPr/>
          <p:nvPr/>
        </p:nvSpPr>
        <p:spPr>
          <a:xfrm>
            <a:off x="6619875" y="1862137"/>
            <a:ext cx="666750" cy="14288"/>
          </a:xfrm>
          <a:prstGeom prst="rect">
            <a:avLst/>
          </a:prstGeom>
          <a:ln/>
        </p:spPr>
      </p:sp>
      <p:sp>
        <p:nvSpPr>
          <p:cNvPr id="43" name="Text 41"/>
          <p:cNvSpPr/>
          <p:nvPr/>
        </p:nvSpPr>
        <p:spPr>
          <a:xfrm>
            <a:off x="6886575" y="1785937"/>
            <a:ext cx="130516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1E88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10步</a:t>
            </a:r>
            <a:endParaRPr lang="en-US" sz="600" dirty="0"/>
          </a:p>
        </p:txBody>
      </p:sp>
      <p:sp>
        <p:nvSpPr>
          <p:cNvPr id="44" name="Text 42"/>
          <p:cNvSpPr/>
          <p:nvPr/>
        </p:nvSpPr>
        <p:spPr>
          <a:xfrm>
            <a:off x="7324725" y="1795463"/>
            <a:ext cx="212693" cy="209550"/>
          </a:xfrm>
          <a:prstGeom prst="ellipse">
            <a:avLst/>
          </a:prstGeom>
          <a:solidFill>
            <a:srgbClr val="1E88FF">
              <a:alpha val="4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4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⑤</a:t>
            </a:r>
            <a:endParaRPr lang="en-US" sz="670" dirty="0"/>
          </a:p>
        </p:txBody>
      </p:sp>
      <p:sp>
        <p:nvSpPr>
          <p:cNvPr id="45" name="Text 43"/>
          <p:cNvSpPr/>
          <p:nvPr/>
        </p:nvSpPr>
        <p:spPr>
          <a:xfrm>
            <a:off x="7483153" y="1833563"/>
            <a:ext cx="535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速度不变 😐</a:t>
            </a:r>
            <a:endParaRPr lang="en-US" sz="630" dirty="0"/>
          </a:p>
        </p:txBody>
      </p:sp>
      <p:sp>
        <p:nvSpPr>
          <p:cNvPr id="46" name="Text 44"/>
          <p:cNvSpPr/>
          <p:nvPr/>
        </p:nvSpPr>
        <p:spPr>
          <a:xfrm>
            <a:off x="3409950" y="2205037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忽快忽慢（随机步数）</a:t>
            </a:r>
            <a:endParaRPr lang="en-US" sz="750" dirty="0"/>
          </a:p>
        </p:txBody>
      </p:sp>
      <p:sp>
        <p:nvSpPr>
          <p:cNvPr id="47" name="Shape 45"/>
          <p:cNvSpPr/>
          <p:nvPr/>
        </p:nvSpPr>
        <p:spPr>
          <a:xfrm>
            <a:off x="3409950" y="2366963"/>
            <a:ext cx="4705350" cy="381000"/>
          </a:xfrm>
          <a:prstGeom prst="roundRect">
            <a:avLst>
              <a:gd name="adj" fmla="val 20000"/>
            </a:avLst>
          </a:prstGeom>
          <a:solidFill>
            <a:srgbClr val="FFF3F6"/>
          </a:solidFill>
          <a:ln w="9525">
            <a:solidFill>
              <a:srgbClr val="FFB6C1"/>
            </a:solidFill>
            <a:prstDash val="solid"/>
          </a:ln>
        </p:spPr>
      </p:sp>
      <p:sp>
        <p:nvSpPr>
          <p:cNvPr id="48" name="Text 46"/>
          <p:cNvSpPr/>
          <p:nvPr/>
        </p:nvSpPr>
        <p:spPr>
          <a:xfrm>
            <a:off x="3514725" y="2452688"/>
            <a:ext cx="212693" cy="209550"/>
          </a:xfrm>
          <a:prstGeom prst="ellipse">
            <a:avLst/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①</a:t>
            </a:r>
            <a:endParaRPr lang="en-US" sz="670" dirty="0"/>
          </a:p>
        </p:txBody>
      </p:sp>
      <p:sp>
        <p:nvSpPr>
          <p:cNvPr id="49" name="Shape 47"/>
          <p:cNvSpPr/>
          <p:nvPr/>
        </p:nvSpPr>
        <p:spPr>
          <a:xfrm>
            <a:off x="3762375" y="2519362"/>
            <a:ext cx="238125" cy="14288"/>
          </a:xfrm>
          <a:prstGeom prst="rect">
            <a:avLst/>
          </a:prstGeom>
          <a:ln/>
        </p:spPr>
      </p:sp>
      <p:sp>
        <p:nvSpPr>
          <p:cNvPr id="50" name="Text 48"/>
          <p:cNvSpPr/>
          <p:nvPr/>
        </p:nvSpPr>
        <p:spPr>
          <a:xfrm>
            <a:off x="3810000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3步</a:t>
            </a:r>
            <a:endParaRPr lang="en-US" sz="600" dirty="0"/>
          </a:p>
        </p:txBody>
      </p:sp>
      <p:sp>
        <p:nvSpPr>
          <p:cNvPr id="51" name="Text 49"/>
          <p:cNvSpPr/>
          <p:nvPr/>
        </p:nvSpPr>
        <p:spPr>
          <a:xfrm>
            <a:off x="4038600" y="2452688"/>
            <a:ext cx="212693" cy="209550"/>
          </a:xfrm>
          <a:prstGeom prst="ellipse">
            <a:avLst/>
          </a:prstGeom>
          <a:solidFill>
            <a:srgbClr val="FF6B9D">
              <a:alpha val="8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8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②</a:t>
            </a:r>
            <a:endParaRPr lang="en-US" sz="670" dirty="0"/>
          </a:p>
        </p:txBody>
      </p:sp>
      <p:sp>
        <p:nvSpPr>
          <p:cNvPr id="52" name="Shape 50"/>
          <p:cNvSpPr/>
          <p:nvPr/>
        </p:nvSpPr>
        <p:spPr>
          <a:xfrm>
            <a:off x="4286250" y="2519362"/>
            <a:ext cx="1047750" cy="14288"/>
          </a:xfrm>
          <a:prstGeom prst="rect">
            <a:avLst/>
          </a:prstGeom>
          <a:ln/>
        </p:spPr>
      </p:sp>
      <p:sp>
        <p:nvSpPr>
          <p:cNvPr id="53" name="Text 51"/>
          <p:cNvSpPr/>
          <p:nvPr/>
        </p:nvSpPr>
        <p:spPr>
          <a:xfrm>
            <a:off x="4743450" y="2443163"/>
            <a:ext cx="120848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15步</a:t>
            </a:r>
            <a:endParaRPr lang="en-US" sz="600" dirty="0"/>
          </a:p>
        </p:txBody>
      </p:sp>
      <p:sp>
        <p:nvSpPr>
          <p:cNvPr id="54" name="Text 52"/>
          <p:cNvSpPr/>
          <p:nvPr/>
        </p:nvSpPr>
        <p:spPr>
          <a:xfrm>
            <a:off x="5372100" y="2452688"/>
            <a:ext cx="212693" cy="209550"/>
          </a:xfrm>
          <a:prstGeom prst="ellipse">
            <a:avLst/>
          </a:prstGeom>
          <a:solidFill>
            <a:srgbClr val="FF6B9D">
              <a:alpha val="7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7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③</a:t>
            </a:r>
            <a:endParaRPr lang="en-US" sz="670" dirty="0"/>
          </a:p>
        </p:txBody>
      </p:sp>
      <p:sp>
        <p:nvSpPr>
          <p:cNvPr id="55" name="Shape 53"/>
          <p:cNvSpPr/>
          <p:nvPr/>
        </p:nvSpPr>
        <p:spPr>
          <a:xfrm>
            <a:off x="5619750" y="2519362"/>
            <a:ext cx="119062" cy="14288"/>
          </a:xfrm>
          <a:prstGeom prst="rect">
            <a:avLst/>
          </a:prstGeom>
          <a:ln/>
        </p:spPr>
      </p:sp>
      <p:sp>
        <p:nvSpPr>
          <p:cNvPr id="56" name="Text 54"/>
          <p:cNvSpPr/>
          <p:nvPr/>
        </p:nvSpPr>
        <p:spPr>
          <a:xfrm>
            <a:off x="5610225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2步</a:t>
            </a:r>
            <a:endParaRPr lang="en-US" sz="600" dirty="0"/>
          </a:p>
        </p:txBody>
      </p:sp>
      <p:sp>
        <p:nvSpPr>
          <p:cNvPr id="57" name="Text 55"/>
          <p:cNvSpPr/>
          <p:nvPr/>
        </p:nvSpPr>
        <p:spPr>
          <a:xfrm>
            <a:off x="5776913" y="2452688"/>
            <a:ext cx="212693" cy="209550"/>
          </a:xfrm>
          <a:prstGeom prst="ellipse">
            <a:avLst/>
          </a:prstGeom>
          <a:solidFill>
            <a:srgbClr val="FF6B9D">
              <a:alpha val="55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55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④</a:t>
            </a:r>
            <a:endParaRPr lang="en-US" sz="670" dirty="0"/>
          </a:p>
        </p:txBody>
      </p:sp>
      <p:sp>
        <p:nvSpPr>
          <p:cNvPr id="58" name="Shape 56"/>
          <p:cNvSpPr/>
          <p:nvPr/>
        </p:nvSpPr>
        <p:spPr>
          <a:xfrm>
            <a:off x="6024562" y="2519362"/>
            <a:ext cx="762000" cy="14288"/>
          </a:xfrm>
          <a:prstGeom prst="rect">
            <a:avLst/>
          </a:prstGeom>
          <a:ln/>
        </p:spPr>
      </p:sp>
      <p:sp>
        <p:nvSpPr>
          <p:cNvPr id="59" name="Text 57"/>
          <p:cNvSpPr/>
          <p:nvPr/>
        </p:nvSpPr>
        <p:spPr>
          <a:xfrm>
            <a:off x="6338887" y="2443163"/>
            <a:ext cx="120848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12步</a:t>
            </a:r>
            <a:endParaRPr lang="en-US" sz="600" dirty="0"/>
          </a:p>
        </p:txBody>
      </p:sp>
      <p:sp>
        <p:nvSpPr>
          <p:cNvPr id="60" name="Text 58"/>
          <p:cNvSpPr/>
          <p:nvPr/>
        </p:nvSpPr>
        <p:spPr>
          <a:xfrm>
            <a:off x="6824663" y="2452688"/>
            <a:ext cx="212693" cy="209550"/>
          </a:xfrm>
          <a:prstGeom prst="ellipse">
            <a:avLst/>
          </a:prstGeom>
          <a:solidFill>
            <a:srgbClr val="FF6B9D">
              <a:alpha val="4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4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⑤</a:t>
            </a:r>
            <a:endParaRPr lang="en-US" sz="670" dirty="0"/>
          </a:p>
        </p:txBody>
      </p:sp>
      <p:sp>
        <p:nvSpPr>
          <p:cNvPr id="61" name="Shape 59"/>
          <p:cNvSpPr/>
          <p:nvPr/>
        </p:nvSpPr>
        <p:spPr>
          <a:xfrm>
            <a:off x="7072313" y="2519362"/>
            <a:ext cx="381000" cy="14288"/>
          </a:xfrm>
          <a:prstGeom prst="rect">
            <a:avLst/>
          </a:prstGeom>
          <a:ln/>
        </p:spPr>
      </p:sp>
      <p:sp>
        <p:nvSpPr>
          <p:cNvPr id="62" name="Text 60"/>
          <p:cNvSpPr/>
          <p:nvPr/>
        </p:nvSpPr>
        <p:spPr>
          <a:xfrm>
            <a:off x="7181850" y="2443163"/>
            <a:ext cx="9184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7步</a:t>
            </a:r>
            <a:endParaRPr lang="en-US" sz="600" dirty="0"/>
          </a:p>
        </p:txBody>
      </p:sp>
      <p:sp>
        <p:nvSpPr>
          <p:cNvPr id="63" name="Text 61"/>
          <p:cNvSpPr/>
          <p:nvPr/>
        </p:nvSpPr>
        <p:spPr>
          <a:xfrm>
            <a:off x="7491412" y="2452688"/>
            <a:ext cx="212693" cy="209550"/>
          </a:xfrm>
          <a:prstGeom prst="ellipse">
            <a:avLst/>
          </a:prstGeom>
          <a:solidFill>
            <a:srgbClr val="FF6B9D">
              <a:alpha val="30000"/>
            </a:srgbClr>
          </a:solidFill>
          <a:ln w="14288">
            <a:solidFill>
              <a:srgbClr val="1A2B4B"/>
            </a:solidFill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670" b="1" dirty="0">
                <a:solidFill>
                  <a:srgbClr val="FFFFFF">
                    <a:alpha val="30000"/>
                  </a:srgbClr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⑥</a:t>
            </a:r>
            <a:endParaRPr lang="en-US" sz="670" dirty="0"/>
          </a:p>
        </p:txBody>
      </p:sp>
      <p:sp>
        <p:nvSpPr>
          <p:cNvPr id="64" name="Text 62"/>
          <p:cNvSpPr/>
          <p:nvPr/>
        </p:nvSpPr>
        <p:spPr>
          <a:xfrm>
            <a:off x="7519020" y="2490788"/>
            <a:ext cx="498877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忽快忽慢 🎲</a:t>
            </a:r>
            <a:endParaRPr lang="en-US" sz="630" dirty="0"/>
          </a:p>
        </p:txBody>
      </p:sp>
      <p:pic>
        <p:nvPicPr>
          <p:cNvPr id="6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2952750"/>
            <a:ext cx="5048250" cy="1274415"/>
          </a:xfrm>
          <a:prstGeom prst="rect">
            <a:avLst/>
          </a:prstGeom>
        </p:spPr>
      </p:pic>
      <p:sp>
        <p:nvSpPr>
          <p:cNvPr id="66" name="Text 63"/>
          <p:cNvSpPr/>
          <p:nvPr/>
        </p:nvSpPr>
        <p:spPr>
          <a:xfrm>
            <a:off x="3409950" y="3086100"/>
            <a:ext cx="386715" cy="381000"/>
          </a:xfrm>
          <a:prstGeom prst="roundRect">
            <a:avLst>
              <a:gd name="adj" fmla="val 225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26941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🎲</a:t>
            </a:r>
            <a:endParaRPr lang="en-US" sz="1800" dirty="0"/>
          </a:p>
        </p:txBody>
      </p:sp>
      <p:sp>
        <p:nvSpPr>
          <p:cNvPr id="67" name="Text 64"/>
          <p:cNvSpPr/>
          <p:nvPr/>
        </p:nvSpPr>
        <p:spPr>
          <a:xfrm>
            <a:off x="3905250" y="3086100"/>
            <a:ext cx="2126932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4ECDC4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怎么做到随机步数？</a:t>
            </a:r>
            <a:endParaRPr lang="en-US" sz="900" dirty="0"/>
          </a:p>
        </p:txBody>
      </p:sp>
      <p:sp>
        <p:nvSpPr>
          <p:cNvPr id="68" name="Text 65"/>
          <p:cNvSpPr/>
          <p:nvPr/>
        </p:nvSpPr>
        <p:spPr>
          <a:xfrm>
            <a:off x="3905250" y="3257550"/>
            <a:ext cx="2126932" cy="83626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我们需要一个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随机数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工具：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US" sz="750" b="1" dirty="0">
                <a:solidFill>
                  <a:srgbClr val="59C059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pPr algn="l" indent="0" marL="0">
              <a:lnSpc>
                <a:spcPts val="135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US" sz="750" b="1" dirty="0">
                <a:solidFill>
                  <a:srgbClr val="59C059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 和 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15</a:t>
            </a:r>
            <a:pPr algn="l" indent="0" marL="0">
              <a:lnSpc>
                <a:spcPts val="135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US" sz="750" b="1" dirty="0">
                <a:solidFill>
                  <a:srgbClr val="59C059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 之间取随机数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每次给出一个</a:t>
            </a:r>
            <a:pPr algn="l" indent="0" marL="0">
              <a:lnSpc>
                <a:spcPts val="135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不确定的数字</a:t>
            </a:r>
            <a:pPr algn="l" indent="0" marL="0">
              <a:lnSpc>
                <a:spcPts val="135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，放进「移动」里面！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485"/>
              </a:lnSpc>
              <a:buNone/>
            </a:pPr>
            <a:r>
              <a:rPr lang="en-US" sz="820" b="1" dirty="0">
                <a:solidFill>
                  <a:srgbClr val="1E8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 下一页来认识这个神奇的工具！</a:t>
            </a:r>
            <a:endParaRPr lang="en-US" sz="750" dirty="0"/>
          </a:p>
        </p:txBody>
      </p:sp>
      <p:pic>
        <p:nvPicPr>
          <p:cNvPr id="6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5" y="1862137"/>
            <a:ext cx="666750" cy="14288"/>
          </a:xfrm>
          <a:prstGeom prst="rect">
            <a:avLst/>
          </a:prstGeom>
        </p:spPr>
      </p:pic>
      <p:pic>
        <p:nvPicPr>
          <p:cNvPr id="7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875" y="1862137"/>
            <a:ext cx="666750" cy="14288"/>
          </a:xfrm>
          <a:prstGeom prst="rect">
            <a:avLst/>
          </a:prstGeom>
        </p:spPr>
      </p:pic>
      <p:pic>
        <p:nvPicPr>
          <p:cNvPr id="7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7375" y="1862137"/>
            <a:ext cx="666750" cy="14288"/>
          </a:xfrm>
          <a:prstGeom prst="rect">
            <a:avLst/>
          </a:prstGeom>
        </p:spPr>
      </p:pic>
      <p:pic>
        <p:nvPicPr>
          <p:cNvPr id="72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19875" y="1862137"/>
            <a:ext cx="666750" cy="14288"/>
          </a:xfrm>
          <a:prstGeom prst="rect">
            <a:avLst/>
          </a:prstGeom>
        </p:spPr>
      </p:pic>
      <p:pic>
        <p:nvPicPr>
          <p:cNvPr id="73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62375" y="2519362"/>
            <a:ext cx="238125" cy="14288"/>
          </a:xfrm>
          <a:prstGeom prst="rect">
            <a:avLst/>
          </a:prstGeom>
        </p:spPr>
      </p:pic>
      <p:pic>
        <p:nvPicPr>
          <p:cNvPr id="74" name="Image 6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86250" y="2519362"/>
            <a:ext cx="1047750" cy="14288"/>
          </a:xfrm>
          <a:prstGeom prst="rect">
            <a:avLst/>
          </a:prstGeom>
        </p:spPr>
      </p:pic>
      <p:pic>
        <p:nvPicPr>
          <p:cNvPr id="75" name="Image 7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19750" y="2519362"/>
            <a:ext cx="119062" cy="14288"/>
          </a:xfrm>
          <a:prstGeom prst="rect">
            <a:avLst/>
          </a:prstGeom>
        </p:spPr>
      </p:pic>
      <p:pic>
        <p:nvPicPr>
          <p:cNvPr id="76" name="Image 8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24562" y="2519362"/>
            <a:ext cx="762000" cy="14288"/>
          </a:xfrm>
          <a:prstGeom prst="rect">
            <a:avLst/>
          </a:prstGeom>
        </p:spPr>
      </p:pic>
      <p:pic>
        <p:nvPicPr>
          <p:cNvPr id="77" name="Image 9" descr="preencoded.png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72313" y="2519362"/>
            <a:ext cx="381000" cy="14288"/>
          </a:xfrm>
          <a:prstGeom prst="rect">
            <a:avLst/>
          </a:prstGeom>
        </p:spPr>
      </p:pic>
      <p:sp>
        <p:nvSpPr>
          <p:cNvPr id="78" name="Text 66"/>
          <p:cNvSpPr/>
          <p:nvPr/>
        </p:nvSpPr>
        <p:spPr>
          <a:xfrm>
            <a:off x="571500" y="666750"/>
            <a:ext cx="2069983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功能三：速度随机 🎲</a:t>
            </a:r>
            <a:endParaRPr lang="en-US" sz="1950" dirty="0"/>
          </a:p>
        </p:txBody>
      </p:sp>
      <p:sp>
        <p:nvSpPr>
          <p:cNvPr id="79" name="Text 67"/>
          <p:cNvSpPr/>
          <p:nvPr/>
        </p:nvSpPr>
        <p:spPr>
          <a:xfrm>
            <a:off x="4572000" y="4652963"/>
            <a:ext cx="1862048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匀速太死板，随机才像真的裁判！🎲</a:t>
            </a:r>
            <a:endParaRPr lang="en-US" sz="82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新知识：认识随机数 🎲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FFD23F">
              <a:alpha val="1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620000" y="3810000"/>
            <a:ext cx="1905000" cy="1905000"/>
          </a:xfrm>
          <a:prstGeom prst="ellipse">
            <a:avLst/>
          </a:prstGeom>
          <a:solidFill>
            <a:srgbClr val="4ECDC4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38125"/>
            <a:ext cx="1063466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项目分析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476250" y="1095375"/>
            <a:ext cx="3333750" cy="2952750"/>
          </a:xfrm>
          <a:prstGeom prst="roundRect">
            <a:avLst>
              <a:gd name="adj" fmla="val 5161"/>
            </a:avLst>
          </a:prstGeom>
          <a:solidFill>
            <a:srgbClr val="1A2B4B"/>
          </a:solidFill>
          <a:ln w="23813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109537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E88FF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114800" y="1228725"/>
            <a:ext cx="212693" cy="20955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4391025" y="1271588"/>
            <a:ext cx="1044131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有哪些</a:t>
            </a:r>
            <a:pPr algn="l" indent="0" marL="0">
              <a:buNone/>
            </a:pPr>
            <a:r>
              <a:rPr lang="en-US" sz="970" b="1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角色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和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背景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0" name="Shape 8"/>
          <p:cNvSpPr/>
          <p:nvPr/>
        </p:nvSpPr>
        <p:spPr>
          <a:xfrm>
            <a:off x="6143625" y="1095375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1E88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257925" y="1162050"/>
            <a:ext cx="155365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🎽 多个运动场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背景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角色（帽子+哨子合并）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000500" y="1714500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4114800" y="1847850"/>
            <a:ext cx="212693" cy="209550"/>
          </a:xfrm>
          <a:prstGeom prst="ellipse">
            <a:avLst/>
          </a:prstGeom>
          <a:solidFill>
            <a:srgbClr val="FFD23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2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4391025" y="1881187"/>
            <a:ext cx="921394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🎽 背景会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干什么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15" name="Shape 13"/>
          <p:cNvSpPr/>
          <p:nvPr/>
        </p:nvSpPr>
        <p:spPr>
          <a:xfrm>
            <a:off x="6143625" y="1714500"/>
            <a:ext cx="2524125" cy="476250"/>
          </a:xfrm>
          <a:prstGeom prst="roundRect">
            <a:avLst>
              <a:gd name="adj" fmla="val 20000"/>
            </a:avLst>
          </a:prstGeom>
          <a:solidFill>
            <a:srgbClr val="FFD23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1A2B4B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6257925" y="1781175"/>
            <a:ext cx="1556528" cy="342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多个运动场背景</a:t>
            </a:r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来回切换</a:t>
            </a:r>
            <a:pPr algn="l" indent="0" marL="0">
              <a:buNone/>
            </a:pPr>
            <a:endParaRPr lang="en-US" sz="900" dirty="0"/>
          </a:p>
          <a:p>
            <a:pPr algn="l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哨子跑到终点 → 自动换下一个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000500" y="2333625"/>
            <a:ext cx="2095500" cy="47625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40411" dir="2700000">
              <a:srgbClr val="4ECDC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114800" y="2466975"/>
            <a:ext cx="212693" cy="209550"/>
          </a:xfrm>
          <a:prstGeom prst="ellipse">
            <a:avLst/>
          </a:prstGeom>
          <a:solidFill>
            <a:srgbClr val="4ECDC4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3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4391025" y="2500313"/>
            <a:ext cx="805379" cy="1428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🏃 哨子怎么</a:t>
            </a:r>
            <a:pPr algn="l" indent="0" marL="0">
              <a:buNone/>
            </a:pPr>
            <a:r>
              <a:rPr lang="en-US" sz="970" b="1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跑</a:t>
            </a:r>
            <a:pPr algn="l" indent="0" marL="0">
              <a:buNone/>
            </a:pPr>
            <a:r>
              <a:rPr lang="en-US" sz="97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？</a:t>
            </a:r>
            <a:endParaRPr lang="en-US" sz="970" dirty="0"/>
          </a:p>
        </p:txBody>
      </p:sp>
      <p:sp>
        <p:nvSpPr>
          <p:cNvPr id="20" name="Text 18"/>
          <p:cNvSpPr/>
          <p:nvPr/>
        </p:nvSpPr>
        <p:spPr>
          <a:xfrm>
            <a:off x="2028825" y="2128838"/>
            <a:ext cx="232029" cy="4429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🎬</a:t>
            </a:r>
            <a:endParaRPr lang="en-US" sz="3000" dirty="0"/>
          </a:p>
        </p:txBody>
      </p:sp>
      <p:sp>
        <p:nvSpPr>
          <p:cNvPr id="21" name="Text 19"/>
          <p:cNvSpPr/>
          <p:nvPr/>
        </p:nvSpPr>
        <p:spPr>
          <a:xfrm>
            <a:off x="1590675" y="2667000"/>
            <a:ext cx="1121474" cy="1524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20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此处插入演示视频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1571625" y="2876550"/>
            <a:ext cx="1160145" cy="13811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8392A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展示"奔跑的哨子"运行效果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571500" y="571500"/>
            <a:ext cx="6767512" cy="3810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2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奔跑的哨子是什么样的？🎯</a:t>
            </a:r>
            <a:endParaRPr lang="en-US" sz="225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643188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随机数积木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503355" cy="352425"/>
          </a:xfrm>
          <a:prstGeom prst="roundRect">
            <a:avLst>
              <a:gd name="adj" fmla="val 10811"/>
            </a:avLst>
          </a:prstGeom>
          <a:solidFill>
            <a:srgbClr val="59C059"/>
          </a:solidFill>
          <a:ln w="9525">
            <a:solidFill>
              <a:srgbClr val="469946"/>
            </a:solidFill>
            <a:prstDash val="solid"/>
          </a:ln>
          <a:effectLst>
            <a:outerShdw sx="100000" sy="100000" kx="0" ky="0" algn="bl" rotWithShape="0" blurRad="101600" dist="20206" dir="2700000">
              <a:srgbClr val="3A7A3A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之间取随机数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147888"/>
            <a:ext cx="2262283" cy="704850"/>
          </a:xfrm>
          <a:prstGeom prst="roundRect">
            <a:avLst>
              <a:gd name="adj" fmla="val 9459"/>
            </a:avLst>
          </a:prstGeom>
          <a:solidFill>
            <a:srgbClr val="E8FFE8"/>
          </a:solidFill>
          <a:ln w="9525">
            <a:solidFill>
              <a:srgbClr val="59C059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运算模块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（绿色）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：每次随机给出范围内的一个数字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特点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：每次结果都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552450" y="2909888"/>
            <a:ext cx="2262283" cy="723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比喻：就像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骰子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🎲，每次摇出来的点数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（可能一样，也可能不同）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设定 1 和 10 → 可能出 1、3、7、10……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出 0 或 11（超出范围）</a:t>
            </a:r>
            <a:endParaRPr lang="en-US" sz="710" dirty="0"/>
          </a:p>
        </p:txBody>
      </p:sp>
      <p:sp>
        <p:nvSpPr>
          <p:cNvPr id="12" name="Text 10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新知识：认识随机数 🎲</a:t>
            </a:r>
            <a:endParaRPr lang="en-US" sz="195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643188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随机数积木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503355" cy="352425"/>
          </a:xfrm>
          <a:prstGeom prst="roundRect">
            <a:avLst>
              <a:gd name="adj" fmla="val 10811"/>
            </a:avLst>
          </a:prstGeom>
          <a:solidFill>
            <a:srgbClr val="59C059"/>
          </a:solidFill>
          <a:ln w="9525">
            <a:solidFill>
              <a:srgbClr val="469946"/>
            </a:solidFill>
            <a:prstDash val="solid"/>
          </a:ln>
          <a:effectLst>
            <a:outerShdw sx="100000" sy="100000" kx="0" ky="0" algn="bl" rotWithShape="0" blurRad="101600" dist="20206" dir="2700000">
              <a:srgbClr val="3A7A3A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之间取随机数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147888"/>
            <a:ext cx="2262283" cy="704850"/>
          </a:xfrm>
          <a:prstGeom prst="roundRect">
            <a:avLst>
              <a:gd name="adj" fmla="val 9459"/>
            </a:avLst>
          </a:prstGeom>
          <a:solidFill>
            <a:srgbClr val="E8FFE8"/>
          </a:solidFill>
          <a:ln w="9525">
            <a:solidFill>
              <a:srgbClr val="59C059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运算模块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（绿色）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：每次随机给出范围内的一个数字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特点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：每次结果都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552450" y="2909888"/>
            <a:ext cx="2262283" cy="723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比喻：就像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骰子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🎲，每次摇出来的点数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（可能一样，也可能不同）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设定 1 和 10 → 可能出 1、3、7、10……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出 0 或 11（超出范围）</a:t>
            </a:r>
            <a:endParaRPr lang="en-US" sz="710" dirty="0"/>
          </a:p>
        </p:txBody>
      </p:sp>
      <p:sp>
        <p:nvSpPr>
          <p:cNvPr id="12" name="Shape 10"/>
          <p:cNvSpPr/>
          <p:nvPr/>
        </p:nvSpPr>
        <p:spPr>
          <a:xfrm>
            <a:off x="3238500" y="1143000"/>
            <a:ext cx="5048250" cy="2900363"/>
          </a:xfrm>
          <a:prstGeom prst="roundRect">
            <a:avLst>
              <a:gd name="adj" fmla="val 459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3409950" y="129540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怎么用？嵌套进移动积木！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3409950" y="1524000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改造前：匀速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409950" y="1685925"/>
            <a:ext cx="667083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步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3409950" y="2000250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每次固定10步 → 速度不变</a:t>
            </a:r>
            <a:endParaRPr lang="en-US" sz="630" dirty="0"/>
          </a:p>
        </p:txBody>
      </p:sp>
      <p:sp>
        <p:nvSpPr>
          <p:cNvPr id="17" name="Text 15"/>
          <p:cNvSpPr/>
          <p:nvPr/>
        </p:nvSpPr>
        <p:spPr>
          <a:xfrm>
            <a:off x="3409950" y="2214563"/>
            <a:ext cx="4775930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FFD23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⬇️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把绿色积木拖进去！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3409950" y="2481263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改造后：忽快忽慢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3409950" y="2643188"/>
            <a:ext cx="1314831" cy="304800"/>
          </a:xfrm>
          <a:prstGeom prst="roundRect">
            <a:avLst>
              <a:gd name="adj" fmla="val 125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1 和 15 之间取随机数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步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3409950" y="2976563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每次随机1~15步 → 忽快忽慢！</a:t>
            </a:r>
            <a:endParaRPr lang="en-US" sz="630" dirty="0"/>
          </a:p>
        </p:txBody>
      </p:sp>
      <p:sp>
        <p:nvSpPr>
          <p:cNvPr id="21" name="Shape 19"/>
          <p:cNvSpPr/>
          <p:nvPr/>
        </p:nvSpPr>
        <p:spPr>
          <a:xfrm>
            <a:off x="3409950" y="3171825"/>
            <a:ext cx="4705350" cy="719137"/>
          </a:xfrm>
          <a:prstGeom prst="roundRect">
            <a:avLst>
              <a:gd name="adj" fmla="val 9272"/>
            </a:avLst>
          </a:prstGeom>
          <a:solidFill>
            <a:srgbClr val="F0F4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3533775" y="3257550"/>
            <a:ext cx="4524565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试试看：连续运行5次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533775" y="3419475"/>
            <a:ext cx="583773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第1次 → 7步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4185121" y="3419475"/>
            <a:ext cx="593441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第2次 → 2步</a:t>
            </a:r>
            <a:endParaRPr lang="en-US" sz="750" dirty="0"/>
          </a:p>
        </p:txBody>
      </p:sp>
      <p:sp>
        <p:nvSpPr>
          <p:cNvPr id="25" name="Text 23"/>
          <p:cNvSpPr/>
          <p:nvPr/>
        </p:nvSpPr>
        <p:spPr>
          <a:xfrm>
            <a:off x="4845993" y="3419475"/>
            <a:ext cx="641781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第3次 → 14步</a:t>
            </a:r>
            <a:endParaRPr lang="en-US" sz="750" dirty="0"/>
          </a:p>
        </p:txBody>
      </p:sp>
      <p:sp>
        <p:nvSpPr>
          <p:cNvPr id="26" name="Text 24"/>
          <p:cNvSpPr/>
          <p:nvPr/>
        </p:nvSpPr>
        <p:spPr>
          <a:xfrm>
            <a:off x="5554489" y="3419475"/>
            <a:ext cx="603109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第4次 → 5步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6224885" y="3419475"/>
            <a:ext cx="622445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第5次 → 11步</a:t>
            </a:r>
            <a:endParaRPr lang="en-US" sz="750" dirty="0"/>
          </a:p>
        </p:txBody>
      </p:sp>
      <p:sp>
        <p:nvSpPr>
          <p:cNvPr id="28" name="Text 26"/>
          <p:cNvSpPr/>
          <p:nvPr/>
        </p:nvSpPr>
        <p:spPr>
          <a:xfrm>
            <a:off x="3533775" y="3686175"/>
            <a:ext cx="452456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每次都不确定 → 哨子跑步速度随机变化！</a:t>
            </a:r>
            <a:endParaRPr lang="en-US" sz="630" dirty="0"/>
          </a:p>
        </p:txBody>
      </p:sp>
      <p:sp>
        <p:nvSpPr>
          <p:cNvPr id="29" name="Text 27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新知识：认识随机数 🎲</a:t>
            </a:r>
            <a:endParaRPr lang="en-US" sz="195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643188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随机数积木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503355" cy="352425"/>
          </a:xfrm>
          <a:prstGeom prst="roundRect">
            <a:avLst>
              <a:gd name="adj" fmla="val 10811"/>
            </a:avLst>
          </a:prstGeom>
          <a:solidFill>
            <a:srgbClr val="59C059"/>
          </a:solidFill>
          <a:ln w="9525">
            <a:solidFill>
              <a:srgbClr val="469946"/>
            </a:solidFill>
            <a:prstDash val="solid"/>
          </a:ln>
          <a:effectLst>
            <a:outerShdw sx="100000" sy="100000" kx="0" ky="0" algn="bl" rotWithShape="0" blurRad="101600" dist="20206" dir="2700000">
              <a:srgbClr val="3A7A3A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之间取随机数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147888"/>
            <a:ext cx="2262283" cy="704850"/>
          </a:xfrm>
          <a:prstGeom prst="roundRect">
            <a:avLst>
              <a:gd name="adj" fmla="val 9459"/>
            </a:avLst>
          </a:prstGeom>
          <a:solidFill>
            <a:srgbClr val="E8FFE8"/>
          </a:solidFill>
          <a:ln w="9525">
            <a:solidFill>
              <a:srgbClr val="59C059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运算模块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（绿色）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：每次随机给出范围内的一个数字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特点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：每次结果都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552450" y="2909888"/>
            <a:ext cx="2262283" cy="723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比喻：就像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骰子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🎲，每次摇出来的点数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（可能一样，也可能不同）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设定 1 和 10 → 可能出 1、3、7、10……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出 0 或 11（超出范围）</a:t>
            </a:r>
            <a:endParaRPr lang="en-US" sz="710" dirty="0"/>
          </a:p>
        </p:txBody>
      </p:sp>
      <p:sp>
        <p:nvSpPr>
          <p:cNvPr id="12" name="Shape 10"/>
          <p:cNvSpPr/>
          <p:nvPr/>
        </p:nvSpPr>
        <p:spPr>
          <a:xfrm>
            <a:off x="3238500" y="1143000"/>
            <a:ext cx="5048250" cy="2900363"/>
          </a:xfrm>
          <a:prstGeom prst="roundRect">
            <a:avLst>
              <a:gd name="adj" fmla="val 459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3409950" y="129540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怎么用？嵌套进移动积木！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3409950" y="1524000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改造前：匀速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409950" y="1685925"/>
            <a:ext cx="667083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步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3409950" y="2000250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每次固定10步 → 速度不变</a:t>
            </a:r>
            <a:endParaRPr lang="en-US" sz="630" dirty="0"/>
          </a:p>
        </p:txBody>
      </p:sp>
      <p:sp>
        <p:nvSpPr>
          <p:cNvPr id="17" name="Text 15"/>
          <p:cNvSpPr/>
          <p:nvPr/>
        </p:nvSpPr>
        <p:spPr>
          <a:xfrm>
            <a:off x="3409950" y="2214563"/>
            <a:ext cx="4775930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FFD23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⬇️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把绿色积木拖进去！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3409950" y="2481263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改造后：忽快忽慢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3409950" y="2643188"/>
            <a:ext cx="1314831" cy="304800"/>
          </a:xfrm>
          <a:prstGeom prst="roundRect">
            <a:avLst>
              <a:gd name="adj" fmla="val 125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1 和 15 之间取随机数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步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3409950" y="2976563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每次随机1~15步 → 忽快忽慢！</a:t>
            </a:r>
            <a:endParaRPr lang="en-US" sz="630" dirty="0"/>
          </a:p>
        </p:txBody>
      </p:sp>
      <p:sp>
        <p:nvSpPr>
          <p:cNvPr id="21" name="Shape 19"/>
          <p:cNvSpPr/>
          <p:nvPr/>
        </p:nvSpPr>
        <p:spPr>
          <a:xfrm>
            <a:off x="3409950" y="3171825"/>
            <a:ext cx="4705350" cy="719137"/>
          </a:xfrm>
          <a:prstGeom prst="roundRect">
            <a:avLst>
              <a:gd name="adj" fmla="val 9272"/>
            </a:avLst>
          </a:prstGeom>
          <a:solidFill>
            <a:srgbClr val="F0F4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3533775" y="3257550"/>
            <a:ext cx="4524565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试试看：连续运行5次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533775" y="3419475"/>
            <a:ext cx="583773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第1次 → 7步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4185121" y="3419475"/>
            <a:ext cx="593441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第2次 → 2步</a:t>
            </a:r>
            <a:endParaRPr lang="en-US" sz="750" dirty="0"/>
          </a:p>
        </p:txBody>
      </p:sp>
      <p:sp>
        <p:nvSpPr>
          <p:cNvPr id="25" name="Text 23"/>
          <p:cNvSpPr/>
          <p:nvPr/>
        </p:nvSpPr>
        <p:spPr>
          <a:xfrm>
            <a:off x="4845993" y="3419475"/>
            <a:ext cx="641781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第3次 → 14步</a:t>
            </a:r>
            <a:endParaRPr lang="en-US" sz="750" dirty="0"/>
          </a:p>
        </p:txBody>
      </p:sp>
      <p:sp>
        <p:nvSpPr>
          <p:cNvPr id="26" name="Text 24"/>
          <p:cNvSpPr/>
          <p:nvPr/>
        </p:nvSpPr>
        <p:spPr>
          <a:xfrm>
            <a:off x="5554489" y="3419475"/>
            <a:ext cx="603109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第4次 → 5步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6224885" y="3419475"/>
            <a:ext cx="622445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第5次 → 11步</a:t>
            </a:r>
            <a:endParaRPr lang="en-US" sz="750" dirty="0"/>
          </a:p>
        </p:txBody>
      </p:sp>
      <p:sp>
        <p:nvSpPr>
          <p:cNvPr id="28" name="Text 26"/>
          <p:cNvSpPr/>
          <p:nvPr/>
        </p:nvSpPr>
        <p:spPr>
          <a:xfrm>
            <a:off x="3533775" y="3686175"/>
            <a:ext cx="452456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每次都不确定 → 哨子跑步速度随机变化！</a:t>
            </a:r>
            <a:endParaRPr lang="en-US" sz="630" dirty="0"/>
          </a:p>
        </p:txBody>
      </p:sp>
      <p:sp>
        <p:nvSpPr>
          <p:cNvPr id="29" name="Shape 27"/>
          <p:cNvSpPr/>
          <p:nvPr/>
        </p:nvSpPr>
        <p:spPr>
          <a:xfrm>
            <a:off x="3238500" y="3333750"/>
            <a:ext cx="5048250" cy="638175"/>
          </a:xfrm>
          <a:prstGeom prst="roundRect">
            <a:avLst>
              <a:gd name="adj" fmla="val 2089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B6BFF">
                <a:alpha val="100000"/>
              </a:srgbClr>
            </a:outerShdw>
          </a:effectLst>
        </p:spPr>
      </p:sp>
      <p:sp>
        <p:nvSpPr>
          <p:cNvPr id="30" name="Text 28"/>
          <p:cNvSpPr/>
          <p:nvPr/>
        </p:nvSpPr>
        <p:spPr>
          <a:xfrm>
            <a:off x="3409950" y="3448050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完整脚本预览</a:t>
            </a:r>
            <a:endParaRPr lang="en-US" sz="820" dirty="0"/>
          </a:p>
        </p:txBody>
      </p:sp>
      <p:sp>
        <p:nvSpPr>
          <p:cNvPr id="31" name="Text 29"/>
          <p:cNvSpPr/>
          <p:nvPr/>
        </p:nvSpPr>
        <p:spPr>
          <a:xfrm>
            <a:off x="3409950" y="3624262"/>
            <a:ext cx="740801" cy="214313"/>
          </a:xfrm>
          <a:prstGeom prst="roundRect">
            <a:avLst>
              <a:gd name="adj" fmla="val 17778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13470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30" dirty="0"/>
          </a:p>
        </p:txBody>
      </p:sp>
      <p:sp>
        <p:nvSpPr>
          <p:cNvPr id="32" name="Text 30"/>
          <p:cNvSpPr/>
          <p:nvPr/>
        </p:nvSpPr>
        <p:spPr>
          <a:xfrm>
            <a:off x="4168378" y="3624262"/>
            <a:ext cx="812102" cy="214313"/>
          </a:xfrm>
          <a:prstGeom prst="roundRect">
            <a:avLst>
              <a:gd name="adj" fmla="val 17778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13470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30" dirty="0"/>
          </a:p>
        </p:txBody>
      </p:sp>
      <p:sp>
        <p:nvSpPr>
          <p:cNvPr id="33" name="Text 31"/>
          <p:cNvSpPr/>
          <p:nvPr/>
        </p:nvSpPr>
        <p:spPr>
          <a:xfrm>
            <a:off x="4997053" y="3624262"/>
            <a:ext cx="483394" cy="214313"/>
          </a:xfrm>
          <a:prstGeom prst="roundRect">
            <a:avLst>
              <a:gd name="adj" fmla="val 17778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13470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重复执行</a:t>
            </a:r>
            <a:endParaRPr lang="en-US" sz="630" dirty="0"/>
          </a:p>
        </p:txBody>
      </p:sp>
      <p:sp>
        <p:nvSpPr>
          <p:cNvPr id="34" name="Text 32"/>
          <p:cNvSpPr/>
          <p:nvPr/>
        </p:nvSpPr>
        <p:spPr>
          <a:xfrm>
            <a:off x="5597128" y="3624263"/>
            <a:ext cx="1247156" cy="233362"/>
          </a:xfrm>
          <a:prstGeom prst="roundRect">
            <a:avLst>
              <a:gd name="adj" fmla="val 16327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13470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在1和15间取随机数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30" dirty="0"/>
          </a:p>
        </p:txBody>
      </p:sp>
      <p:sp>
        <p:nvSpPr>
          <p:cNvPr id="35" name="Text 33"/>
          <p:cNvSpPr/>
          <p:nvPr/>
        </p:nvSpPr>
        <p:spPr>
          <a:xfrm>
            <a:off x="6949678" y="3624262"/>
            <a:ext cx="565571" cy="214313"/>
          </a:xfrm>
          <a:prstGeom prst="roundRect">
            <a:avLst>
              <a:gd name="adj" fmla="val 17778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13470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30" dirty="0"/>
          </a:p>
        </p:txBody>
      </p:sp>
      <p:sp>
        <p:nvSpPr>
          <p:cNvPr id="36" name="Text 34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新知识：认识随机数 🎲</a:t>
            </a:r>
            <a:endParaRPr lang="en-US" sz="195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643188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🧩 随机数积木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1503355" cy="352425"/>
          </a:xfrm>
          <a:prstGeom prst="roundRect">
            <a:avLst>
              <a:gd name="adj" fmla="val 10811"/>
            </a:avLst>
          </a:prstGeom>
          <a:solidFill>
            <a:srgbClr val="59C059"/>
          </a:solidFill>
          <a:ln w="9525">
            <a:solidFill>
              <a:srgbClr val="469946"/>
            </a:solidFill>
            <a:prstDash val="solid"/>
          </a:ln>
          <a:effectLst>
            <a:outerShdw sx="100000" sy="100000" kx="0" ky="0" algn="bl" rotWithShape="0" blurRad="101600" dist="20206" dir="2700000">
              <a:srgbClr val="3A7A3A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 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820" dirty="0"/>
          </a:p>
          <a:p>
            <a:pPr algn="l" indent="0" marL="0">
              <a:lnSpc>
                <a:spcPts val="1650"/>
              </a:lnSpc>
              <a:buNone/>
            </a:pPr>
            <a:r>
              <a:rPr lang="en-US" sz="82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之间取随机数</a:t>
            </a:r>
            <a:endParaRPr lang="en-US" sz="820" dirty="0"/>
          </a:p>
        </p:txBody>
      </p:sp>
      <p:sp>
        <p:nvSpPr>
          <p:cNvPr id="10" name="Text 8"/>
          <p:cNvSpPr/>
          <p:nvPr/>
        </p:nvSpPr>
        <p:spPr>
          <a:xfrm>
            <a:off x="552450" y="2147888"/>
            <a:ext cx="2262283" cy="704850"/>
          </a:xfrm>
          <a:prstGeom prst="roundRect">
            <a:avLst>
              <a:gd name="adj" fmla="val 9459"/>
            </a:avLst>
          </a:prstGeom>
          <a:solidFill>
            <a:srgbClr val="E8FFE8"/>
          </a:solidFill>
          <a:ln w="9525">
            <a:solidFill>
              <a:srgbClr val="59C059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📍 位置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运算模块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（绿色）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🎯 作用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：每次随机给出范围内的一个数字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59C05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特点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：每次结果都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11" name="Text 9"/>
          <p:cNvSpPr/>
          <p:nvPr/>
        </p:nvSpPr>
        <p:spPr>
          <a:xfrm>
            <a:off x="552450" y="2909888"/>
            <a:ext cx="2262283" cy="7239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比喻：就像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D23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骰子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🎲，每次摇出来的点数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（可能一样，也可能不同）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设定 1 和 10 → 可能出 1、3、7、10……</a:t>
            </a:r>
            <a:pPr algn="l" indent="0" marL="0">
              <a:buNone/>
            </a:pPr>
            <a:endParaRPr lang="en-US" sz="710" dirty="0"/>
          </a:p>
          <a:p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但</a:t>
            </a:r>
            <a:pPr algn="l" indent="0" marL="0">
              <a:lnSpc>
                <a:spcPts val="1425"/>
              </a:lnSpc>
              <a:buNone/>
            </a:pPr>
            <a:r>
              <a:rPr lang="en-US" sz="71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不会</a:t>
            </a:r>
            <a:pPr algn="l" indent="0" marL="0">
              <a:lnSpc>
                <a:spcPts val="1425"/>
              </a:lnSpc>
              <a:buNone/>
            </a:pPr>
            <a:r>
              <a:rPr lang="en-US" sz="71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出 0 或 11（超出范围）</a:t>
            </a:r>
            <a:endParaRPr lang="en-US" sz="710" dirty="0"/>
          </a:p>
        </p:txBody>
      </p:sp>
      <p:sp>
        <p:nvSpPr>
          <p:cNvPr id="12" name="Shape 10"/>
          <p:cNvSpPr/>
          <p:nvPr/>
        </p:nvSpPr>
        <p:spPr>
          <a:xfrm>
            <a:off x="3238500" y="1143000"/>
            <a:ext cx="5048250" cy="2900363"/>
          </a:xfrm>
          <a:prstGeom prst="roundRect">
            <a:avLst>
              <a:gd name="adj" fmla="val 459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3409950" y="129540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怎么用？嵌套进移动积木！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3409950" y="1524000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改造前：匀速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409950" y="1685925"/>
            <a:ext cx="667083" cy="285750"/>
          </a:xfrm>
          <a:prstGeom prst="roundRect">
            <a:avLst>
              <a:gd name="adj" fmla="val 13333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1A2B4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10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步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3409950" y="2000250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8899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每次固定10步 → 速度不变</a:t>
            </a:r>
            <a:endParaRPr lang="en-US" sz="630" dirty="0"/>
          </a:p>
        </p:txBody>
      </p:sp>
      <p:sp>
        <p:nvSpPr>
          <p:cNvPr id="17" name="Text 15"/>
          <p:cNvSpPr/>
          <p:nvPr/>
        </p:nvSpPr>
        <p:spPr>
          <a:xfrm>
            <a:off x="3409950" y="2214563"/>
            <a:ext cx="4775930" cy="21907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1500" dirty="0">
                <a:solidFill>
                  <a:srgbClr val="FFD23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⬇️</a:t>
            </a:r>
            <a:pPr algn="ctr" indent="0" marL="0">
              <a:buNone/>
            </a:pPr>
            <a:r>
              <a:rPr lang="en-US" sz="6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pPr algn="ctr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把绿色积木拖进去！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3409950" y="2481263"/>
            <a:ext cx="4775930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改造后：忽快忽慢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3409950" y="2643188"/>
            <a:ext cx="1314831" cy="304800"/>
          </a:xfrm>
          <a:prstGeom prst="roundRect">
            <a:avLst>
              <a:gd name="adj" fmla="val 125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移动 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1 和 15 之间取随机数</a:t>
            </a:r>
            <a:pPr algn="l" indent="0" marL="0">
              <a:buNone/>
            </a:pPr>
            <a:endParaRPr lang="en-US" sz="750" dirty="0"/>
          </a:p>
          <a:p>
            <a:pPr algn="l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步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3409950" y="2976563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每次随机1~15步 → 忽快忽慢！</a:t>
            </a:r>
            <a:endParaRPr lang="en-US" sz="630" dirty="0"/>
          </a:p>
        </p:txBody>
      </p:sp>
      <p:sp>
        <p:nvSpPr>
          <p:cNvPr id="21" name="Shape 19"/>
          <p:cNvSpPr/>
          <p:nvPr/>
        </p:nvSpPr>
        <p:spPr>
          <a:xfrm>
            <a:off x="3409950" y="3171825"/>
            <a:ext cx="4705350" cy="719137"/>
          </a:xfrm>
          <a:prstGeom prst="roundRect">
            <a:avLst>
              <a:gd name="adj" fmla="val 9272"/>
            </a:avLst>
          </a:prstGeom>
          <a:solidFill>
            <a:srgbClr val="F0F4FF"/>
          </a:solidFill>
          <a:ln w="9525">
            <a:solidFill>
              <a:srgbClr val="1E88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3533775" y="3257550"/>
            <a:ext cx="4524565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1E88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🔍 试试看：连续运行5次</a:t>
            </a:r>
            <a:endParaRPr lang="en-US" sz="750" dirty="0"/>
          </a:p>
        </p:txBody>
      </p:sp>
      <p:sp>
        <p:nvSpPr>
          <p:cNvPr id="23" name="Text 21"/>
          <p:cNvSpPr/>
          <p:nvPr/>
        </p:nvSpPr>
        <p:spPr>
          <a:xfrm>
            <a:off x="3533775" y="3419475"/>
            <a:ext cx="583773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第1次 → 7步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4185121" y="3419475"/>
            <a:ext cx="593441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第2次 → 2步</a:t>
            </a:r>
            <a:endParaRPr lang="en-US" sz="750" dirty="0"/>
          </a:p>
        </p:txBody>
      </p:sp>
      <p:sp>
        <p:nvSpPr>
          <p:cNvPr id="25" name="Text 23"/>
          <p:cNvSpPr/>
          <p:nvPr/>
        </p:nvSpPr>
        <p:spPr>
          <a:xfrm>
            <a:off x="4845993" y="3419475"/>
            <a:ext cx="641781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第3次 → 14步</a:t>
            </a:r>
            <a:endParaRPr lang="en-US" sz="750" dirty="0"/>
          </a:p>
        </p:txBody>
      </p:sp>
      <p:sp>
        <p:nvSpPr>
          <p:cNvPr id="26" name="Text 24"/>
          <p:cNvSpPr/>
          <p:nvPr/>
        </p:nvSpPr>
        <p:spPr>
          <a:xfrm>
            <a:off x="5554489" y="3419475"/>
            <a:ext cx="603109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第4次 → 5步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6224885" y="3419475"/>
            <a:ext cx="622445" cy="228600"/>
          </a:xfrm>
          <a:prstGeom prst="roundRect">
            <a:avLst>
              <a:gd name="adj" fmla="val 20833"/>
            </a:avLst>
          </a:prstGeom>
          <a:solidFill>
            <a:srgbClr val="FFFFFF"/>
          </a:solidFill>
          <a:ln w="9525">
            <a:solidFill>
              <a:srgbClr val="FF6B9D"/>
            </a:solidFill>
            <a:prstDash val="solid"/>
          </a:ln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第5次 → 11步</a:t>
            </a:r>
            <a:endParaRPr lang="en-US" sz="750" dirty="0"/>
          </a:p>
        </p:txBody>
      </p:sp>
      <p:sp>
        <p:nvSpPr>
          <p:cNvPr id="28" name="Text 26"/>
          <p:cNvSpPr/>
          <p:nvPr/>
        </p:nvSpPr>
        <p:spPr>
          <a:xfrm>
            <a:off x="3533775" y="3686175"/>
            <a:ext cx="4524565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dirty="0">
                <a:solidFill>
                  <a:srgbClr val="4455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每次都不确定 → 哨子跑步速度随机变化！</a:t>
            </a:r>
            <a:endParaRPr lang="en-US" sz="630" dirty="0"/>
          </a:p>
        </p:txBody>
      </p:sp>
      <p:sp>
        <p:nvSpPr>
          <p:cNvPr id="29" name="Shape 27"/>
          <p:cNvSpPr/>
          <p:nvPr/>
        </p:nvSpPr>
        <p:spPr>
          <a:xfrm>
            <a:off x="3238500" y="3333750"/>
            <a:ext cx="5048250" cy="638175"/>
          </a:xfrm>
          <a:prstGeom prst="roundRect">
            <a:avLst>
              <a:gd name="adj" fmla="val 20896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9B6BFF">
                <a:alpha val="100000"/>
              </a:srgbClr>
            </a:outerShdw>
          </a:effectLst>
        </p:spPr>
      </p:sp>
      <p:sp>
        <p:nvSpPr>
          <p:cNvPr id="30" name="Text 28"/>
          <p:cNvSpPr/>
          <p:nvPr/>
        </p:nvSpPr>
        <p:spPr>
          <a:xfrm>
            <a:off x="3409950" y="3448050"/>
            <a:ext cx="4775930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820" dirty="0">
                <a:solidFill>
                  <a:srgbClr val="9B6B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完整脚本预览</a:t>
            </a:r>
            <a:endParaRPr lang="en-US" sz="820" dirty="0"/>
          </a:p>
        </p:txBody>
      </p:sp>
      <p:sp>
        <p:nvSpPr>
          <p:cNvPr id="31" name="Text 29"/>
          <p:cNvSpPr/>
          <p:nvPr/>
        </p:nvSpPr>
        <p:spPr>
          <a:xfrm>
            <a:off x="3409950" y="3624262"/>
            <a:ext cx="740801" cy="214313"/>
          </a:xfrm>
          <a:prstGeom prst="roundRect">
            <a:avLst>
              <a:gd name="adj" fmla="val 17778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13470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30" dirty="0"/>
          </a:p>
        </p:txBody>
      </p:sp>
      <p:sp>
        <p:nvSpPr>
          <p:cNvPr id="32" name="Text 30"/>
          <p:cNvSpPr/>
          <p:nvPr/>
        </p:nvSpPr>
        <p:spPr>
          <a:xfrm>
            <a:off x="4168378" y="3624262"/>
            <a:ext cx="812102" cy="214313"/>
          </a:xfrm>
          <a:prstGeom prst="roundRect">
            <a:avLst>
              <a:gd name="adj" fmla="val 17778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13470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30" dirty="0"/>
          </a:p>
        </p:txBody>
      </p:sp>
      <p:sp>
        <p:nvSpPr>
          <p:cNvPr id="33" name="Text 31"/>
          <p:cNvSpPr/>
          <p:nvPr/>
        </p:nvSpPr>
        <p:spPr>
          <a:xfrm>
            <a:off x="4997053" y="3624262"/>
            <a:ext cx="483394" cy="214313"/>
          </a:xfrm>
          <a:prstGeom prst="roundRect">
            <a:avLst>
              <a:gd name="adj" fmla="val 17778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13470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重复执行</a:t>
            </a:r>
            <a:endParaRPr lang="en-US" sz="630" dirty="0"/>
          </a:p>
        </p:txBody>
      </p:sp>
      <p:sp>
        <p:nvSpPr>
          <p:cNvPr id="34" name="Text 32"/>
          <p:cNvSpPr/>
          <p:nvPr/>
        </p:nvSpPr>
        <p:spPr>
          <a:xfrm>
            <a:off x="5597128" y="3624263"/>
            <a:ext cx="1247156" cy="233362"/>
          </a:xfrm>
          <a:prstGeom prst="roundRect">
            <a:avLst>
              <a:gd name="adj" fmla="val 16327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13470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在1和15间取随机数</a:t>
            </a:r>
            <a:pPr algn="l" indent="0" marL="0">
              <a:buNone/>
            </a:pPr>
            <a:endParaRPr lang="en-US" sz="630" dirty="0"/>
          </a:p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30" dirty="0"/>
          </a:p>
        </p:txBody>
      </p:sp>
      <p:sp>
        <p:nvSpPr>
          <p:cNvPr id="35" name="Text 33"/>
          <p:cNvSpPr/>
          <p:nvPr/>
        </p:nvSpPr>
        <p:spPr>
          <a:xfrm>
            <a:off x="6949678" y="3624262"/>
            <a:ext cx="565571" cy="214313"/>
          </a:xfrm>
          <a:prstGeom prst="roundRect">
            <a:avLst>
              <a:gd name="adj" fmla="val 17778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13470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3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30" dirty="0"/>
          </a:p>
        </p:txBody>
      </p:sp>
      <p:sp>
        <p:nvSpPr>
          <p:cNvPr id="36" name="Text 34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新知识：认识随机数 🎲</a:t>
            </a:r>
            <a:endParaRPr lang="en-US" sz="1950" dirty="0"/>
          </a:p>
        </p:txBody>
      </p:sp>
      <p:sp>
        <p:nvSpPr>
          <p:cNvPr id="37" name="Text 35"/>
          <p:cNvSpPr/>
          <p:nvPr/>
        </p:nvSpPr>
        <p:spPr>
          <a:xfrm>
            <a:off x="4572000" y="4652963"/>
            <a:ext cx="2732157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绿色随机数积木嵌进蓝色移动积木，速度就不确定了！🎲</a:t>
            </a:r>
            <a:endParaRPr lang="en-US" sz="82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编程实现：随机速度 🎲</a:t>
            </a:r>
            <a:endParaRPr lang="en-US" sz="195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24075"/>
          </a:xfrm>
          <a:prstGeom prst="roundRect">
            <a:avLst>
              <a:gd name="adj" fmla="val 62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看看效果对比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改造前：匀速（固定10步）</a:t>
            </a:r>
            <a:endParaRPr lang="en-US" sz="750" dirty="0"/>
          </a:p>
        </p:txBody>
      </p:sp>
      <p:sp>
        <p:nvSpPr>
          <p:cNvPr id="10" name="Shape 8"/>
          <p:cNvSpPr/>
          <p:nvPr/>
        </p:nvSpPr>
        <p:spPr>
          <a:xfrm>
            <a:off x="552450" y="1690687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5F5F5"/>
          </a:solidFill>
          <a:ln/>
        </p:spPr>
      </p:sp>
      <p:sp>
        <p:nvSpPr>
          <p:cNvPr id="11" name="Text 9"/>
          <p:cNvSpPr/>
          <p:nvPr/>
        </p:nvSpPr>
        <p:spPr>
          <a:xfrm>
            <a:off x="600075" y="1738312"/>
            <a:ext cx="193357" cy="19050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552450" y="2005013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8899B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速度永远一样 😐</a:t>
            </a:r>
            <a:endParaRPr lang="en-US" sz="600" dirty="0"/>
          </a:p>
        </p:txBody>
      </p:sp>
      <p:sp>
        <p:nvSpPr>
          <p:cNvPr id="13" name="Text 11"/>
          <p:cNvSpPr/>
          <p:nvPr/>
        </p:nvSpPr>
        <p:spPr>
          <a:xfrm>
            <a:off x="552450" y="2219325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改造后：随机速度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552450" y="2381250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FF3F6"/>
          </a:solidFill>
          <a:ln/>
        </p:spPr>
      </p:sp>
      <p:sp>
        <p:nvSpPr>
          <p:cNvPr id="15" name="Text 13"/>
          <p:cNvSpPr/>
          <p:nvPr/>
        </p:nvSpPr>
        <p:spPr>
          <a:xfrm>
            <a:off x="600075" y="2428875"/>
            <a:ext cx="193357" cy="19050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552450" y="2695575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</a:t>
            </a:r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不确定</a:t>
            </a:r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：3步 → 15步 → 8步 → 2步 → 12步...</a:t>
            </a:r>
            <a:endParaRPr lang="en-US" sz="600" dirty="0"/>
          </a:p>
        </p:txBody>
      </p:sp>
      <p:sp>
        <p:nvSpPr>
          <p:cNvPr id="17" name="Text 15"/>
          <p:cNvSpPr/>
          <p:nvPr/>
        </p:nvSpPr>
        <p:spPr>
          <a:xfrm>
            <a:off x="552450" y="2890837"/>
            <a:ext cx="2262283" cy="22383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▶️ 点击预览效果</a:t>
            </a:r>
            <a:endParaRPr lang="en-US" sz="670" dirty="0"/>
          </a:p>
        </p:txBody>
      </p:sp>
      <p:sp>
        <p:nvSpPr>
          <p:cNvPr id="18" name="Text 16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编程实现：随机速度 🎲</a:t>
            </a:r>
            <a:endParaRPr lang="en-US" sz="195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24075"/>
          </a:xfrm>
          <a:prstGeom prst="roundRect">
            <a:avLst>
              <a:gd name="adj" fmla="val 62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看看效果对比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改造前：匀速（固定10步）</a:t>
            </a:r>
            <a:endParaRPr lang="en-US" sz="750" dirty="0"/>
          </a:p>
        </p:txBody>
      </p:sp>
      <p:sp>
        <p:nvSpPr>
          <p:cNvPr id="10" name="Shape 8"/>
          <p:cNvSpPr/>
          <p:nvPr/>
        </p:nvSpPr>
        <p:spPr>
          <a:xfrm>
            <a:off x="552450" y="1690687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5F5F5"/>
          </a:solidFill>
          <a:ln/>
        </p:spPr>
      </p:sp>
      <p:sp>
        <p:nvSpPr>
          <p:cNvPr id="11" name="Text 9"/>
          <p:cNvSpPr/>
          <p:nvPr/>
        </p:nvSpPr>
        <p:spPr>
          <a:xfrm>
            <a:off x="600075" y="1738312"/>
            <a:ext cx="193357" cy="19050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552450" y="2005013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8899B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速度永远一样 😐</a:t>
            </a:r>
            <a:endParaRPr lang="en-US" sz="600" dirty="0"/>
          </a:p>
        </p:txBody>
      </p:sp>
      <p:sp>
        <p:nvSpPr>
          <p:cNvPr id="13" name="Text 11"/>
          <p:cNvSpPr/>
          <p:nvPr/>
        </p:nvSpPr>
        <p:spPr>
          <a:xfrm>
            <a:off x="552450" y="2219325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改造后：随机速度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552450" y="2381250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FF3F6"/>
          </a:solidFill>
          <a:ln/>
        </p:spPr>
      </p:sp>
      <p:sp>
        <p:nvSpPr>
          <p:cNvPr id="15" name="Text 13"/>
          <p:cNvSpPr/>
          <p:nvPr/>
        </p:nvSpPr>
        <p:spPr>
          <a:xfrm>
            <a:off x="600075" y="2428875"/>
            <a:ext cx="193357" cy="19050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552450" y="2695575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</a:t>
            </a:r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不确定</a:t>
            </a:r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：3步 → 15步 → 8步 → 2步 → 12步...</a:t>
            </a:r>
            <a:endParaRPr lang="en-US" sz="600" dirty="0"/>
          </a:p>
        </p:txBody>
      </p:sp>
      <p:sp>
        <p:nvSpPr>
          <p:cNvPr id="17" name="Text 15"/>
          <p:cNvSpPr/>
          <p:nvPr/>
        </p:nvSpPr>
        <p:spPr>
          <a:xfrm>
            <a:off x="552450" y="2890837"/>
            <a:ext cx="2262283" cy="22383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▶️ 点击预览效果</a:t>
            </a:r>
            <a:endParaRPr lang="en-US" sz="670" dirty="0"/>
          </a:p>
        </p:txBody>
      </p:sp>
      <p:sp>
        <p:nvSpPr>
          <p:cNvPr id="18" name="Shape 16"/>
          <p:cNvSpPr/>
          <p:nvPr/>
        </p:nvSpPr>
        <p:spPr>
          <a:xfrm>
            <a:off x="3238500" y="1143000"/>
            <a:ext cx="5048250" cy="2409825"/>
          </a:xfrm>
          <a:prstGeom prst="roundRect">
            <a:avLst>
              <a:gd name="adj" fmla="val 553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3409950" y="1547813"/>
            <a:ext cx="793446" cy="238125"/>
          </a:xfrm>
          <a:prstGeom prst="roundRect">
            <a:avLst>
              <a:gd name="adj" fmla="val 16000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21" name="Text 19"/>
          <p:cNvSpPr/>
          <p:nvPr/>
        </p:nvSpPr>
        <p:spPr>
          <a:xfrm>
            <a:off x="4229770" y="1547813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3533775" y="1881187"/>
            <a:ext cx="593668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23" name="Text 21"/>
          <p:cNvSpPr/>
          <p:nvPr/>
        </p:nvSpPr>
        <p:spPr>
          <a:xfrm>
            <a:off x="3657600" y="2214563"/>
            <a:ext cx="1169813" cy="290513"/>
          </a:xfrm>
          <a:prstGeom prst="roundRect">
            <a:avLst>
              <a:gd name="adj" fmla="val 13115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1 和 15 之间取随机数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70" dirty="0"/>
          </a:p>
        </p:txBody>
      </p:sp>
      <p:sp>
        <p:nvSpPr>
          <p:cNvPr id="24" name="Text 22"/>
          <p:cNvSpPr/>
          <p:nvPr/>
        </p:nvSpPr>
        <p:spPr>
          <a:xfrm>
            <a:off x="3657600" y="2600325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  <p:sp>
        <p:nvSpPr>
          <p:cNvPr id="25" name="Shape 23"/>
          <p:cNvSpPr/>
          <p:nvPr/>
        </p:nvSpPr>
        <p:spPr>
          <a:xfrm>
            <a:off x="3409950" y="2952750"/>
            <a:ext cx="4705350" cy="447675"/>
          </a:xfrm>
          <a:prstGeom prst="roundRect">
            <a:avLst>
              <a:gd name="adj" fmla="val 14894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33775" y="3038475"/>
            <a:ext cx="4524565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关键点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533775" y="3190875"/>
            <a:ext cx="4524565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 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1 和 15 之间取随机数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放进 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___ 步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的数字框里</a:t>
            </a:r>
            <a:endParaRPr lang="en-US" sz="670" dirty="0"/>
          </a:p>
        </p:txBody>
      </p:sp>
      <p:sp>
        <p:nvSpPr>
          <p:cNvPr id="28" name="Text 26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编程实现：随机速度 🎲</a:t>
            </a:r>
            <a:endParaRPr lang="en-US" sz="195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24075"/>
          </a:xfrm>
          <a:prstGeom prst="roundRect">
            <a:avLst>
              <a:gd name="adj" fmla="val 62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看看效果对比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改造前：匀速（固定10步）</a:t>
            </a:r>
            <a:endParaRPr lang="en-US" sz="750" dirty="0"/>
          </a:p>
        </p:txBody>
      </p:sp>
      <p:sp>
        <p:nvSpPr>
          <p:cNvPr id="10" name="Shape 8"/>
          <p:cNvSpPr/>
          <p:nvPr/>
        </p:nvSpPr>
        <p:spPr>
          <a:xfrm>
            <a:off x="552450" y="1690687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5F5F5"/>
          </a:solidFill>
          <a:ln/>
        </p:spPr>
      </p:sp>
      <p:sp>
        <p:nvSpPr>
          <p:cNvPr id="11" name="Text 9"/>
          <p:cNvSpPr/>
          <p:nvPr/>
        </p:nvSpPr>
        <p:spPr>
          <a:xfrm>
            <a:off x="600075" y="1738312"/>
            <a:ext cx="193357" cy="19050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552450" y="2005013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8899B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速度永远一样 😐</a:t>
            </a:r>
            <a:endParaRPr lang="en-US" sz="600" dirty="0"/>
          </a:p>
        </p:txBody>
      </p:sp>
      <p:sp>
        <p:nvSpPr>
          <p:cNvPr id="13" name="Text 11"/>
          <p:cNvSpPr/>
          <p:nvPr/>
        </p:nvSpPr>
        <p:spPr>
          <a:xfrm>
            <a:off x="552450" y="2219325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改造后：随机速度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552450" y="2381250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FF3F6"/>
          </a:solidFill>
          <a:ln/>
        </p:spPr>
      </p:sp>
      <p:sp>
        <p:nvSpPr>
          <p:cNvPr id="15" name="Text 13"/>
          <p:cNvSpPr/>
          <p:nvPr/>
        </p:nvSpPr>
        <p:spPr>
          <a:xfrm>
            <a:off x="600075" y="2428875"/>
            <a:ext cx="193357" cy="19050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552450" y="2695575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</a:t>
            </a:r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不确定</a:t>
            </a:r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：3步 → 15步 → 8步 → 2步 → 12步...</a:t>
            </a:r>
            <a:endParaRPr lang="en-US" sz="600" dirty="0"/>
          </a:p>
        </p:txBody>
      </p:sp>
      <p:sp>
        <p:nvSpPr>
          <p:cNvPr id="17" name="Text 15"/>
          <p:cNvSpPr/>
          <p:nvPr/>
        </p:nvSpPr>
        <p:spPr>
          <a:xfrm>
            <a:off x="552450" y="2890837"/>
            <a:ext cx="2262283" cy="22383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▶️ 点击预览效果</a:t>
            </a:r>
            <a:endParaRPr lang="en-US" sz="670" dirty="0"/>
          </a:p>
        </p:txBody>
      </p:sp>
      <p:sp>
        <p:nvSpPr>
          <p:cNvPr id="18" name="Shape 16"/>
          <p:cNvSpPr/>
          <p:nvPr/>
        </p:nvSpPr>
        <p:spPr>
          <a:xfrm>
            <a:off x="3238500" y="1143000"/>
            <a:ext cx="5048250" cy="2409825"/>
          </a:xfrm>
          <a:prstGeom prst="roundRect">
            <a:avLst>
              <a:gd name="adj" fmla="val 553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3409950" y="1547813"/>
            <a:ext cx="793446" cy="238125"/>
          </a:xfrm>
          <a:prstGeom prst="roundRect">
            <a:avLst>
              <a:gd name="adj" fmla="val 16000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21" name="Text 19"/>
          <p:cNvSpPr/>
          <p:nvPr/>
        </p:nvSpPr>
        <p:spPr>
          <a:xfrm>
            <a:off x="4229770" y="1547813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3533775" y="1881187"/>
            <a:ext cx="593668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23" name="Text 21"/>
          <p:cNvSpPr/>
          <p:nvPr/>
        </p:nvSpPr>
        <p:spPr>
          <a:xfrm>
            <a:off x="3657600" y="2214563"/>
            <a:ext cx="1169813" cy="290513"/>
          </a:xfrm>
          <a:prstGeom prst="roundRect">
            <a:avLst>
              <a:gd name="adj" fmla="val 13115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1 和 15 之间取随机数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70" dirty="0"/>
          </a:p>
        </p:txBody>
      </p:sp>
      <p:sp>
        <p:nvSpPr>
          <p:cNvPr id="24" name="Text 22"/>
          <p:cNvSpPr/>
          <p:nvPr/>
        </p:nvSpPr>
        <p:spPr>
          <a:xfrm>
            <a:off x="3657600" y="2600325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  <p:sp>
        <p:nvSpPr>
          <p:cNvPr id="25" name="Shape 23"/>
          <p:cNvSpPr/>
          <p:nvPr/>
        </p:nvSpPr>
        <p:spPr>
          <a:xfrm>
            <a:off x="3409950" y="2952750"/>
            <a:ext cx="4705350" cy="447675"/>
          </a:xfrm>
          <a:prstGeom prst="roundRect">
            <a:avLst>
              <a:gd name="adj" fmla="val 14894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33775" y="3038475"/>
            <a:ext cx="4524565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关键点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533775" y="3190875"/>
            <a:ext cx="4524565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 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1 和 15 之间取随机数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放进 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___ 步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的数字框里</a:t>
            </a:r>
            <a:endParaRPr lang="en-US" sz="670" dirty="0"/>
          </a:p>
        </p:txBody>
      </p:sp>
      <p:pic>
        <p:nvPicPr>
          <p:cNvPr id="2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429000"/>
            <a:ext cx="5048250" cy="1066800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3409950" y="354330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想想看，接下来要实现什么？</a:t>
            </a:r>
            <a:endParaRPr lang="en-US" sz="900" dirty="0"/>
          </a:p>
        </p:txBody>
      </p:sp>
      <p:sp>
        <p:nvSpPr>
          <p:cNvPr id="30" name="Text 27"/>
          <p:cNvSpPr/>
          <p:nvPr/>
        </p:nvSpPr>
        <p:spPr>
          <a:xfrm>
            <a:off x="3409950" y="373380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哨子现在会：戴着帽子跑 + 忽快忽慢地跑</a:t>
            </a:r>
            <a:endParaRPr lang="en-US" sz="750" dirty="0"/>
          </a:p>
        </p:txBody>
      </p:sp>
      <p:sp>
        <p:nvSpPr>
          <p:cNvPr id="31" name="Text 28"/>
          <p:cNvSpPr/>
          <p:nvPr/>
        </p:nvSpPr>
        <p:spPr>
          <a:xfrm>
            <a:off x="3409950" y="396240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但是跑到舞台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右边就停了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，怎么办？</a:t>
            </a:r>
            <a:endParaRPr lang="en-US" sz="750" dirty="0"/>
          </a:p>
        </p:txBody>
      </p:sp>
      <p:sp>
        <p:nvSpPr>
          <p:cNvPr id="32" name="Text 29"/>
          <p:cNvSpPr/>
          <p:nvPr/>
        </p:nvSpPr>
        <p:spPr>
          <a:xfrm>
            <a:off x="3409950" y="419100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还记得项目分析时说的吗？哨子跑到终点要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换背景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33" name="Text 30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编程实现：随机速度 🎲</a:t>
            </a:r>
            <a:endParaRPr lang="en-US" sz="195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FFD23F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功能三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81000" y="1143000"/>
            <a:ext cx="2571750" cy="2124075"/>
          </a:xfrm>
          <a:prstGeom prst="roundRect">
            <a:avLst>
              <a:gd name="adj" fmla="val 6278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59C059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52450" y="1295400"/>
            <a:ext cx="2262283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59C059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👀 看看效果对比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552450" y="1528763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8899B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😐 改造前：匀速（固定10步）</a:t>
            </a:r>
            <a:endParaRPr lang="en-US" sz="750" dirty="0"/>
          </a:p>
        </p:txBody>
      </p:sp>
      <p:sp>
        <p:nvSpPr>
          <p:cNvPr id="10" name="Shape 8"/>
          <p:cNvSpPr/>
          <p:nvPr/>
        </p:nvSpPr>
        <p:spPr>
          <a:xfrm>
            <a:off x="552450" y="1690687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5F5F5"/>
          </a:solidFill>
          <a:ln/>
        </p:spPr>
      </p:sp>
      <p:sp>
        <p:nvSpPr>
          <p:cNvPr id="11" name="Text 9"/>
          <p:cNvSpPr/>
          <p:nvPr/>
        </p:nvSpPr>
        <p:spPr>
          <a:xfrm>
            <a:off x="600075" y="1738312"/>
            <a:ext cx="193357" cy="190500"/>
          </a:xfrm>
          <a:prstGeom prst="ellipse">
            <a:avLst/>
          </a:prstGeom>
          <a:solidFill>
            <a:srgbClr val="1E88FF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552450" y="2005013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8899BB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速度永远一样 😐</a:t>
            </a:r>
            <a:endParaRPr lang="en-US" sz="600" dirty="0"/>
          </a:p>
        </p:txBody>
      </p:sp>
      <p:sp>
        <p:nvSpPr>
          <p:cNvPr id="13" name="Text 11"/>
          <p:cNvSpPr/>
          <p:nvPr/>
        </p:nvSpPr>
        <p:spPr>
          <a:xfrm>
            <a:off x="552450" y="2219325"/>
            <a:ext cx="2262283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FF4757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🎲 改造后：随机速度</a:t>
            </a:r>
            <a:endParaRPr lang="en-US" sz="750" dirty="0"/>
          </a:p>
        </p:txBody>
      </p:sp>
      <p:sp>
        <p:nvSpPr>
          <p:cNvPr id="14" name="Shape 12"/>
          <p:cNvSpPr/>
          <p:nvPr/>
        </p:nvSpPr>
        <p:spPr>
          <a:xfrm>
            <a:off x="552450" y="2381250"/>
            <a:ext cx="2228850" cy="285750"/>
          </a:xfrm>
          <a:prstGeom prst="roundRect">
            <a:avLst>
              <a:gd name="adj" fmla="val 20000"/>
            </a:avLst>
          </a:prstGeom>
          <a:solidFill>
            <a:srgbClr val="FFF3F6"/>
          </a:solidFill>
          <a:ln/>
        </p:spPr>
      </p:sp>
      <p:sp>
        <p:nvSpPr>
          <p:cNvPr id="15" name="Text 13"/>
          <p:cNvSpPr/>
          <p:nvPr/>
        </p:nvSpPr>
        <p:spPr>
          <a:xfrm>
            <a:off x="600075" y="2428875"/>
            <a:ext cx="193357" cy="190500"/>
          </a:xfrm>
          <a:prstGeom prst="ellipse">
            <a:avLst/>
          </a:prstGeom>
          <a:solidFill>
            <a:srgbClr val="FF6B9D"/>
          </a:solidFill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🏃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552450" y="2695575"/>
            <a:ext cx="2262283" cy="1190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速度</a:t>
            </a:r>
            <a:pPr algn="ctr" indent="0" marL="0">
              <a:buNone/>
            </a:pPr>
            <a:r>
              <a:rPr lang="en-US" sz="600" b="1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不确定</a:t>
            </a:r>
            <a:pPr algn="ctr" indent="0" marL="0">
              <a:buNone/>
            </a:pPr>
            <a:r>
              <a:rPr lang="en-US" sz="600" dirty="0">
                <a:solidFill>
                  <a:srgbClr val="FF4757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：3步 → 15步 → 8步 → 2步 → 12步...</a:t>
            </a:r>
            <a:endParaRPr lang="en-US" sz="600" dirty="0"/>
          </a:p>
        </p:txBody>
      </p:sp>
      <p:sp>
        <p:nvSpPr>
          <p:cNvPr id="17" name="Text 15"/>
          <p:cNvSpPr/>
          <p:nvPr/>
        </p:nvSpPr>
        <p:spPr>
          <a:xfrm>
            <a:off x="552450" y="2890837"/>
            <a:ext cx="2262283" cy="22383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▶️ 点击预览效果</a:t>
            </a:r>
            <a:endParaRPr lang="en-US" sz="670" dirty="0"/>
          </a:p>
        </p:txBody>
      </p:sp>
      <p:sp>
        <p:nvSpPr>
          <p:cNvPr id="18" name="Shape 16"/>
          <p:cNvSpPr/>
          <p:nvPr/>
        </p:nvSpPr>
        <p:spPr>
          <a:xfrm>
            <a:off x="3238500" y="1143000"/>
            <a:ext cx="5048250" cy="2409825"/>
          </a:xfrm>
          <a:prstGeom prst="roundRect">
            <a:avLst>
              <a:gd name="adj" fmla="val 5534"/>
            </a:avLst>
          </a:prstGeom>
          <a:solidFill>
            <a:srgbClr val="FFFFFF"/>
          </a:solidFill>
          <a:ln w="19050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53882" dir="2700000">
              <a:srgbClr val="FFD23F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3409950" y="1295400"/>
            <a:ext cx="4775930" cy="1571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📋 完整脚本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3409950" y="1547813"/>
            <a:ext cx="793446" cy="238125"/>
          </a:xfrm>
          <a:prstGeom prst="roundRect">
            <a:avLst>
              <a:gd name="adj" fmla="val 16000"/>
            </a:avLst>
          </a:prstGeom>
          <a:solidFill>
            <a:srgbClr val="FFBF00"/>
          </a:solidFill>
          <a:ln w="9525">
            <a:solidFill>
              <a:srgbClr val="E6A8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99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⚑ 当绿旗被点击</a:t>
            </a:r>
            <a:endParaRPr lang="en-US" sz="670" dirty="0"/>
          </a:p>
        </p:txBody>
      </p:sp>
      <p:sp>
        <p:nvSpPr>
          <p:cNvPr id="21" name="Text 19"/>
          <p:cNvSpPr/>
          <p:nvPr/>
        </p:nvSpPr>
        <p:spPr>
          <a:xfrm>
            <a:off x="4229770" y="1547813"/>
            <a:ext cx="874943" cy="238125"/>
          </a:xfrm>
          <a:prstGeom prst="roundRect">
            <a:avLst>
              <a:gd name="adj" fmla="val 16000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移到 x:-194 y:-28</a:t>
            </a:r>
            <a:endParaRPr lang="en-US" sz="670" dirty="0"/>
          </a:p>
        </p:txBody>
      </p:sp>
      <p:sp>
        <p:nvSpPr>
          <p:cNvPr id="22" name="Text 20"/>
          <p:cNvSpPr/>
          <p:nvPr/>
        </p:nvSpPr>
        <p:spPr>
          <a:xfrm>
            <a:off x="3533775" y="1881187"/>
            <a:ext cx="593668" cy="238125"/>
          </a:xfrm>
          <a:prstGeom prst="roundRect">
            <a:avLst>
              <a:gd name="adj" fmla="val 16000"/>
            </a:avLst>
          </a:prstGeom>
          <a:solidFill>
            <a:srgbClr val="FFAB19"/>
          </a:solidFill>
          <a:ln w="9525">
            <a:solidFill>
              <a:srgbClr val="E69500"/>
            </a:solidFill>
            <a:prstDash val="solid"/>
          </a:ln>
          <a:effectLst>
            <a:outerShdw sx="100000" sy="100000" kx="0" ky="0" algn="bl" rotWithShape="0" blurRad="101600" dist="20206" dir="2700000">
              <a:srgbClr val="CC840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🔄 重复执行</a:t>
            </a:r>
            <a:endParaRPr lang="en-US" sz="670" dirty="0"/>
          </a:p>
        </p:txBody>
      </p:sp>
      <p:sp>
        <p:nvSpPr>
          <p:cNvPr id="23" name="Text 21"/>
          <p:cNvSpPr/>
          <p:nvPr/>
        </p:nvSpPr>
        <p:spPr>
          <a:xfrm>
            <a:off x="3657600" y="2214563"/>
            <a:ext cx="1169813" cy="290513"/>
          </a:xfrm>
          <a:prstGeom prst="roundRect">
            <a:avLst>
              <a:gd name="adj" fmla="val 13115"/>
            </a:avLst>
          </a:prstGeom>
          <a:solidFill>
            <a:srgbClr val="4C97FF"/>
          </a:solidFill>
          <a:ln w="9525">
            <a:solidFill>
              <a:srgbClr val="3373CC"/>
            </a:solidFill>
            <a:prstDash val="solid"/>
          </a:ln>
          <a:effectLst>
            <a:outerShdw sx="100000" sy="100000" kx="0" ky="0" algn="bl" rotWithShape="0" blurRad="101600" dist="20206" dir="2700000">
              <a:srgbClr val="2A5DB0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Baloo 2" pitchFamily="34" charset="0"/>
                <a:ea typeface="Baloo 2" pitchFamily="34" charset="-122"/>
                <a:cs typeface="Baloo 2" pitchFamily="34" charset="-120"/>
              </a:rPr>
              <a:t>在 1 和 15 之间取随机数</a:t>
            </a:r>
            <a:pPr algn="l" indent="0" marL="0">
              <a:buNone/>
            </a:pPr>
            <a:endParaRPr lang="en-US" sz="670" dirty="0"/>
          </a:p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步</a:t>
            </a:r>
            <a:endParaRPr lang="en-US" sz="670" dirty="0"/>
          </a:p>
        </p:txBody>
      </p:sp>
      <p:sp>
        <p:nvSpPr>
          <p:cNvPr id="24" name="Text 22"/>
          <p:cNvSpPr/>
          <p:nvPr/>
        </p:nvSpPr>
        <p:spPr>
          <a:xfrm>
            <a:off x="3657600" y="2600325"/>
            <a:ext cx="609076" cy="238125"/>
          </a:xfrm>
          <a:prstGeom prst="roundRect">
            <a:avLst>
              <a:gd name="adj" fmla="val 16000"/>
            </a:avLst>
          </a:prstGeom>
          <a:solidFill>
            <a:srgbClr val="9966FF"/>
          </a:solidFill>
          <a:ln w="9525">
            <a:solidFill>
              <a:srgbClr val="774DCB"/>
            </a:solidFill>
            <a:prstDash val="solid"/>
          </a:ln>
          <a:effectLst>
            <a:outerShdw sx="100000" sy="100000" kx="0" ky="0" algn="bl" rotWithShape="0" blurRad="101600" dist="20206" dir="2700000">
              <a:srgbClr val="5C3DAB">
                <a:alpha val="100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下一个造型</a:t>
            </a:r>
            <a:endParaRPr lang="en-US" sz="670" dirty="0"/>
          </a:p>
        </p:txBody>
      </p:sp>
      <p:sp>
        <p:nvSpPr>
          <p:cNvPr id="25" name="Shape 23"/>
          <p:cNvSpPr/>
          <p:nvPr/>
        </p:nvSpPr>
        <p:spPr>
          <a:xfrm>
            <a:off x="3409950" y="2952750"/>
            <a:ext cx="4705350" cy="447675"/>
          </a:xfrm>
          <a:prstGeom prst="roundRect">
            <a:avLst>
              <a:gd name="adj" fmla="val 14894"/>
            </a:avLst>
          </a:prstGeom>
          <a:solidFill>
            <a:srgbClr val="FFF8E0"/>
          </a:solidFill>
          <a:ln w="9525">
            <a:solidFill>
              <a:srgbClr val="FFD23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33775" y="3038475"/>
            <a:ext cx="4524565" cy="1143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750" dirty="0">
                <a:solidFill>
                  <a:srgbClr val="E6A800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🎯 关键点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533775" y="3190875"/>
            <a:ext cx="4524565" cy="12382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 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1 和 15 之间取随机数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放进 </a:t>
            </a:r>
            <a:pPr algn="l" indent="0" marL="0">
              <a:buNone/>
            </a:pPr>
            <a:r>
              <a:rPr lang="en-US" sz="67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 ___ 步</a:t>
            </a:r>
            <a:pPr algn="l" indent="0" marL="0">
              <a:buNone/>
            </a:pPr>
            <a:r>
              <a:rPr lang="en-US" sz="67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的数字框里</a:t>
            </a:r>
            <a:endParaRPr lang="en-US" sz="670" dirty="0"/>
          </a:p>
        </p:txBody>
      </p:sp>
      <p:pic>
        <p:nvPicPr>
          <p:cNvPr id="2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38500" y="3429000"/>
            <a:ext cx="5048250" cy="1066800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3409950" y="3543300"/>
            <a:ext cx="4775930" cy="1333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900" dirty="0">
                <a:solidFill>
                  <a:srgbClr val="FF6B9D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💭 想想看，接下来要实现什么？</a:t>
            </a:r>
            <a:endParaRPr lang="en-US" sz="900" dirty="0"/>
          </a:p>
        </p:txBody>
      </p:sp>
      <p:sp>
        <p:nvSpPr>
          <p:cNvPr id="30" name="Text 27"/>
          <p:cNvSpPr/>
          <p:nvPr/>
        </p:nvSpPr>
        <p:spPr>
          <a:xfrm>
            <a:off x="3409950" y="373380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🏃 哨子现在会：戴着帽子跑 + 忽快忽慢地跑</a:t>
            </a:r>
            <a:endParaRPr lang="en-US" sz="750" dirty="0"/>
          </a:p>
        </p:txBody>
      </p:sp>
      <p:sp>
        <p:nvSpPr>
          <p:cNvPr id="31" name="Text 28"/>
          <p:cNvSpPr/>
          <p:nvPr/>
        </p:nvSpPr>
        <p:spPr>
          <a:xfrm>
            <a:off x="3409950" y="396240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❓ 但是跑到舞台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右边就停了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，怎么办？</a:t>
            </a:r>
            <a:endParaRPr lang="en-US" sz="750" dirty="0"/>
          </a:p>
        </p:txBody>
      </p:sp>
      <p:sp>
        <p:nvSpPr>
          <p:cNvPr id="32" name="Text 29"/>
          <p:cNvSpPr/>
          <p:nvPr/>
        </p:nvSpPr>
        <p:spPr>
          <a:xfrm>
            <a:off x="3409950" y="4191000"/>
            <a:ext cx="4775930" cy="19050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💡 还记得项目分析时说的吗？哨子跑到终点要</a:t>
            </a:r>
            <a:pPr algn="l" indent="0" marL="0">
              <a:lnSpc>
                <a:spcPts val="1500"/>
              </a:lnSpc>
              <a:buNone/>
            </a:pPr>
            <a:r>
              <a:rPr lang="en-US" sz="750" b="1" dirty="0">
                <a:solidFill>
                  <a:srgbClr val="FF475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换背景</a:t>
            </a:r>
            <a:pPr algn="l" indent="0" marL="0">
              <a:lnSpc>
                <a:spcPts val="1500"/>
              </a:lnSpc>
              <a:buNone/>
            </a:pPr>
            <a:r>
              <a:rPr lang="en-US" sz="750" dirty="0">
                <a:solidFill>
                  <a:srgbClr val="1A2B4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！</a:t>
            </a:r>
            <a:endParaRPr lang="en-US" sz="750" dirty="0"/>
          </a:p>
        </p:txBody>
      </p:sp>
      <p:sp>
        <p:nvSpPr>
          <p:cNvPr id="33" name="Text 30"/>
          <p:cNvSpPr/>
          <p:nvPr/>
        </p:nvSpPr>
        <p:spPr>
          <a:xfrm>
            <a:off x="571500" y="666750"/>
            <a:ext cx="2302012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编程实现：随机速度 🎲</a:t>
            </a:r>
            <a:endParaRPr lang="en-US" sz="1950" dirty="0"/>
          </a:p>
        </p:txBody>
      </p:sp>
      <p:sp>
        <p:nvSpPr>
          <p:cNvPr id="34" name="Text 31"/>
          <p:cNvSpPr/>
          <p:nvPr/>
        </p:nvSpPr>
        <p:spPr>
          <a:xfrm>
            <a:off x="4572000" y="4652963"/>
            <a:ext cx="2152084" cy="252412"/>
          </a:xfrm>
          <a:prstGeom prst="roundRect">
            <a:avLst>
              <a:gd name="adj" fmla="val 37736"/>
            </a:avLst>
          </a:prstGeom>
          <a:solidFill>
            <a:srgbClr val="1A2B4B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 algn="ctr" indent="0" marL="0">
              <a:buNone/>
            </a:pPr>
            <a:r>
              <a:rPr lang="en-US" sz="820" dirty="0">
                <a:solidFill>
                  <a:srgbClr val="FFD23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随机数嵌进移动积木，速度就不确定了！🎲</a:t>
            </a:r>
            <a:endParaRPr lang="en-US" sz="82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BF2"/>
          </a:solidFill>
          <a:ln/>
        </p:spPr>
      </p:sp>
      <p:sp>
        <p:nvSpPr>
          <p:cNvPr id="3" name="Shape 1"/>
          <p:cNvSpPr/>
          <p:nvPr/>
        </p:nvSpPr>
        <p:spPr>
          <a:xfrm>
            <a:off x="-952500" y="-952500"/>
            <a:ext cx="2381250" cy="2381250"/>
          </a:xfrm>
          <a:prstGeom prst="ellipse">
            <a:avLst/>
          </a:prstGeom>
          <a:solidFill>
            <a:srgbClr val="1E88FF">
              <a:alpha val="12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53375" y="3952875"/>
            <a:ext cx="1905000" cy="1905000"/>
          </a:xfrm>
          <a:prstGeom prst="ellipse">
            <a:avLst/>
          </a:prstGeom>
          <a:solidFill>
            <a:srgbClr val="FFD23F">
              <a:alpha val="1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571500" y="285750"/>
            <a:ext cx="966787" cy="266700"/>
          </a:xfrm>
          <a:prstGeom prst="roundRect">
            <a:avLst>
              <a:gd name="adj" fmla="val 50000"/>
            </a:avLst>
          </a:prstGeom>
          <a:solidFill>
            <a:srgbClr val="FF6B9D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🛠 编程实践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600200" y="285750"/>
            <a:ext cx="773430" cy="266700"/>
          </a:xfrm>
          <a:prstGeom prst="roundRect">
            <a:avLst>
              <a:gd name="adj" fmla="val 50000"/>
            </a:avLst>
          </a:prstGeom>
          <a:solidFill>
            <a:srgbClr val="4ECDC4"/>
          </a:solidFill>
          <a:ln w="14288">
            <a:solidFill>
              <a:srgbClr val="1A2B4B"/>
            </a:solidFill>
            <a:prstDash val="solid"/>
          </a:ln>
          <a:effectLst>
            <a:outerShdw sx="100000" sy="100000" kx="0" ky="0" algn="bl" rotWithShape="0" blurRad="101600" dist="33676" dir="2700000">
              <a:srgbClr val="1A2B4B">
                <a:alpha val="10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功能四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71500" y="666750"/>
            <a:ext cx="2471199" cy="2857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buNone/>
            </a:pPr>
            <a:r>
              <a:rPr lang="en-US" sz="1950" dirty="0">
                <a:solidFill>
                  <a:srgbClr val="1A2B4B"/>
                </a:solidFill>
                <a:latin typeface="ZCOOL KuaiLe" pitchFamily="34" charset="0"/>
                <a:ea typeface="ZCOOL KuaiLe" pitchFamily="34" charset="-122"/>
                <a:cs typeface="ZCOOL KuaiLe" pitchFamily="34" charset="-120"/>
              </a:rPr>
              <a:t>哨子跑到终点然后呢？🚩</a:t>
            </a:r>
            <a:endParaRPr lang="en-US" sz="1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115</Slides>
  <Notes>115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2026-05-25T18:07:52Z</dcterms:created>
  <dcterms:modified xsi:type="dcterms:W3CDTF">2026-05-25T18:07:52Z</dcterms:modified>
</cp:coreProperties>
</file>