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notesMasterIdLst>
    <p:notesMasterId r:id="rId28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svg"/><Relationship Id="rId3" Type="http://schemas.openxmlformats.org/officeDocument/2006/relationships/image" Target="../media/image-1-3.png"/><Relationship Id="rId4" Type="http://schemas.openxmlformats.org/officeDocument/2006/relationships/image" Target="../media/image-1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image" Target="../media/image-21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image" Target="../media/image-22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image" Target="../media/image-23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image" Target="../media/image-24-2.svg"/><Relationship Id="rId3" Type="http://schemas.openxmlformats.org/officeDocument/2006/relationships/image" Target="../media/image-24-3.png"/><Relationship Id="rId4" Type="http://schemas.openxmlformats.org/officeDocument/2006/relationships/image" Target="../media/image-24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5-1.png"/><Relationship Id="rId2" Type="http://schemas.openxmlformats.org/officeDocument/2006/relationships/image" Target="../media/image-25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6-1.png"/><Relationship Id="rId2" Type="http://schemas.openxmlformats.org/officeDocument/2006/relationships/image" Target="../media/image-2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svg"/><Relationship Id="rId3" Type="http://schemas.openxmlformats.org/officeDocument/2006/relationships/image" Target="../media/image-3-3.png"/><Relationship Id="rId4" Type="http://schemas.openxmlformats.org/officeDocument/2006/relationships/image" Target="../media/image-3-4.sv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sv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762500"/>
            <a:ext cx="9144000" cy="400050"/>
          </a:xfrm>
          <a:prstGeom prst="rect">
            <a:avLst/>
          </a:prstGeom>
          <a:solidFill>
            <a:srgbClr val="DC5050"/>
          </a:solidFill>
          <a:ln/>
        </p:spPr>
      </p:sp>
      <p:sp>
        <p:nvSpPr>
          <p:cNvPr id="4" name="Text 1"/>
          <p:cNvSpPr/>
          <p:nvPr/>
        </p:nvSpPr>
        <p:spPr>
          <a:xfrm rot="-240000">
            <a:off x="666750" y="762000"/>
            <a:ext cx="1198816" cy="342900"/>
          </a:xfrm>
          <a:prstGeom prst="roundRect">
            <a:avLst>
              <a:gd name="adj" fmla="val 44444"/>
            </a:avLst>
          </a:prstGeom>
          <a:solidFill>
            <a:srgbClr val="DC5050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spc="150" kern="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LEVEL · 1</a:t>
            </a:r>
            <a:endParaRPr lang="en-US" sz="1050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762500"/>
            <a:ext cx="9144000" cy="400050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66750" y="1238250"/>
            <a:ext cx="2900362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spc="54" kern="0" dirty="0">
                <a:solidFill>
                  <a:srgbClr val="DC50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SCRATCH · LESSON 10</a:t>
            </a:r>
            <a:endParaRPr lang="en-US" sz="1350" dirty="0"/>
          </a:p>
        </p:txBody>
      </p:sp>
      <p:sp>
        <p:nvSpPr>
          <p:cNvPr id="7" name="Text 3"/>
          <p:cNvSpPr/>
          <p:nvPr/>
        </p:nvSpPr>
        <p:spPr>
          <a:xfrm>
            <a:off x="666750" y="1524000"/>
            <a:ext cx="5317331" cy="1666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spc="488" kern="0" dirty="0">
                <a:solidFill>
                  <a:srgbClr val="DC50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魔术表演</a:t>
            </a:r>
            <a:endParaRPr lang="en-US" sz="9750" dirty="0"/>
          </a:p>
        </p:txBody>
      </p:sp>
      <p:sp>
        <p:nvSpPr>
          <p:cNvPr id="8" name="Text 4"/>
          <p:cNvSpPr/>
          <p:nvPr/>
        </p:nvSpPr>
        <p:spPr>
          <a:xfrm>
            <a:off x="666750" y="3333750"/>
            <a:ext cx="4350544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和小超人一起变魔术 </a:t>
            </a:r>
            <a:pPr algn="l" indent="0" marL="0">
              <a:buNone/>
            </a:pPr>
            <a:r>
              <a:rPr lang="en-US" sz="1650" dirty="0">
                <a:solidFill>
                  <a:srgbClr val="DC50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🎩✨</a:t>
            </a:r>
            <a:endParaRPr lang="en-US" sz="1650" dirty="0"/>
          </a:p>
        </p:txBody>
      </p:sp>
      <p:sp>
        <p:nvSpPr>
          <p:cNvPr id="9" name="Text 5"/>
          <p:cNvSpPr/>
          <p:nvPr/>
        </p:nvSpPr>
        <p:spPr>
          <a:xfrm>
            <a:off x="666750" y="485775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华平小超人 · 少儿编程</a:t>
            </a:r>
            <a:endParaRPr lang="en-US" sz="970" dirty="0"/>
          </a:p>
        </p:txBody>
      </p:sp>
      <p:sp>
        <p:nvSpPr>
          <p:cNvPr id="10" name="Text 6"/>
          <p:cNvSpPr/>
          <p:nvPr/>
        </p:nvSpPr>
        <p:spPr>
          <a:xfrm>
            <a:off x="7381875" y="4857750"/>
            <a:ext cx="145018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82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L1-10</a:t>
            </a:r>
            <a:endParaRPr lang="en-US" sz="82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47625"/>
          </a:xfrm>
          <a:prstGeom prst="rect">
            <a:avLst/>
          </a:prstGeom>
          <a:solidFill>
            <a:srgbClr val="FFF8F8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5486400" cy="47625"/>
          </a:xfrm>
          <a:prstGeom prst="rect">
            <a:avLst/>
          </a:prstGeom>
          <a:solidFill>
            <a:srgbClr val="DC5050"/>
          </a:solidFill>
          <a:ln/>
        </p:spPr>
      </p:sp>
      <p:sp>
        <p:nvSpPr>
          <p:cNvPr id="5" name="Shape 3"/>
          <p:cNvSpPr/>
          <p:nvPr/>
        </p:nvSpPr>
        <p:spPr>
          <a:xfrm>
            <a:off x="762000" y="2524125"/>
            <a:ext cx="1809750" cy="857250"/>
          </a:xfrm>
          <a:prstGeom prst="roundRect">
            <a:avLst>
              <a:gd name="adj" fmla="val 13333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DC5050">
                <a:alpha val="20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1100138" y="2843213"/>
            <a:ext cx="790426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🎭 Step 1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1890564" y="2895600"/>
            <a:ext cx="348119" cy="1143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魔术师打招呼</a:t>
            </a:r>
            <a:endParaRPr lang="en-US" sz="750" dirty="0"/>
          </a:p>
        </p:txBody>
      </p:sp>
      <p:sp>
        <p:nvSpPr>
          <p:cNvPr id="8" name="Shape 6"/>
          <p:cNvSpPr/>
          <p:nvPr/>
        </p:nvSpPr>
        <p:spPr>
          <a:xfrm>
            <a:off x="2762250" y="2524125"/>
            <a:ext cx="1809750" cy="857250"/>
          </a:xfrm>
          <a:prstGeom prst="roundRect">
            <a:avLst>
              <a:gd name="adj" fmla="val 13333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1E88FF">
                <a:alpha val="20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3100388" y="2843213"/>
            <a:ext cx="790426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🎩 Step 2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3890814" y="2895600"/>
            <a:ext cx="348119" cy="1143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帽子旋转中心</a:t>
            </a:r>
            <a:endParaRPr lang="en-US" sz="750" dirty="0"/>
          </a:p>
        </p:txBody>
      </p:sp>
      <p:sp>
        <p:nvSpPr>
          <p:cNvPr id="11" name="Shape 9"/>
          <p:cNvSpPr/>
          <p:nvPr/>
        </p:nvSpPr>
        <p:spPr>
          <a:xfrm>
            <a:off x="4762500" y="2524125"/>
            <a:ext cx="1809750" cy="857250"/>
          </a:xfrm>
          <a:prstGeom prst="roundRect">
            <a:avLst>
              <a:gd name="adj" fmla="val 13333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9C27B0">
                <a:alpha val="20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5117902" y="2843213"/>
            <a:ext cx="790426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📡 Step 3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5908328" y="2895600"/>
            <a:ext cx="313073" cy="1143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键盘+广播</a:t>
            </a:r>
            <a:endParaRPr lang="en-US" sz="750" dirty="0"/>
          </a:p>
        </p:txBody>
      </p:sp>
      <p:sp>
        <p:nvSpPr>
          <p:cNvPr id="14" name="Shape 12"/>
          <p:cNvSpPr/>
          <p:nvPr/>
        </p:nvSpPr>
        <p:spPr>
          <a:xfrm>
            <a:off x="6762750" y="2524125"/>
            <a:ext cx="1809750" cy="857250"/>
          </a:xfrm>
          <a:prstGeom prst="roundRect">
            <a:avLst>
              <a:gd name="adj" fmla="val 13333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6B9D">
                <a:alpha val="20000"/>
              </a:srgbClr>
            </a:outerShdw>
          </a:effectLst>
        </p:spPr>
      </p:sp>
      <p:sp>
        <p:nvSpPr>
          <p:cNvPr id="15" name="Text 13"/>
          <p:cNvSpPr/>
          <p:nvPr/>
        </p:nvSpPr>
        <p:spPr>
          <a:xfrm>
            <a:off x="7100888" y="2843213"/>
            <a:ext cx="790426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🐰 Step 4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7891314" y="2895600"/>
            <a:ext cx="348119" cy="1143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道具接收广播</a:t>
            </a:r>
            <a:endParaRPr lang="en-US" sz="750" dirty="0"/>
          </a:p>
        </p:txBody>
      </p:sp>
      <p:sp>
        <p:nvSpPr>
          <p:cNvPr id="17" name="Shape 15"/>
          <p:cNvSpPr/>
          <p:nvPr/>
        </p:nvSpPr>
        <p:spPr>
          <a:xfrm>
            <a:off x="762000" y="3571875"/>
            <a:ext cx="2762250" cy="857250"/>
          </a:xfrm>
          <a:prstGeom prst="roundRect">
            <a:avLst>
              <a:gd name="adj" fmla="val 13333"/>
            </a:avLst>
          </a:prstGeom>
          <a:solidFill>
            <a:srgbClr val="E8F5E9"/>
          </a:solidFill>
          <a:ln/>
          <a:effectLst>
            <a:outerShdw sx="100000" sy="100000" kx="0" ky="0" algn="bl" rotWithShape="0" blurRad="142875" dist="38100" dir="5400000">
              <a:srgbClr val="4CAF50">
                <a:alpha val="20000"/>
              </a:srgbClr>
            </a:outerShdw>
          </a:effectLst>
        </p:spPr>
      </p:sp>
      <p:sp>
        <p:nvSpPr>
          <p:cNvPr id="18" name="Text 16"/>
          <p:cNvSpPr/>
          <p:nvPr/>
        </p:nvSpPr>
        <p:spPr>
          <a:xfrm>
            <a:off x="1633538" y="3890962"/>
            <a:ext cx="790426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4CAF50"/>
                </a:solidFill>
                <a:highlight>
                  <a:srgbClr val="E8F5E9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✨ Step 5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2423964" y="3943350"/>
            <a:ext cx="232105" cy="1143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3D4F6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道具隐藏</a:t>
            </a:r>
            <a:endParaRPr lang="en-US" sz="750" dirty="0"/>
          </a:p>
        </p:txBody>
      </p:sp>
      <p:sp>
        <p:nvSpPr>
          <p:cNvPr id="20" name="Shape 18"/>
          <p:cNvSpPr/>
          <p:nvPr/>
        </p:nvSpPr>
        <p:spPr>
          <a:xfrm>
            <a:off x="3810000" y="3571875"/>
            <a:ext cx="1809750" cy="857250"/>
          </a:xfrm>
          <a:prstGeom prst="roundRect">
            <a:avLst>
              <a:gd name="adj" fmla="val 13333"/>
            </a:avLst>
          </a:prstGeom>
          <a:solidFill>
            <a:srgbClr val="FFF8E1"/>
          </a:solidFill>
          <a:ln/>
          <a:effectLst>
            <a:outerShdw sx="100000" sy="100000" kx="0" ky="0" algn="bl" rotWithShape="0" blurRad="142875" dist="38100" dir="5400000">
              <a:srgbClr val="FFC107">
                <a:alpha val="20000"/>
              </a:srgbClr>
            </a:outerShdw>
          </a:effectLst>
        </p:spPr>
      </p:sp>
      <p:sp>
        <p:nvSpPr>
          <p:cNvPr id="21" name="Text 19"/>
          <p:cNvSpPr/>
          <p:nvPr/>
        </p:nvSpPr>
        <p:spPr>
          <a:xfrm>
            <a:off x="4176712" y="3890962"/>
            <a:ext cx="790426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F57F17"/>
                </a:solidFill>
                <a:highlight>
                  <a:srgbClr val="FFF8E1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🎤 Step 6</a:t>
            </a:r>
            <a:endParaRPr lang="en-US" sz="1500" dirty="0"/>
          </a:p>
        </p:txBody>
      </p:sp>
      <p:sp>
        <p:nvSpPr>
          <p:cNvPr id="22" name="Text 20"/>
          <p:cNvSpPr/>
          <p:nvPr/>
        </p:nvSpPr>
        <p:spPr>
          <a:xfrm>
            <a:off x="4967139" y="3943350"/>
            <a:ext cx="290112" cy="1143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3D4F6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魔术师配合</a:t>
            </a:r>
            <a:endParaRPr lang="en-US" sz="750" dirty="0"/>
          </a:p>
        </p:txBody>
      </p:sp>
      <p:sp>
        <p:nvSpPr>
          <p:cNvPr id="23" name="Shape 21"/>
          <p:cNvSpPr/>
          <p:nvPr/>
        </p:nvSpPr>
        <p:spPr>
          <a:xfrm>
            <a:off x="5810250" y="3571875"/>
            <a:ext cx="1809750" cy="857250"/>
          </a:xfrm>
          <a:prstGeom prst="roundRect">
            <a:avLst>
              <a:gd name="adj" fmla="val 13333"/>
            </a:avLst>
          </a:prstGeom>
          <a:solidFill>
            <a:srgbClr val="FCE4EC"/>
          </a:solidFill>
          <a:ln/>
          <a:effectLst>
            <a:outerShdw sx="100000" sy="100000" kx="0" ky="0" algn="bl" rotWithShape="0" blurRad="142875" dist="38100" dir="5400000">
              <a:srgbClr val="E91E63">
                <a:alpha val="20000"/>
              </a:srgbClr>
            </a:outerShdw>
          </a:effectLst>
        </p:spPr>
      </p:sp>
      <p:sp>
        <p:nvSpPr>
          <p:cNvPr id="24" name="Text 22"/>
          <p:cNvSpPr/>
          <p:nvPr/>
        </p:nvSpPr>
        <p:spPr>
          <a:xfrm>
            <a:off x="6234113" y="3890962"/>
            <a:ext cx="790426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00" dirty="0">
                <a:solidFill>
                  <a:srgbClr val="E91E63"/>
                </a:solidFill>
                <a:highlight>
                  <a:srgbClr val="FCE4EC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🎵 Step 7</a:t>
            </a:r>
            <a:endParaRPr lang="en-US" sz="1500" dirty="0"/>
          </a:p>
        </p:txBody>
      </p:sp>
      <p:sp>
        <p:nvSpPr>
          <p:cNvPr id="25" name="Text 23"/>
          <p:cNvSpPr/>
          <p:nvPr/>
        </p:nvSpPr>
        <p:spPr>
          <a:xfrm>
            <a:off x="7024539" y="3943350"/>
            <a:ext cx="174097" cy="1143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750" dirty="0">
                <a:solidFill>
                  <a:srgbClr val="3D4F6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加音效</a:t>
            </a:r>
            <a:endParaRPr lang="en-US" sz="750" dirty="0"/>
          </a:p>
        </p:txBody>
      </p:sp>
      <p:sp>
        <p:nvSpPr>
          <p:cNvPr id="26" name="Text 24"/>
          <p:cNvSpPr/>
          <p:nvPr/>
        </p:nvSpPr>
        <p:spPr>
          <a:xfrm>
            <a:off x="762000" y="952500"/>
            <a:ext cx="2416969" cy="1428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b="1" dirty="0">
                <a:solidFill>
                  <a:srgbClr val="DC50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02</a:t>
            </a:r>
            <a:endParaRPr lang="en-US" sz="9750" dirty="0"/>
          </a:p>
        </p:txBody>
      </p:sp>
      <p:sp>
        <p:nvSpPr>
          <p:cNvPr id="27" name="Text 25"/>
          <p:cNvSpPr/>
          <p:nvPr/>
        </p:nvSpPr>
        <p:spPr>
          <a:xfrm>
            <a:off x="3333750" y="1143000"/>
            <a:ext cx="4833937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4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编程关</a:t>
            </a:r>
            <a:endParaRPr lang="en-US" sz="4500" dirty="0"/>
          </a:p>
        </p:txBody>
      </p:sp>
      <p:sp>
        <p:nvSpPr>
          <p:cNvPr id="28" name="Text 26"/>
          <p:cNvSpPr/>
          <p:nvPr/>
        </p:nvSpPr>
        <p:spPr>
          <a:xfrm>
            <a:off x="3333750" y="1762125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B71C1C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魔术表演开始！</a:t>
            </a:r>
            <a:endParaRPr lang="en-US" sz="1350" dirty="0"/>
          </a:p>
        </p:txBody>
      </p:sp>
      <p:sp>
        <p:nvSpPr>
          <p:cNvPr id="29" name="Text 27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L1-10 魔术表演</a:t>
            </a:r>
            <a:endParaRPr lang="en-US" sz="670" dirty="0"/>
          </a:p>
        </p:txBody>
      </p:sp>
      <p:sp>
        <p:nvSpPr>
          <p:cNvPr id="30" name="Text 28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10 / 26</a:t>
            </a:r>
            <a:endParaRPr lang="en-US" sz="67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DC505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01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029075" cy="1171575"/>
          </a:xfrm>
          <a:prstGeom prst="roundRect">
            <a:avLst>
              <a:gd name="adj" fmla="val 9756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572000" y="1143000"/>
            <a:ext cx="4029075" cy="1171575"/>
          </a:xfrm>
          <a:prstGeom prst="roundRect">
            <a:avLst>
              <a:gd name="adj" fmla="val 9756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190750"/>
            <a:ext cx="8324850" cy="2324100"/>
          </a:xfrm>
          <a:prstGeom prst="roundRect">
            <a:avLst>
              <a:gd name="adj" fmla="val 4918"/>
            </a:avLst>
          </a:prstGeom>
          <a:solidFill>
            <a:srgbClr val="F3E5F5"/>
          </a:solidFill>
          <a:ln w="19050">
            <a:solidFill>
              <a:srgbClr val="9C27B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魔术师自我介绍 🎭</a:t>
            </a:r>
            <a:endParaRPr lang="en-US" sz="2700" dirty="0"/>
          </a:p>
        </p:txBody>
      </p:sp>
      <p:sp>
        <p:nvSpPr>
          <p:cNvPr id="9" name="Text 6"/>
          <p:cNvSpPr/>
          <p:nvPr/>
        </p:nvSpPr>
        <p:spPr>
          <a:xfrm>
            <a:off x="7143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57F1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💭 问题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714375" y="1476375"/>
            <a:ext cx="3480435" cy="428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魔术师出场后要对观众说什么？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47148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💡 解决方法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4714875" y="1476375"/>
            <a:ext cx="3480435" cy="4286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用「说」积木让魔术师说话！配合「等待」制造节奏感！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762000" y="2286000"/>
            <a:ext cx="763762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🎭 魔术师脚本</a:t>
            </a:r>
            <a:endParaRPr lang="en-US" sz="1120" dirty="0"/>
          </a:p>
        </p:txBody>
      </p:sp>
      <p:sp>
        <p:nvSpPr>
          <p:cNvPr id="14" name="Text 11"/>
          <p:cNvSpPr/>
          <p:nvPr/>
        </p:nvSpPr>
        <p:spPr>
          <a:xfrm>
            <a:off x="762000" y="2955131"/>
            <a:ext cx="138581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说 大家好！我是魔术师小超人！🎩 2 秒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1118815" y="3252267"/>
            <a:ext cx="70269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← 给观众反应时间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762000" y="3559448"/>
            <a:ext cx="116286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说 今天我要表演帽子魔术！ 2 秒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1118815" y="3856583"/>
            <a:ext cx="55401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← 制造期待感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762000" y="4163764"/>
            <a:ext cx="156827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说 按空格键，见证奇迹！ 2 秒		← 提示观众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571500" y="42862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DC50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说话和等待交替使用，让表演更有节奏感！</a:t>
            </a:r>
            <a:endParaRPr lang="en-US" sz="1350" dirty="0"/>
          </a:p>
        </p:txBody>
      </p:sp>
      <p:sp>
        <p:nvSpPr>
          <p:cNvPr id="20" name="Text 17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L1-10 魔术表演</a:t>
            </a:r>
            <a:endParaRPr lang="en-US" sz="670" dirty="0"/>
          </a:p>
        </p:txBody>
      </p:sp>
      <p:sp>
        <p:nvSpPr>
          <p:cNvPr id="21" name="Text 18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11 / 26</a:t>
            </a:r>
            <a:endParaRPr lang="en-US" sz="67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DC505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02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600575" cy="1266825"/>
          </a:xfrm>
          <a:prstGeom prst="roundRect">
            <a:avLst>
              <a:gd name="adj" fmla="val 9023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5143500" y="1143000"/>
            <a:ext cx="3552825" cy="1266825"/>
          </a:xfrm>
          <a:prstGeom prst="roundRect">
            <a:avLst>
              <a:gd name="adj" fmla="val 9023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286000"/>
            <a:ext cx="8324850" cy="2038350"/>
          </a:xfrm>
          <a:prstGeom prst="roundRect">
            <a:avLst>
              <a:gd name="adj" fmla="val 5607"/>
            </a:avLst>
          </a:prstGeom>
          <a:solidFill>
            <a:srgbClr val="F3E5F5"/>
          </a:solidFill>
          <a:ln w="19050">
            <a:solidFill>
              <a:srgbClr val="9C27B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帽子旋转中心 + 初始设置 🎩</a:t>
            </a:r>
            <a:endParaRPr lang="en-US" sz="2550" dirty="0"/>
          </a:p>
        </p:txBody>
      </p:sp>
      <p:sp>
        <p:nvSpPr>
          <p:cNvPr id="9" name="Text 6"/>
          <p:cNvSpPr/>
          <p:nvPr/>
        </p:nvSpPr>
        <p:spPr>
          <a:xfrm>
            <a:off x="714375" y="1238250"/>
            <a:ext cx="4060508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57F1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💭 问题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714375" y="1476375"/>
            <a:ext cx="4060508" cy="523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帽子怎么打开？如果在中间旋转，不像帽子翻开！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需要让帽子从底部打开——像门轴一样！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5334000" y="123825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🛠 操作步骤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5334000" y="1476375"/>
            <a:ext cx="2900362" cy="523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选帽子角色 → 造型标签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② 找「旋转中心」图标（右上角）</a:t>
            </a:r>
            <a:pPr algn="l" indent="0" marL="0">
              <a:buNone/>
            </a:pPr>
            <a:endParaRPr lang="en-US" sz="820" dirty="0"/>
          </a:p>
          <a:p>
            <a:pPr algn="l" indent="0" marL="0">
              <a:lnSpc>
                <a:spcPts val="1650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③ 拖十字准星到帽子</a:t>
            </a:r>
            <a:pPr algn="l" indent="0" marL="0">
              <a:lnSpc>
                <a:spcPts val="1650"/>
              </a:lnSpc>
              <a:buNone/>
            </a:pPr>
            <a:r>
              <a:rPr lang="en-US" sz="820" b="1" dirty="0">
                <a:solidFill>
                  <a:srgbClr val="E91E6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底部</a:t>
            </a:r>
            <a:endParaRPr lang="en-US" sz="820" dirty="0"/>
          </a:p>
        </p:txBody>
      </p:sp>
      <p:sp>
        <p:nvSpPr>
          <p:cNvPr id="13" name="Text 10"/>
          <p:cNvSpPr/>
          <p:nvPr/>
        </p:nvSpPr>
        <p:spPr>
          <a:xfrm>
            <a:off x="762000" y="2381250"/>
            <a:ext cx="763762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🎩 帽子的初始设置脚本</a:t>
            </a:r>
            <a:endParaRPr lang="en-US" sz="1120" dirty="0"/>
          </a:p>
        </p:txBody>
      </p:sp>
      <p:sp>
        <p:nvSpPr>
          <p:cNvPr id="14" name="Text 11"/>
          <p:cNvSpPr/>
          <p:nvPr/>
        </p:nvSpPr>
        <p:spPr>
          <a:xfrm>
            <a:off x="1471464" y="3050381"/>
            <a:ext cx="47974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← 帽子正立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762000" y="3357563"/>
            <a:ext cx="1540371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移到 x: 0 y: 80		← 舞台中央偏上位置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762000" y="3951833"/>
            <a:ext cx="1736517" cy="142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FF98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⚠️ 旋转中心要在造型编辑器里设置，不是用积木！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571500" y="40957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比喻：门是绕着门轴转的，帽子的"轴"也在底部！</a:t>
            </a:r>
            <a:endParaRPr lang="en-US" sz="1350" dirty="0"/>
          </a:p>
        </p:txBody>
      </p:sp>
      <p:sp>
        <p:nvSpPr>
          <p:cNvPr id="18" name="Text 15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L1-10 魔术表演</a:t>
            </a:r>
            <a:endParaRPr lang="en-US" sz="670" dirty="0"/>
          </a:p>
        </p:txBody>
      </p:sp>
      <p:sp>
        <p:nvSpPr>
          <p:cNvPr id="19" name="Text 16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12 / 26</a:t>
            </a:r>
            <a:endParaRPr lang="en-US" sz="6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DC505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03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029075" cy="1076325"/>
          </a:xfrm>
          <a:prstGeom prst="roundRect">
            <a:avLst>
              <a:gd name="adj" fmla="val 10619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572000" y="1143000"/>
            <a:ext cx="4029075" cy="1076325"/>
          </a:xfrm>
          <a:prstGeom prst="roundRect">
            <a:avLst>
              <a:gd name="adj" fmla="val 10619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095500"/>
            <a:ext cx="4419600" cy="2228850"/>
          </a:xfrm>
          <a:prstGeom prst="roundRect">
            <a:avLst>
              <a:gd name="adj" fmla="val 5128"/>
            </a:avLst>
          </a:prstGeom>
          <a:solidFill>
            <a:srgbClr val="E3F2FD"/>
          </a:solidFill>
          <a:ln w="19050">
            <a:solidFill>
              <a:srgbClr val="1E88FF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4762500" y="2095500"/>
            <a:ext cx="4133850" cy="2228850"/>
          </a:xfrm>
          <a:prstGeom prst="roundRect">
            <a:avLst>
              <a:gd name="adj" fmla="val 5128"/>
            </a:avLst>
          </a:prstGeom>
          <a:solidFill>
            <a:srgbClr val="FCE4EC"/>
          </a:solidFill>
          <a:ln w="19050">
            <a:solidFill>
              <a:srgbClr val="E91E63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1500" y="4095750"/>
            <a:ext cx="8053340" cy="504825"/>
          </a:xfrm>
          <a:prstGeom prst="roundRect">
            <a:avLst>
              <a:gd name="adj" fmla="val 18868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E651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🔴 关键：空格=开+广播帽开，下键=关+广播帽关，两个键各司其职！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键盘控制帽子开合 + 广播 📡</a:t>
            </a:r>
            <a:endParaRPr lang="en-US" sz="2550" dirty="0"/>
          </a:p>
        </p:txBody>
      </p:sp>
      <p:sp>
        <p:nvSpPr>
          <p:cNvPr id="11" name="Text 8"/>
          <p:cNvSpPr/>
          <p:nvPr/>
        </p:nvSpPr>
        <p:spPr>
          <a:xfrm>
            <a:off x="7143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57F1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💭 问题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714375" y="1476375"/>
            <a:ext cx="3480435" cy="333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怎么让帽子打开？同时通知道具出来？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47148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💡 两个动作一起做!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4714875" y="1476375"/>
            <a:ext cx="3480435" cy="333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帽子旋转 + 发送广播 → 道具收到后出现！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762000" y="2190750"/>
            <a:ext cx="367379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🎩 帽子打开（空格键）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762000" y="2847975"/>
            <a:ext cx="135508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 1 秒内左转 60 度		← 帽子旋转打开</a:t>
            </a:r>
            <a:endParaRPr lang="en-US" sz="900" dirty="0"/>
          </a:p>
        </p:txBody>
      </p:sp>
      <p:sp>
        <p:nvSpPr>
          <p:cNvPr id="17" name="Text 14"/>
          <p:cNvSpPr/>
          <p:nvPr/>
        </p:nvSpPr>
        <p:spPr>
          <a:xfrm>
            <a:off x="762000" y="3122265"/>
            <a:ext cx="1188467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广播 帽开 ▼		← 🔴 通知道具出来！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4953000" y="2190750"/>
            <a:ext cx="338375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E91E63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🎩 帽子关闭（下键）</a:t>
            </a:r>
            <a:endParaRPr lang="en-US" sz="1050" dirty="0"/>
          </a:p>
        </p:txBody>
      </p:sp>
      <p:sp>
        <p:nvSpPr>
          <p:cNvPr id="19" name="Text 16"/>
          <p:cNvSpPr/>
          <p:nvPr/>
        </p:nvSpPr>
        <p:spPr>
          <a:xfrm>
            <a:off x="4953000" y="2476500"/>
            <a:ext cx="3383756" cy="1333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当按下 下键 ▼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 1 秒内右转 60 度 ← 帽子旋转关闭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广播 帽关 ▼ ← 🔴 通知道具藏起来！</a:t>
            </a:r>
            <a:endParaRPr lang="en-US" sz="900" dirty="0"/>
          </a:p>
        </p:txBody>
      </p:sp>
      <p:sp>
        <p:nvSpPr>
          <p:cNvPr id="20" name="Text 17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L1-10 魔术表演</a:t>
            </a:r>
            <a:endParaRPr lang="en-US" sz="670" dirty="0"/>
          </a:p>
        </p:txBody>
      </p:sp>
      <p:sp>
        <p:nvSpPr>
          <p:cNvPr id="21" name="Text 18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13 / 26</a:t>
            </a:r>
            <a:endParaRPr lang="en-US" sz="67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DC505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04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029075" cy="1076325"/>
          </a:xfrm>
          <a:prstGeom prst="roundRect">
            <a:avLst>
              <a:gd name="adj" fmla="val 10619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572000" y="1143000"/>
            <a:ext cx="4029075" cy="1076325"/>
          </a:xfrm>
          <a:prstGeom prst="roundRect">
            <a:avLst>
              <a:gd name="adj" fmla="val 10619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095500"/>
            <a:ext cx="4419600" cy="2228850"/>
          </a:xfrm>
          <a:prstGeom prst="roundRect">
            <a:avLst>
              <a:gd name="adj" fmla="val 5128"/>
            </a:avLst>
          </a:prstGeom>
          <a:solidFill>
            <a:srgbClr val="FCE4EC"/>
          </a:solidFill>
          <a:ln w="19050">
            <a:solidFill>
              <a:srgbClr val="E91E63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4762500" y="2095500"/>
            <a:ext cx="4133850" cy="2228850"/>
          </a:xfrm>
          <a:prstGeom prst="roundRect">
            <a:avLst>
              <a:gd name="adj" fmla="val 5128"/>
            </a:avLst>
          </a:prstGeom>
          <a:solidFill>
            <a:srgbClr val="E8F5E9"/>
          </a:solidFill>
          <a:ln w="19050">
            <a:solidFill>
              <a:srgbClr val="4CAF5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1500" y="4095750"/>
            <a:ext cx="8053340" cy="504825"/>
          </a:xfrm>
          <a:prstGeom prst="roundRect">
            <a:avLst>
              <a:gd name="adj" fmla="val 18868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E651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🔴 重点：每个道具都要写自己的「当接收到」脚本！它们都在听同一个广播！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道具接收广播——出现 👀</a:t>
            </a:r>
            <a:endParaRPr lang="en-US" sz="2550" dirty="0"/>
          </a:p>
        </p:txBody>
      </p:sp>
      <p:sp>
        <p:nvSpPr>
          <p:cNvPr id="11" name="Text 8"/>
          <p:cNvSpPr/>
          <p:nvPr/>
        </p:nvSpPr>
        <p:spPr>
          <a:xfrm>
            <a:off x="7143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57F1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💭 问题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714375" y="1476375"/>
            <a:ext cx="3480435" cy="333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道具（兔子、花朵）怎么知道帽子打开了？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47148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💡 用「当接收到」积木！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4714875" y="1476375"/>
            <a:ext cx="3480435" cy="333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收到「帽开」广播就显示出来！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762000" y="2190750"/>
            <a:ext cx="367379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E91E63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🐰 兔子道具脚本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762000" y="2847975"/>
            <a:ext cx="717203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隐藏		← 一开始藏起来</a:t>
            </a:r>
            <a:endParaRPr lang="en-US" sz="900" dirty="0"/>
          </a:p>
        </p:txBody>
      </p:sp>
      <p:sp>
        <p:nvSpPr>
          <p:cNvPr id="17" name="Text 14"/>
          <p:cNvSpPr/>
          <p:nvPr/>
        </p:nvSpPr>
        <p:spPr>
          <a:xfrm>
            <a:off x="762000" y="3396555"/>
            <a:ext cx="1188467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当接收到 帽开 ▼		← 🔴 收到广播！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762000" y="3670846"/>
            <a:ext cx="51144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显示		← 出现！</a:t>
            </a:r>
            <a:endParaRPr lang="en-US" sz="900" dirty="0"/>
          </a:p>
        </p:txBody>
      </p:sp>
      <p:sp>
        <p:nvSpPr>
          <p:cNvPr id="19" name="Text 16"/>
          <p:cNvSpPr/>
          <p:nvPr/>
        </p:nvSpPr>
        <p:spPr>
          <a:xfrm>
            <a:off x="762000" y="3945136"/>
            <a:ext cx="1325612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换成 兔子跳 ▼ 造型		← 可选：切换造型</a:t>
            </a:r>
            <a:endParaRPr lang="en-US" sz="900" dirty="0"/>
          </a:p>
        </p:txBody>
      </p:sp>
      <p:sp>
        <p:nvSpPr>
          <p:cNvPr id="20" name="Text 17"/>
          <p:cNvSpPr/>
          <p:nvPr/>
        </p:nvSpPr>
        <p:spPr>
          <a:xfrm>
            <a:off x="4953000" y="2190750"/>
            <a:ext cx="338375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🌸 花朵道具脚本（类似）</a:t>
            </a:r>
            <a:endParaRPr lang="en-US" sz="1050" dirty="0"/>
          </a:p>
        </p:txBody>
      </p:sp>
      <p:sp>
        <p:nvSpPr>
          <p:cNvPr id="21" name="Text 18"/>
          <p:cNvSpPr/>
          <p:nvPr/>
        </p:nvSpPr>
        <p:spPr>
          <a:xfrm>
            <a:off x="4953000" y="2847975"/>
            <a:ext cx="137220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隐藏</a:t>
            </a:r>
            <a:endParaRPr lang="en-US" sz="900" dirty="0"/>
          </a:p>
        </p:txBody>
      </p:sp>
      <p:sp>
        <p:nvSpPr>
          <p:cNvPr id="22" name="Text 19"/>
          <p:cNvSpPr/>
          <p:nvPr/>
        </p:nvSpPr>
        <p:spPr>
          <a:xfrm>
            <a:off x="4953000" y="3396555"/>
            <a:ext cx="1325612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当接收到 帽开 ▼		← 🔴 同样收到广播！</a:t>
            </a:r>
            <a:endParaRPr lang="en-US" sz="900" dirty="0"/>
          </a:p>
        </p:txBody>
      </p:sp>
      <p:sp>
        <p:nvSpPr>
          <p:cNvPr id="23" name="Text 20"/>
          <p:cNvSpPr/>
          <p:nvPr/>
        </p:nvSpPr>
        <p:spPr>
          <a:xfrm>
            <a:off x="4953000" y="3670846"/>
            <a:ext cx="511448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显示		← 出现！</a:t>
            </a:r>
            <a:endParaRPr lang="en-US" sz="900" dirty="0"/>
          </a:p>
        </p:txBody>
      </p:sp>
      <p:sp>
        <p:nvSpPr>
          <p:cNvPr id="24" name="Text 21"/>
          <p:cNvSpPr/>
          <p:nvPr/>
        </p:nvSpPr>
        <p:spPr>
          <a:xfrm>
            <a:off x="4953000" y="3945136"/>
            <a:ext cx="677094" cy="13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换成 花朵开 ▼ 造型</a:t>
            </a:r>
            <a:endParaRPr lang="en-US" sz="900" dirty="0"/>
          </a:p>
        </p:txBody>
      </p:sp>
      <p:sp>
        <p:nvSpPr>
          <p:cNvPr id="25" name="Text 22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L1-10 魔术表演</a:t>
            </a:r>
            <a:endParaRPr lang="en-US" sz="670" dirty="0"/>
          </a:p>
        </p:txBody>
      </p:sp>
      <p:sp>
        <p:nvSpPr>
          <p:cNvPr id="26" name="Text 23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14 / 26</a:t>
            </a:r>
            <a:endParaRPr lang="en-US" sz="6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899112" cy="295275"/>
          </a:xfrm>
          <a:prstGeom prst="roundRect">
            <a:avLst>
              <a:gd name="adj" fmla="val 50000"/>
            </a:avLst>
          </a:prstGeom>
          <a:solidFill>
            <a:srgbClr val="DC505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05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8220075" cy="1076325"/>
          </a:xfrm>
          <a:prstGeom prst="roundRect">
            <a:avLst>
              <a:gd name="adj" fmla="val 10619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571500" y="2095500"/>
            <a:ext cx="4419600" cy="2038350"/>
          </a:xfrm>
          <a:prstGeom prst="roundRect">
            <a:avLst>
              <a:gd name="adj" fmla="val 5607"/>
            </a:avLst>
          </a:prstGeom>
          <a:solidFill>
            <a:srgbClr val="FCE4EC"/>
          </a:solidFill>
          <a:ln w="19050">
            <a:solidFill>
              <a:srgbClr val="E91E63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4762500" y="2095500"/>
            <a:ext cx="4133850" cy="2038350"/>
          </a:xfrm>
          <a:prstGeom prst="roundRect">
            <a:avLst>
              <a:gd name="adj" fmla="val 5607"/>
            </a:avLst>
          </a:prstGeom>
          <a:solidFill>
            <a:srgbClr val="E8F5E9"/>
          </a:solidFill>
          <a:ln w="19050">
            <a:solidFill>
              <a:srgbClr val="4CAF50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571500" y="3905250"/>
            <a:ext cx="7934325" cy="600075"/>
          </a:xfrm>
          <a:prstGeom prst="roundRect">
            <a:avLst>
              <a:gd name="adj" fmla="val 15873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3367162" y="4062412"/>
            <a:ext cx="234292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70" dirty="0">
                <a:solidFill>
                  <a:srgbClr val="E65100"/>
                </a:solidFill>
                <a:highlight>
                  <a:srgbClr val="FFF8E1"/>
                </a:highlight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 道具有两个「当接收到」脚本：一个听「帽开」，一个听「帽关」！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3367162" y="4205288"/>
            <a:ext cx="188245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970" dirty="0">
                <a:solidFill>
                  <a:srgbClr val="E65100"/>
                </a:solidFill>
                <a:highlight>
                  <a:srgbClr val="FFF8E1"/>
                </a:highlight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这就是多消息管理——用不同的广播控制不同的动作！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道具接收广播——隐藏 🙈</a:t>
            </a:r>
            <a:endParaRPr lang="en-US" sz="2550" dirty="0"/>
          </a:p>
        </p:txBody>
      </p:sp>
      <p:sp>
        <p:nvSpPr>
          <p:cNvPr id="12" name="Text 9"/>
          <p:cNvSpPr/>
          <p:nvPr/>
        </p:nvSpPr>
        <p:spPr>
          <a:xfrm>
            <a:off x="714375" y="123825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💡 收到「帽关」广播就隐藏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714375" y="1476375"/>
            <a:ext cx="7734300" cy="333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帽子关上时，发送「帽关」广播，道具收到后隐藏起来——就像魔术消失了一样！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762000" y="2190750"/>
            <a:ext cx="367379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E91E63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🐰 兔子收到帽关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762000" y="2476500"/>
            <a:ext cx="3673792" cy="1143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当接收到 帽关 ▼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隐藏 ← 藏起来！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FF98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// 进阶：消失前给观众看一眼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当接收到 帽关 ▼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等待 0.5 秒 ← 给观众看一眼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隐藏</a:t>
            </a:r>
            <a:endParaRPr lang="en-US" sz="900" dirty="0"/>
          </a:p>
        </p:txBody>
      </p:sp>
      <p:sp>
        <p:nvSpPr>
          <p:cNvPr id="16" name="Text 13"/>
          <p:cNvSpPr/>
          <p:nvPr/>
        </p:nvSpPr>
        <p:spPr>
          <a:xfrm>
            <a:off x="4953000" y="2190750"/>
            <a:ext cx="338375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🌸 花朵收到帽关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4953000" y="2476500"/>
            <a:ext cx="3383756" cy="1143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当接收到 帽关 ▼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隐藏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换成 花朵苞 ▼ 造型 ← 先换回花苞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2160"/>
              </a:lnSpc>
              <a:buNone/>
            </a:pPr>
            <a:r>
              <a:rPr lang="en-US" sz="900" dirty="0">
                <a:solidFill>
                  <a:srgbClr val="FF98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// 进阶：换造型再隐藏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L1-10 魔术表演</a:t>
            </a:r>
            <a:endParaRPr lang="en-US" sz="670" dirty="0"/>
          </a:p>
        </p:txBody>
      </p:sp>
      <p:sp>
        <p:nvSpPr>
          <p:cNvPr id="19" name="Text 16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15 / 26</a:t>
            </a:r>
            <a:endParaRPr lang="en-US" sz="6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899112" cy="295275"/>
          </a:xfrm>
          <a:prstGeom prst="roundRect">
            <a:avLst>
              <a:gd name="adj" fmla="val 50000"/>
            </a:avLst>
          </a:prstGeom>
          <a:solidFill>
            <a:srgbClr val="DC505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06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029075" cy="1076325"/>
          </a:xfrm>
          <a:prstGeom prst="roundRect">
            <a:avLst>
              <a:gd name="adj" fmla="val 10619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572000" y="1143000"/>
            <a:ext cx="4029075" cy="1076325"/>
          </a:xfrm>
          <a:prstGeom prst="roundRect">
            <a:avLst>
              <a:gd name="adj" fmla="val 10619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095500"/>
            <a:ext cx="8324850" cy="2228850"/>
          </a:xfrm>
          <a:prstGeom prst="roundRect">
            <a:avLst>
              <a:gd name="adj" fmla="val 5128"/>
            </a:avLst>
          </a:prstGeom>
          <a:solidFill>
            <a:srgbClr val="F3E5F5"/>
          </a:solidFill>
          <a:ln w="19050">
            <a:solidFill>
              <a:srgbClr val="9C27B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4095750"/>
            <a:ext cx="4862941" cy="504825"/>
          </a:xfrm>
          <a:prstGeom prst="roundRect">
            <a:avLst>
              <a:gd name="adj" fmla="val 18868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4CAF5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 可以设计多句台词！帽开说一句，帽关说一句，更有魔术师的感觉！</a:t>
            </a:r>
            <a:endParaRPr lang="en-US" sz="900" dirty="0"/>
          </a:p>
        </p:txBody>
      </p:sp>
      <p:sp>
        <p:nvSpPr>
          <p:cNvPr id="9" name="Text 6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魔术师配合说话 🎤</a:t>
            </a:r>
            <a:endParaRPr lang="en-US" sz="2550" dirty="0"/>
          </a:p>
        </p:txBody>
      </p:sp>
      <p:sp>
        <p:nvSpPr>
          <p:cNvPr id="10" name="Text 7"/>
          <p:cNvSpPr/>
          <p:nvPr/>
        </p:nvSpPr>
        <p:spPr>
          <a:xfrm>
            <a:off x="7143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57F1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💭 问题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714375" y="1476375"/>
            <a:ext cx="3480435" cy="333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怎么让魔术师在帽子打开时说台词？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47148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💡 魔术师也接收广播！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4714875" y="1476375"/>
            <a:ext cx="3480435" cy="333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帽子打开→魔术师说"变！出来吧！"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762000" y="2190750"/>
            <a:ext cx="763762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🎭 魔术师的广播接收脚本</a:t>
            </a:r>
            <a:endParaRPr lang="en-US" sz="1120" dirty="0"/>
          </a:p>
        </p:txBody>
      </p:sp>
      <p:sp>
        <p:nvSpPr>
          <p:cNvPr id="15" name="Text 12"/>
          <p:cNvSpPr/>
          <p:nvPr/>
        </p:nvSpPr>
        <p:spPr>
          <a:xfrm>
            <a:off x="762000" y="2476500"/>
            <a:ext cx="7637621" cy="1333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// 帽子打开时说话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b="1" dirty="0">
                <a:solidFill>
                  <a:srgbClr val="E91E6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当接收到 帽开 ▼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说 变！出来吧！✨ 2 秒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// 帽子关闭时说话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b="1" dirty="0">
                <a:solidFill>
                  <a:srgbClr val="E91E6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当接收到 帽关 ▼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说 收！进去吧！🎩 2 秒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L1-10 魔术表演</a:t>
            </a:r>
            <a:endParaRPr lang="en-US" sz="670" dirty="0"/>
          </a:p>
        </p:txBody>
      </p:sp>
      <p:sp>
        <p:nvSpPr>
          <p:cNvPr id="17" name="Text 14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16 / 26</a:t>
            </a:r>
            <a:endParaRPr lang="en-US" sz="67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899112" cy="371475"/>
          </a:xfrm>
          <a:prstGeom prst="roundRect">
            <a:avLst>
              <a:gd name="adj" fmla="val 41026"/>
            </a:avLst>
          </a:prstGeom>
          <a:solidFill>
            <a:srgbClr val="DC505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STEP 07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4124325" cy="1266825"/>
          </a:xfrm>
          <a:prstGeom prst="roundRect">
            <a:avLst>
              <a:gd name="adj" fmla="val 9023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572000" y="1190625"/>
            <a:ext cx="4124325" cy="1266825"/>
          </a:xfrm>
          <a:prstGeom prst="roundRect">
            <a:avLst>
              <a:gd name="adj" fmla="val 9023"/>
            </a:avLst>
          </a:prstGeom>
          <a:solidFill>
            <a:srgbClr val="FFF3E0"/>
          </a:solidFill>
          <a:ln w="14288">
            <a:solidFill>
              <a:srgbClr val="FF980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333625"/>
            <a:ext cx="8324850" cy="1847850"/>
          </a:xfrm>
          <a:prstGeom prst="roundRect">
            <a:avLst>
              <a:gd name="adj" fmla="val 6186"/>
            </a:avLst>
          </a:prstGeom>
          <a:solidFill>
            <a:srgbClr val="F3E5F5"/>
          </a:solidFill>
          <a:ln w="19050">
            <a:solidFill>
              <a:srgbClr val="9C27B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让魔术更有氛围 🎵</a:t>
            </a:r>
            <a:endParaRPr lang="en-US" sz="2700" dirty="0"/>
          </a:p>
        </p:txBody>
      </p:sp>
      <p:sp>
        <p:nvSpPr>
          <p:cNvPr id="9" name="Text 6"/>
          <p:cNvSpPr/>
          <p:nvPr/>
        </p:nvSpPr>
        <p:spPr>
          <a:xfrm>
            <a:off x="714375" y="1285875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在哪里找到？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714375" y="1597819"/>
            <a:ext cx="84214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声音模块（粉色）——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714375" y="1866900"/>
            <a:ext cx="966043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在帽子打开时播放魔术音效！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4714875" y="1285875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🔍 选择音效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4714875" y="1524000"/>
            <a:ext cx="3577114" cy="523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Scratch 自带音效库搜索"magic"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75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或者上传自定义音效！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762000" y="2428875"/>
            <a:ext cx="763762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🎵 加音效的位置</a:t>
            </a:r>
            <a:endParaRPr lang="en-US" sz="1120" dirty="0"/>
          </a:p>
        </p:txBody>
      </p:sp>
      <p:sp>
        <p:nvSpPr>
          <p:cNvPr id="15" name="Text 12"/>
          <p:cNvSpPr/>
          <p:nvPr/>
        </p:nvSpPr>
        <p:spPr>
          <a:xfrm>
            <a:off x="762000" y="2790825"/>
            <a:ext cx="865882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// 在帽子的脚本里加音效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762000" y="3395142"/>
            <a:ext cx="83968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 1 秒内左转 60 度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762000" y="3692277"/>
            <a:ext cx="47119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广播 帽开 ▼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1503759" y="3989412"/>
            <a:ext cx="113890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魔术音效 ▼		← 🔴 加在这里！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571500" y="400050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9C27B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音效让表演更有仪式感，观众更期待！</a:t>
            </a:r>
            <a:endParaRPr lang="en-US" sz="1350" dirty="0"/>
          </a:p>
        </p:txBody>
      </p:sp>
      <p:sp>
        <p:nvSpPr>
          <p:cNvPr id="20" name="Text 17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L1-10 魔术表演</a:t>
            </a:r>
            <a:endParaRPr lang="en-US" sz="670" dirty="0"/>
          </a:p>
        </p:txBody>
      </p:sp>
      <p:sp>
        <p:nvSpPr>
          <p:cNvPr id="21" name="Text 18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17 / 26</a:t>
            </a:r>
            <a:endParaRPr lang="en-US" sz="67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5F5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527524" cy="295275"/>
          </a:xfrm>
          <a:prstGeom prst="roundRect">
            <a:avLst>
              <a:gd name="adj" fmla="val 50000"/>
            </a:avLst>
          </a:prstGeom>
          <a:solidFill>
            <a:srgbClr val="FF4757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🐛 Bug急救站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4219575" cy="1457325"/>
          </a:xfrm>
          <a:prstGeom prst="roundRect">
            <a:avLst>
              <a:gd name="adj" fmla="val 7843"/>
            </a:avLst>
          </a:prstGeom>
          <a:solidFill>
            <a:srgbClr val="FFFFFF"/>
          </a:solidFill>
          <a:ln w="14288">
            <a:solidFill>
              <a:srgbClr val="FF4757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667250" y="1190625"/>
            <a:ext cx="4029075" cy="1457325"/>
          </a:xfrm>
          <a:prstGeom prst="roundRect">
            <a:avLst>
              <a:gd name="adj" fmla="val 7843"/>
            </a:avLst>
          </a:prstGeom>
          <a:solidFill>
            <a:srgbClr val="FFFFFF"/>
          </a:solidFill>
          <a:ln w="14288">
            <a:solidFill>
              <a:srgbClr val="FF980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524125"/>
            <a:ext cx="4219575" cy="1457325"/>
          </a:xfrm>
          <a:prstGeom prst="roundRect">
            <a:avLst>
              <a:gd name="adj" fmla="val 7843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4667250" y="2524125"/>
            <a:ext cx="4029075" cy="1457325"/>
          </a:xfrm>
          <a:prstGeom prst="roundRect">
            <a:avLst>
              <a:gd name="adj" fmla="val 7843"/>
            </a:avLst>
          </a:prstGeom>
          <a:solidFill>
            <a:srgbClr val="FFFFFF"/>
          </a:solidFill>
          <a:ln w="14288">
            <a:solidFill>
              <a:srgbClr val="9C27B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40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遇到问题别慌，来看看怎么解决！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714375" y="1285875"/>
            <a:ext cx="367379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🐛 问题一：帽子转得不像开盖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714375" y="1524000"/>
            <a:ext cx="3673792" cy="714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🔍 原因：旋转中心位置不对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解决：检查旋转中心设在帽子</a:t>
            </a:r>
            <a:pPr algn="l" indent="0" marL="0">
              <a:lnSpc>
                <a:spcPts val="1800"/>
              </a:lnSpc>
              <a:buNone/>
            </a:pPr>
            <a:r>
              <a:rPr lang="en-US" sz="900" b="1" dirty="0">
                <a:solidFill>
                  <a:srgbClr val="E91E6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底部</a:t>
            </a:r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（不是中间！）</a:t>
            </a:r>
            <a:endParaRPr lang="en-US" sz="900" dirty="0"/>
          </a:p>
        </p:txBody>
      </p:sp>
      <p:sp>
        <p:nvSpPr>
          <p:cNvPr id="12" name="Text 9"/>
          <p:cNvSpPr/>
          <p:nvPr/>
        </p:nvSpPr>
        <p:spPr>
          <a:xfrm>
            <a:off x="4857750" y="1285875"/>
            <a:ext cx="338375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🐛 问题二：道具出不来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4857750" y="1524000"/>
            <a:ext cx="3383756" cy="714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🔍 原因：没写「当接收到帽开」或广播名字不对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解决：每个道具都要写接收脚本，广播名一致</a:t>
            </a:r>
            <a:endParaRPr lang="en-US" sz="900" dirty="0"/>
          </a:p>
        </p:txBody>
      </p:sp>
      <p:sp>
        <p:nvSpPr>
          <p:cNvPr id="14" name="Text 11"/>
          <p:cNvSpPr/>
          <p:nvPr/>
        </p:nvSpPr>
        <p:spPr>
          <a:xfrm>
            <a:off x="714375" y="2619375"/>
            <a:ext cx="367379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🐛 问题三：说话气泡不消失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714375" y="2857500"/>
            <a:ext cx="3673792" cy="714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🔍 原因：用了「说 ___」（没有秒数）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解决：用「说 ___ 2 秒」会自动消失！</a:t>
            </a:r>
            <a:endParaRPr lang="en-US" sz="900" dirty="0"/>
          </a:p>
        </p:txBody>
      </p:sp>
      <p:sp>
        <p:nvSpPr>
          <p:cNvPr id="16" name="Text 13"/>
          <p:cNvSpPr/>
          <p:nvPr/>
        </p:nvSpPr>
        <p:spPr>
          <a:xfrm>
            <a:off x="4857750" y="2619375"/>
            <a:ext cx="3383756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🐛 问题四：只有一个道具反应</a:t>
            </a:r>
            <a:endParaRPr lang="en-US" sz="1050" dirty="0"/>
          </a:p>
        </p:txBody>
      </p:sp>
      <p:sp>
        <p:nvSpPr>
          <p:cNvPr id="17" name="Text 14"/>
          <p:cNvSpPr/>
          <p:nvPr/>
        </p:nvSpPr>
        <p:spPr>
          <a:xfrm>
            <a:off x="4857750" y="2857500"/>
            <a:ext cx="3383756" cy="714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🔍 原因：只写了兔子，没写花朵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✅ 解决：每个道具都要各自的「当接收到」脚本</a:t>
            </a:r>
            <a:endParaRPr lang="en-US" sz="900" dirty="0"/>
          </a:p>
        </p:txBody>
      </p:sp>
      <p:sp>
        <p:nvSpPr>
          <p:cNvPr id="18" name="Text 15"/>
          <p:cNvSpPr/>
          <p:nvPr/>
        </p:nvSpPr>
        <p:spPr>
          <a:xfrm>
            <a:off x="571500" y="39052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FF4757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💪 广播是角色间通信的关键，名字要对、脚本要写全！</a:t>
            </a:r>
            <a:endParaRPr lang="en-US" sz="1200" dirty="0"/>
          </a:p>
        </p:txBody>
      </p:sp>
      <p:sp>
        <p:nvSpPr>
          <p:cNvPr id="19" name="Text 16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L1-10 魔术表演</a:t>
            </a:r>
            <a:endParaRPr lang="en-US" sz="670" dirty="0"/>
          </a:p>
        </p:txBody>
      </p:sp>
      <p:sp>
        <p:nvSpPr>
          <p:cNvPr id="20" name="Text 17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18 / 26</a:t>
            </a:r>
            <a:endParaRPr lang="en-US" sz="6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DC505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🚀 扩展关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238250"/>
            <a:ext cx="2886075" cy="1838325"/>
          </a:xfrm>
          <a:prstGeom prst="roundRect">
            <a:avLst>
              <a:gd name="adj" fmla="val 6218"/>
            </a:avLst>
          </a:prstGeom>
          <a:solidFill>
            <a:srgbClr val="FFFFFF"/>
          </a:solidFill>
          <a:ln w="14288">
            <a:solidFill>
              <a:srgbClr val="FFD23F"/>
            </a:solidFill>
            <a:prstDash val="solid"/>
          </a:ln>
          <a:effectLst>
            <a:outerShdw sx="100000" sy="100000" kx="0" ky="0" algn="bl" rotWithShape="0" blurRad="142875" dist="38100" dir="5400000">
              <a:srgbClr val="FFD23F">
                <a:alpha val="3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3333750" y="1238250"/>
            <a:ext cx="2886075" cy="1838325"/>
          </a:xfrm>
          <a:prstGeom prst="roundRect">
            <a:avLst>
              <a:gd name="adj" fmla="val 6218"/>
            </a:avLst>
          </a:prstGeom>
          <a:solidFill>
            <a:srgbClr val="FFFFFF"/>
          </a:solidFill>
          <a:ln w="14288">
            <a:solidFill>
              <a:srgbClr val="4ECDC4"/>
            </a:solidFill>
            <a:prstDash val="solid"/>
          </a:ln>
          <a:effectLst>
            <a:outerShdw sx="100000" sy="100000" kx="0" ky="0" algn="bl" rotWithShape="0" blurRad="142875" dist="38100" dir="5400000">
              <a:srgbClr val="4ECDC4">
                <a:alpha val="3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6096000" y="1238250"/>
            <a:ext cx="2790825" cy="1838325"/>
          </a:xfrm>
          <a:prstGeom prst="roundRect">
            <a:avLst>
              <a:gd name="adj" fmla="val 6218"/>
            </a:avLst>
          </a:prstGeom>
          <a:solidFill>
            <a:srgbClr val="FFFFFF"/>
          </a:solidFill>
          <a:ln w="14288">
            <a:solidFill>
              <a:srgbClr val="FF6B9D"/>
            </a:solidFill>
            <a:prstDash val="solid"/>
          </a:ln>
          <a:effectLst>
            <a:outerShdw sx="100000" sy="100000" kx="0" ky="0" algn="bl" rotWithShape="0" blurRad="142875" dist="38100" dir="5400000">
              <a:srgbClr val="FF6B9D">
                <a:alpha val="3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571500" y="3524250"/>
            <a:ext cx="8053340" cy="600075"/>
          </a:xfrm>
          <a:prstGeom prst="roundRect">
            <a:avLst>
              <a:gd name="adj" fmla="val 15873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4CAF5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⏱️ 扩展创作时间：15 分钟 | 选一个挑战开始，没有标准答案！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我的创意魔术秀</a:t>
            </a:r>
            <a:endParaRPr lang="en-US" sz="2700" dirty="0"/>
          </a:p>
        </p:txBody>
      </p:sp>
      <p:sp>
        <p:nvSpPr>
          <p:cNvPr id="10" name="Text 7"/>
          <p:cNvSpPr/>
          <p:nvPr/>
        </p:nvSpPr>
        <p:spPr>
          <a:xfrm>
            <a:off x="714375" y="1333500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⭐ 初级挑战</a:t>
            </a:r>
            <a:endParaRPr lang="en-US" sz="1350" dirty="0"/>
          </a:p>
        </p:txBody>
      </p:sp>
      <p:sp>
        <p:nvSpPr>
          <p:cNvPr id="11" name="Text 8"/>
          <p:cNvSpPr/>
          <p:nvPr/>
        </p:nvSpPr>
        <p:spPr>
          <a:xfrm>
            <a:off x="714375" y="1619250"/>
            <a:ext cx="2320290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加更多道具！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鸽子🕊、扑克牌🃏、丝巾🎀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每种道具出现时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换不同的造型！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3476625" y="1333500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⭐⭐ 中级挑战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3476625" y="1619250"/>
            <a:ext cx="2320290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用「帽子状态」变量！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状态=0 → 空格打开 → 设为1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状态=1 → 空格关闭 → 设为0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同一个键控制开和关！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6238875" y="1333500"/>
            <a:ext cx="222361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FF6B9D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⭐⭐⭐ 高级挑战</a:t>
            </a:r>
            <a:endParaRPr lang="en-US" sz="1350" dirty="0"/>
          </a:p>
        </p:txBody>
      </p:sp>
      <p:sp>
        <p:nvSpPr>
          <p:cNvPr id="15" name="Text 12"/>
          <p:cNvSpPr/>
          <p:nvPr/>
        </p:nvSpPr>
        <p:spPr>
          <a:xfrm>
            <a:off x="6238875" y="1619250"/>
            <a:ext cx="2223611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设计完整魔术表演！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帽子打开三个道具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依次跳出，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魔术师每个都介绍！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571500" y="3095625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500" dirty="0">
                <a:solidFill>
                  <a:srgbClr val="DC50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🎨 自由创作：自己画魔术帽、给道具画不同造型、配神秘背景音乐！</a:t>
            </a:r>
            <a:endParaRPr lang="en-US" sz="1500" dirty="0"/>
          </a:p>
        </p:txBody>
      </p:sp>
      <p:sp>
        <p:nvSpPr>
          <p:cNvPr id="17" name="Text 14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L1-10 魔术表演</a:t>
            </a:r>
            <a:endParaRPr lang="en-US" sz="670" dirty="0"/>
          </a:p>
        </p:txBody>
      </p:sp>
      <p:sp>
        <p:nvSpPr>
          <p:cNvPr id="18" name="Text 15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19 / 26</a:t>
            </a:r>
            <a:endParaRPr lang="en-US" sz="6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8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DC505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🔄 温故知新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2028825" cy="1171575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14288">
            <a:solidFill>
              <a:srgbClr val="FF9800"/>
            </a:solidFill>
            <a:prstDash val="solid"/>
          </a:ln>
          <a:effectLst>
            <a:outerShdw sx="100000" sy="100000" kx="0" ky="0" algn="bl" rotWithShape="0" blurRad="101600" dist="40411" dir="2700000">
              <a:srgbClr val="FF9800">
                <a:alpha val="100000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1525786" y="1495425"/>
            <a:ext cx="120104" cy="2333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70" dirty="0">
                <a:solidFill>
                  <a:srgbClr val="FF9800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📦</a:t>
            </a:r>
            <a:endParaRPr lang="en-US" sz="1570" dirty="0"/>
          </a:p>
        </p:txBody>
      </p:sp>
      <p:sp>
        <p:nvSpPr>
          <p:cNvPr id="7" name="Text 4"/>
          <p:cNvSpPr/>
          <p:nvPr/>
        </p:nvSpPr>
        <p:spPr>
          <a:xfrm>
            <a:off x="1345778" y="1728788"/>
            <a:ext cx="480194" cy="2333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70" dirty="0">
                <a:solidFill>
                  <a:srgbClr val="FF9800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创建变量</a:t>
            </a:r>
            <a:endParaRPr lang="en-US" sz="1570" dirty="0"/>
          </a:p>
        </p:txBody>
      </p:sp>
      <p:sp>
        <p:nvSpPr>
          <p:cNvPr id="8" name="Shape 5"/>
          <p:cNvSpPr/>
          <p:nvPr/>
        </p:nvSpPr>
        <p:spPr>
          <a:xfrm>
            <a:off x="2571750" y="1143000"/>
            <a:ext cx="2028825" cy="1171575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14288">
            <a:solidFill>
              <a:srgbClr val="4CAF50"/>
            </a:solidFill>
            <a:prstDash val="solid"/>
          </a:ln>
          <a:effectLst>
            <a:outerShdw sx="100000" sy="100000" kx="0" ky="0" algn="bl" rotWithShape="0" blurRad="101600" dist="40411" dir="2700000">
              <a:srgbClr val="4CAF50">
                <a:alpha val="100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3526110" y="1495425"/>
            <a:ext cx="120104" cy="2333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70" dirty="0">
                <a:solidFill>
                  <a:srgbClr val="4CAF50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🔢</a:t>
            </a:r>
            <a:endParaRPr lang="en-US" sz="1570" dirty="0"/>
          </a:p>
        </p:txBody>
      </p:sp>
      <p:sp>
        <p:nvSpPr>
          <p:cNvPr id="10" name="Text 7"/>
          <p:cNvSpPr/>
          <p:nvPr/>
        </p:nvSpPr>
        <p:spPr>
          <a:xfrm>
            <a:off x="3286051" y="1728788"/>
            <a:ext cx="600224" cy="2333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70" dirty="0">
                <a:solidFill>
                  <a:srgbClr val="4CAF50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变量初始化</a:t>
            </a:r>
            <a:endParaRPr lang="en-US" sz="1570" dirty="0"/>
          </a:p>
        </p:txBody>
      </p:sp>
      <p:sp>
        <p:nvSpPr>
          <p:cNvPr id="11" name="Shape 8"/>
          <p:cNvSpPr/>
          <p:nvPr/>
        </p:nvSpPr>
        <p:spPr>
          <a:xfrm>
            <a:off x="4572000" y="1143000"/>
            <a:ext cx="2028825" cy="1171575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  <a:effectLst>
            <a:outerShdw sx="100000" sy="100000" kx="0" ky="0" algn="bl" rotWithShape="0" blurRad="101600" dist="40411" dir="2700000">
              <a:srgbClr val="1E88FF">
                <a:alpha val="100000"/>
              </a:srgbClr>
            </a:outerShdw>
          </a:effectLst>
        </p:spPr>
      </p:sp>
      <p:sp>
        <p:nvSpPr>
          <p:cNvPr id="12" name="Text 9"/>
          <p:cNvSpPr/>
          <p:nvPr/>
        </p:nvSpPr>
        <p:spPr>
          <a:xfrm>
            <a:off x="5526286" y="1495425"/>
            <a:ext cx="120104" cy="2333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70" dirty="0">
                <a:solidFill>
                  <a:srgbClr val="1E88FF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➕</a:t>
            </a:r>
            <a:endParaRPr lang="en-US" sz="1570" dirty="0"/>
          </a:p>
        </p:txBody>
      </p:sp>
      <p:sp>
        <p:nvSpPr>
          <p:cNvPr id="13" name="Text 10"/>
          <p:cNvSpPr/>
          <p:nvPr/>
        </p:nvSpPr>
        <p:spPr>
          <a:xfrm>
            <a:off x="5346278" y="1728788"/>
            <a:ext cx="480194" cy="2333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70" dirty="0">
                <a:solidFill>
                  <a:srgbClr val="1E88FF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变量增减</a:t>
            </a:r>
            <a:endParaRPr lang="en-US" sz="1570" dirty="0"/>
          </a:p>
        </p:txBody>
      </p:sp>
      <p:sp>
        <p:nvSpPr>
          <p:cNvPr id="14" name="Shape 11"/>
          <p:cNvSpPr/>
          <p:nvPr/>
        </p:nvSpPr>
        <p:spPr>
          <a:xfrm>
            <a:off x="6572250" y="1143000"/>
            <a:ext cx="2124075" cy="1171575"/>
          </a:xfrm>
          <a:prstGeom prst="roundRect">
            <a:avLst>
              <a:gd name="adj" fmla="val 9756"/>
            </a:avLst>
          </a:prstGeom>
          <a:solidFill>
            <a:srgbClr val="FFFFFF"/>
          </a:solidFill>
          <a:ln w="14288">
            <a:solidFill>
              <a:srgbClr val="9C27B0"/>
            </a:solidFill>
            <a:prstDash val="solid"/>
          </a:ln>
          <a:effectLst>
            <a:outerShdw sx="100000" sy="100000" kx="0" ky="0" algn="bl" rotWithShape="0" blurRad="101600" dist="40411" dir="2700000">
              <a:srgbClr val="9C27B0">
                <a:alpha val="100000"/>
              </a:srgbClr>
            </a:outerShdw>
          </a:effectLst>
        </p:spPr>
      </p:sp>
      <p:sp>
        <p:nvSpPr>
          <p:cNvPr id="15" name="Text 12"/>
          <p:cNvSpPr/>
          <p:nvPr/>
        </p:nvSpPr>
        <p:spPr>
          <a:xfrm>
            <a:off x="7514183" y="1378744"/>
            <a:ext cx="240134" cy="2333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70" dirty="0">
                <a:solidFill>
                  <a:srgbClr val="9C27B0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🧭🎯</a:t>
            </a:r>
            <a:endParaRPr lang="en-US" sz="1570" dirty="0"/>
          </a:p>
        </p:txBody>
      </p:sp>
      <p:sp>
        <p:nvSpPr>
          <p:cNvPr id="16" name="Text 13"/>
          <p:cNvSpPr/>
          <p:nvPr/>
        </p:nvSpPr>
        <p:spPr>
          <a:xfrm>
            <a:off x="7334176" y="1612106"/>
            <a:ext cx="600224" cy="2333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70" dirty="0">
                <a:solidFill>
                  <a:srgbClr val="9C27B0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四方向角度</a:t>
            </a:r>
            <a:endParaRPr lang="en-US" sz="1570" dirty="0"/>
          </a:p>
        </p:txBody>
      </p:sp>
      <p:sp>
        <p:nvSpPr>
          <p:cNvPr id="17" name="Text 14"/>
          <p:cNvSpPr/>
          <p:nvPr/>
        </p:nvSpPr>
        <p:spPr>
          <a:xfrm>
            <a:off x="7394153" y="1845469"/>
            <a:ext cx="480194" cy="23336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570" dirty="0">
                <a:solidFill>
                  <a:srgbClr val="9C27B0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移到角色</a:t>
            </a:r>
            <a:endParaRPr lang="en-US" sz="1570" dirty="0"/>
          </a:p>
        </p:txBody>
      </p:sp>
      <p:sp>
        <p:nvSpPr>
          <p:cNvPr id="18" name="Shape 15"/>
          <p:cNvSpPr/>
          <p:nvPr/>
        </p:nvSpPr>
        <p:spPr>
          <a:xfrm>
            <a:off x="571500" y="2762250"/>
            <a:ext cx="8220075" cy="1266825"/>
          </a:xfrm>
          <a:prstGeom prst="roundRect">
            <a:avLst>
              <a:gd name="adj" fmla="val 9023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4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L1-9 我们学了什么？</a:t>
            </a:r>
            <a:endParaRPr lang="en-US" sz="2400" dirty="0"/>
          </a:p>
        </p:txBody>
      </p:sp>
      <p:sp>
        <p:nvSpPr>
          <p:cNvPr id="20" name="Text 17"/>
          <p:cNvSpPr/>
          <p:nvPr/>
        </p:nvSpPr>
        <p:spPr>
          <a:xfrm>
            <a:off x="571500" y="2333625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475"/>
              </a:lnSpc>
              <a:buNone/>
            </a:pPr>
            <a:r>
              <a:rPr lang="en-US" sz="11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上节课我们学会了变量——存数字的魔法盒子📦，还学会了让角色追着角色跑！</a:t>
            </a:r>
            <a:endParaRPr lang="en-US" sz="1120" dirty="0"/>
          </a:p>
        </p:txBody>
      </p:sp>
      <p:sp>
        <p:nvSpPr>
          <p:cNvPr id="21" name="Text 18"/>
          <p:cNvSpPr/>
          <p:nvPr/>
        </p:nvSpPr>
        <p:spPr>
          <a:xfrm>
            <a:off x="714375" y="2857500"/>
            <a:ext cx="7734300" cy="762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970"/>
              </a:lnSpc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🎩 今天我们要学习</a:t>
            </a:r>
            <a:pPr algn="l" indent="0" marL="0">
              <a:lnSpc>
                <a:spcPts val="2970"/>
              </a:lnSpc>
              <a:buNone/>
            </a:pPr>
            <a:r>
              <a:rPr lang="en-US" sz="1650" b="1" dirty="0">
                <a:solidFill>
                  <a:srgbClr val="DC50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广播的深入用法</a:t>
            </a:r>
            <a:pPr algn="l" indent="0" marL="0">
              <a:lnSpc>
                <a:spcPts val="2970"/>
              </a:lnSpc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！</a:t>
            </a:r>
            <a:pPr algn="l" indent="0" marL="0">
              <a:buNone/>
            </a:pPr>
            <a:endParaRPr lang="en-US" sz="1650" dirty="0"/>
          </a:p>
          <a:p>
            <a:pPr algn="l" indent="0" marL="0">
              <a:lnSpc>
                <a:spcPts val="1890"/>
              </a:lnSpc>
              <a:buNone/>
            </a:pPr>
            <a:r>
              <a:rPr lang="en-US" sz="105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让魔术师挥一挥帽子，就能让兔子和花朵一起出现！本节课会对比L1-5的广播入门哦～</a:t>
            </a:r>
            <a:endParaRPr lang="en-US" sz="1650" dirty="0"/>
          </a:p>
        </p:txBody>
      </p:sp>
      <p:sp>
        <p:nvSpPr>
          <p:cNvPr id="22" name="Text 19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L1-10 魔术表演</a:t>
            </a:r>
            <a:endParaRPr lang="en-US" sz="670" dirty="0"/>
          </a:p>
        </p:txBody>
      </p:sp>
      <p:sp>
        <p:nvSpPr>
          <p:cNvPr id="23" name="Text 20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02 / 26</a:t>
            </a:r>
            <a:endParaRPr lang="en-US" sz="67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📚 课堂总结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333500"/>
            <a:ext cx="4000500" cy="1333500"/>
          </a:xfrm>
          <a:prstGeom prst="roundRect">
            <a:avLst>
              <a:gd name="adj" fmla="val 8571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DC5050">
                <a:alpha val="15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857750" y="1333500"/>
            <a:ext cx="4000500" cy="1333500"/>
          </a:xfrm>
          <a:prstGeom prst="roundRect">
            <a:avLst>
              <a:gd name="adj" fmla="val 8571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4757">
                <a:alpha val="12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571500" y="2857500"/>
            <a:ext cx="4029075" cy="1647825"/>
          </a:xfrm>
          <a:prstGeom prst="roundRect">
            <a:avLst>
              <a:gd name="adj" fmla="val 6936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4857750" y="2857500"/>
            <a:ext cx="4029075" cy="1647825"/>
          </a:xfrm>
          <a:prstGeom prst="roundRect">
            <a:avLst>
              <a:gd name="adj" fmla="val 6936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新概念和积木</a:t>
            </a:r>
            <a:endParaRPr lang="en-US" sz="2700" dirty="0"/>
          </a:p>
        </p:txBody>
      </p:sp>
      <p:sp>
        <p:nvSpPr>
          <p:cNvPr id="10" name="Text 7"/>
          <p:cNvSpPr/>
          <p:nvPr/>
        </p:nvSpPr>
        <p:spPr>
          <a:xfrm>
            <a:off x="571500" y="1047750"/>
            <a:ext cx="377047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DC50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🧠 新概念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714375" y="1428750"/>
            <a:ext cx="3480435" cy="857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💬 说积木 —— 角色头顶出现对话气泡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⏳ 等待积木 —— 暂停程序制造悬念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🎯 旋转中心 —— 帽子从底部打开的关键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📡 广播深入 —— 多角色同时收听消息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4857750" y="1047750"/>
            <a:ext cx="377047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新积木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5000625" y="1428750"/>
            <a:ext cx="3480435" cy="857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💬 说 ___ 秒（外观/紫色）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⏳ 等待 ___ 秒（控制/黄色）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📡 广播 消息（事件/黄色）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📩 当接收到 消息（事件/黄色）</a:t>
            </a:r>
            <a:endParaRPr lang="en-US" sz="1050" dirty="0"/>
          </a:p>
        </p:txBody>
      </p:sp>
      <p:sp>
        <p:nvSpPr>
          <p:cNvPr id="14" name="Text 11"/>
          <p:cNvSpPr/>
          <p:nvPr/>
        </p:nvSpPr>
        <p:spPr>
          <a:xfrm>
            <a:off x="571500" y="25717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🔴 广播对比：L1-5 vs L1-10</a:t>
            </a:r>
            <a:endParaRPr lang="en-US" sz="1200" dirty="0"/>
          </a:p>
        </p:txBody>
      </p:sp>
      <p:sp>
        <p:nvSpPr>
          <p:cNvPr id="15" name="Text 12"/>
          <p:cNvSpPr/>
          <p:nvPr/>
        </p:nvSpPr>
        <p:spPr>
          <a:xfrm>
            <a:off x="714375" y="29527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57F1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🔁 L1-5 射箭达人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714375" y="3238500"/>
            <a:ext cx="3480435" cy="857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一个广播 → 一个角色收听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广播"击中" → 王子换造型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简单的「一对一广播」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5000625" y="29527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🔥 L1-10 魔术表演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5000625" y="3238500"/>
            <a:ext cx="3480435" cy="857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两个广播 → 多个角色同时收听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广播"帽开" → 兔子+花朵都出现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高级的「多消息管理」！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L1-10 魔术表演</a:t>
            </a:r>
            <a:endParaRPr lang="en-US" sz="670" dirty="0"/>
          </a:p>
        </p:txBody>
      </p:sp>
      <p:sp>
        <p:nvSpPr>
          <p:cNvPr id="20" name="Text 17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20 / 26</a:t>
            </a:r>
            <a:endParaRPr lang="en-US" sz="67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📚 课堂总结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333500"/>
            <a:ext cx="4381500" cy="1524000"/>
          </a:xfrm>
          <a:prstGeom prst="roundRect">
            <a:avLst>
              <a:gd name="adj" fmla="val 7500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DC5050">
                <a:alpha val="12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857750" y="1333500"/>
            <a:ext cx="4000500" cy="1524000"/>
          </a:xfrm>
          <a:prstGeom prst="roundRect">
            <a:avLst>
              <a:gd name="adj" fmla="val 7500"/>
            </a:avLst>
          </a:prstGeom>
          <a:solidFill>
            <a:srgbClr val="FFF3E0"/>
          </a:solidFill>
          <a:ln/>
          <a:effectLst>
            <a:outerShdw sx="100000" sy="100000" kx="0" ky="0" algn="bl" rotWithShape="0" blurRad="142875" dist="38100" dir="5400000">
              <a:srgbClr val="FF9800">
                <a:alpha val="15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571500" y="3143250"/>
            <a:ext cx="8220075" cy="1457325"/>
          </a:xfrm>
          <a:prstGeom prst="roundRect">
            <a:avLst>
              <a:gd name="adj" fmla="val 7843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5800725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新旧串联</a:t>
            </a:r>
            <a:endParaRPr lang="en-US" sz="2700" dirty="0"/>
          </a:p>
        </p:txBody>
      </p:sp>
      <p:sp>
        <p:nvSpPr>
          <p:cNvPr id="9" name="Text 6"/>
          <p:cNvSpPr/>
          <p:nvPr/>
        </p:nvSpPr>
        <p:spPr>
          <a:xfrm>
            <a:off x="571500" y="1047750"/>
            <a:ext cx="415718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DC50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📖 上节课学过的（女巫的魔法）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714375" y="1428750"/>
            <a:ext cx="3867150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415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📦 创建变量（橙色模块）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415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🔢 将变量设为（初始化）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415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➕ 将变量增加（增减）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415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🧭 四方向角度（0/90/180/-90）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415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🎯 移到角色（追踪）</a:t>
            </a:r>
            <a:endParaRPr lang="en-US" sz="1050" dirty="0"/>
          </a:p>
        </p:txBody>
      </p:sp>
      <p:sp>
        <p:nvSpPr>
          <p:cNvPr id="11" name="Text 8"/>
          <p:cNvSpPr/>
          <p:nvPr/>
        </p:nvSpPr>
        <p:spPr>
          <a:xfrm>
            <a:off x="4857750" y="1047750"/>
            <a:ext cx="3770471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FF475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🆕 今天新学的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5000625" y="1428750"/>
            <a:ext cx="3480435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415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💬 说积木 —— 角色说话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415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⏳ 等待积木 —— 制造悬念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415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🎯 旋转中心 —— 造型编辑器设置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415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📡 广播深入 —— 多消息多接收者</a:t>
            </a:r>
            <a:endParaRPr lang="en-US" sz="1050" dirty="0"/>
          </a:p>
        </p:txBody>
      </p:sp>
      <p:sp>
        <p:nvSpPr>
          <p:cNvPr id="13" name="Text 10"/>
          <p:cNvSpPr/>
          <p:nvPr/>
        </p:nvSpPr>
        <p:spPr>
          <a:xfrm>
            <a:off x="571500" y="2809875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🔗 今天学的怎么和以前的知识串起来？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714375" y="3238500"/>
            <a:ext cx="7734300" cy="952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💬 说 + ⏳ 等待 = 有节奏的表演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🎯 旋转中心 + 左转/右转 = 帽子开合特效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📡 广播 + 条件判断 = 多角色同步响应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52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📦 变量（之前学的）+ 📡 广播 = 可以做更复杂的游戏逻辑！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L1-10 魔术表演</a:t>
            </a:r>
            <a:endParaRPr lang="en-US" sz="670" dirty="0"/>
          </a:p>
        </p:txBody>
      </p:sp>
      <p:sp>
        <p:nvSpPr>
          <p:cNvPr id="16" name="Text 13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21 / 26</a:t>
            </a:r>
            <a:endParaRPr lang="en-US" sz="67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8F4FF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✍️ 小测验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047750"/>
            <a:ext cx="4267200" cy="981075"/>
          </a:xfrm>
          <a:prstGeom prst="roundRect">
            <a:avLst>
              <a:gd name="adj" fmla="val 9709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762500" y="1047750"/>
            <a:ext cx="3981450" cy="981075"/>
          </a:xfrm>
          <a:prstGeom prst="roundRect">
            <a:avLst>
              <a:gd name="adj" fmla="val 9709"/>
            </a:avLst>
          </a:prstGeom>
          <a:solidFill>
            <a:srgbClr val="FFFFFF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1905000"/>
            <a:ext cx="4267200" cy="981075"/>
          </a:xfrm>
          <a:prstGeom prst="roundRect">
            <a:avLst>
              <a:gd name="adj" fmla="val 9709"/>
            </a:avLst>
          </a:prstGeom>
          <a:solidFill>
            <a:srgbClr val="FFFFFF"/>
          </a:solidFill>
          <a:ln w="14288">
            <a:solidFill>
              <a:srgbClr val="FF9800"/>
            </a:solidFill>
            <a:prstDash val="solid"/>
          </a:ln>
        </p:spPr>
      </p:sp>
      <p:sp>
        <p:nvSpPr>
          <p:cNvPr id="8" name="Shape 5"/>
          <p:cNvSpPr/>
          <p:nvPr/>
        </p:nvSpPr>
        <p:spPr>
          <a:xfrm>
            <a:off x="4762500" y="1905000"/>
            <a:ext cx="3981450" cy="981075"/>
          </a:xfrm>
          <a:prstGeom prst="roundRect">
            <a:avLst>
              <a:gd name="adj" fmla="val 9709"/>
            </a:avLst>
          </a:prstGeom>
          <a:solidFill>
            <a:srgbClr val="FFFFFF"/>
          </a:solidFill>
          <a:ln w="14288">
            <a:solidFill>
              <a:srgbClr val="9C27B0"/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571500" y="2762250"/>
            <a:ext cx="8172450" cy="981075"/>
          </a:xfrm>
          <a:prstGeom prst="roundRect">
            <a:avLst>
              <a:gd name="adj" fmla="val 9709"/>
            </a:avLst>
          </a:prstGeom>
          <a:solidFill>
            <a:srgbClr val="FFFFFF"/>
          </a:solidFill>
          <a:ln w="14288">
            <a:solidFill>
              <a:srgbClr val="F4433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71500" y="3667125"/>
            <a:ext cx="8053340" cy="695325"/>
          </a:xfrm>
          <a:prstGeom prst="roundRect">
            <a:avLst>
              <a:gd name="adj" fmla="val 13699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E651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💡 参考答案：Q1-外观/紫色　Q2-B　Q3-一对一/多消息管理　Q4-当接收到+显示　Q5-当接收到</a:t>
            </a:r>
            <a:endParaRPr lang="en-US" sz="900" dirty="0"/>
          </a:p>
        </p:txBody>
      </p:sp>
      <p:sp>
        <p:nvSpPr>
          <p:cNvPr id="11" name="Text 8"/>
          <p:cNvSpPr/>
          <p:nvPr/>
        </p:nvSpPr>
        <p:spPr>
          <a:xfrm>
            <a:off x="571500" y="619125"/>
            <a:ext cx="7734300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9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答对这5道题，广播就真的学会啦！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714375" y="1119188"/>
            <a:ext cx="3770471" cy="1666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Q1：「说」积木在哪个模块？什么颜色？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714375" y="1333500"/>
            <a:ext cx="3770471" cy="333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85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答：______模块，______颜色</a:t>
            </a:r>
            <a:endParaRPr lang="en-US" sz="820" dirty="0"/>
          </a:p>
        </p:txBody>
      </p:sp>
      <p:sp>
        <p:nvSpPr>
          <p:cNvPr id="14" name="Text 11"/>
          <p:cNvSpPr/>
          <p:nvPr/>
        </p:nvSpPr>
        <p:spPr>
          <a:xfrm>
            <a:off x="4905375" y="1119188"/>
            <a:ext cx="3480435" cy="1666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Q2：帽子开合的旋转中心应该放在什么位置？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4905375" y="1333500"/>
            <a:ext cx="3480435" cy="333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85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答：A. 帽子中间 B. 帽子底部 C. 帽子顶部 选______</a:t>
            </a:r>
            <a:endParaRPr lang="en-US" sz="820" dirty="0"/>
          </a:p>
        </p:txBody>
      </p:sp>
      <p:sp>
        <p:nvSpPr>
          <p:cNvPr id="16" name="Text 13"/>
          <p:cNvSpPr/>
          <p:nvPr/>
        </p:nvSpPr>
        <p:spPr>
          <a:xfrm>
            <a:off x="714375" y="1976437"/>
            <a:ext cx="3770471" cy="1666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Q3：L1-10 和 L1-5 的广播有什么不同？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714375" y="2190750"/>
            <a:ext cx="3770471" cy="333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85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答：L1-5是______广播，L1-10是______广播</a:t>
            </a:r>
            <a:endParaRPr lang="en-US" sz="820" dirty="0"/>
          </a:p>
        </p:txBody>
      </p:sp>
      <p:sp>
        <p:nvSpPr>
          <p:cNvPr id="18" name="Text 15"/>
          <p:cNvSpPr/>
          <p:nvPr/>
        </p:nvSpPr>
        <p:spPr>
          <a:xfrm>
            <a:off x="4905375" y="1976437"/>
            <a:ext cx="3480435" cy="1666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Q4：道具收到广播后出现，需要哪两个积木？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4905375" y="2190750"/>
            <a:ext cx="3480435" cy="333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85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答：______ + ______</a:t>
            </a:r>
            <a:endParaRPr lang="en-US" sz="820" dirty="0"/>
          </a:p>
        </p:txBody>
      </p:sp>
      <p:sp>
        <p:nvSpPr>
          <p:cNvPr id="20" name="Text 17"/>
          <p:cNvSpPr/>
          <p:nvPr/>
        </p:nvSpPr>
        <p:spPr>
          <a:xfrm>
            <a:off x="714375" y="2833687"/>
            <a:ext cx="7637621" cy="166688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b="1" dirty="0">
                <a:solidFill>
                  <a:srgbClr val="F44336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Q5：魔术师怎么知道帽子打开了？</a:t>
            </a:r>
            <a:endParaRPr lang="en-US" sz="970" dirty="0"/>
          </a:p>
        </p:txBody>
      </p:sp>
      <p:sp>
        <p:nvSpPr>
          <p:cNvPr id="21" name="Text 18"/>
          <p:cNvSpPr/>
          <p:nvPr/>
        </p:nvSpPr>
        <p:spPr>
          <a:xfrm>
            <a:off x="714375" y="3048000"/>
            <a:ext cx="7637621" cy="333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485"/>
              </a:lnSpc>
              <a:buNone/>
            </a:pPr>
            <a:r>
              <a:rPr lang="en-US" sz="82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答：用「______」积木，也能收到广播！</a:t>
            </a:r>
            <a:endParaRPr lang="en-US" sz="820" dirty="0"/>
          </a:p>
        </p:txBody>
      </p:sp>
      <p:sp>
        <p:nvSpPr>
          <p:cNvPr id="22" name="Text 19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L1-10 魔术表演</a:t>
            </a:r>
            <a:endParaRPr lang="en-US" sz="670" dirty="0"/>
          </a:p>
        </p:txBody>
      </p:sp>
      <p:sp>
        <p:nvSpPr>
          <p:cNvPr id="23" name="Text 20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22 / 26</a:t>
            </a:r>
            <a:endParaRPr lang="en-US" sz="67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E8E8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🎤 展示关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047750"/>
            <a:ext cx="8324850" cy="3371850"/>
          </a:xfrm>
          <a:prstGeom prst="roundRect">
            <a:avLst>
              <a:gd name="adj" fmla="val 3390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6" name="Text 3"/>
          <p:cNvSpPr/>
          <p:nvPr/>
        </p:nvSpPr>
        <p:spPr>
          <a:xfrm>
            <a:off x="571500" y="4191000"/>
            <a:ext cx="3896154" cy="409575"/>
          </a:xfrm>
          <a:prstGeom prst="roundRect">
            <a:avLst>
              <a:gd name="adj" fmla="val 23256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忘记了？翻回前面的笔记看看！</a:t>
            </a:r>
            <a:endParaRPr lang="en-US" sz="970" dirty="0"/>
          </a:p>
        </p:txBody>
      </p:sp>
      <p:sp>
        <p:nvSpPr>
          <p:cNvPr id="7" name="Text 4"/>
          <p:cNvSpPr/>
          <p:nvPr/>
        </p:nvSpPr>
        <p:spPr>
          <a:xfrm>
            <a:off x="571500" y="619125"/>
            <a:ext cx="7734300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9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向爸爸妈妈展示你的魔术表演！</a:t>
            </a:r>
            <a:endParaRPr lang="en-US" sz="1950" dirty="0"/>
          </a:p>
        </p:txBody>
      </p:sp>
      <p:sp>
        <p:nvSpPr>
          <p:cNvPr id="8" name="Text 5"/>
          <p:cNvSpPr/>
          <p:nvPr/>
        </p:nvSpPr>
        <p:spPr>
          <a:xfrm>
            <a:off x="762000" y="1143000"/>
            <a:ext cx="763762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DC50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🎤 演讲稿（填空背诵）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762000" y="1428750"/>
            <a:ext cx="7637621" cy="2476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大家好！今天我用 Scratch 表演了一场魔术——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我做了一个作品叫「</a:t>
            </a:r>
            <a:pPr algn="l" indent="0" marL="0">
              <a:lnSpc>
                <a:spcPts val="2535"/>
              </a:lnSpc>
              <a:buNone/>
            </a:pPr>
            <a:r>
              <a:rPr lang="en-US" sz="970" b="1" dirty="0">
                <a:solidFill>
                  <a:srgbClr val="DC505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魔术表演</a:t>
            </a:r>
            <a:pPr algn="l"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帽子用「</a:t>
            </a:r>
            <a:pPr algn="l" indent="0" marL="0">
              <a:lnSpc>
                <a:spcPts val="2535"/>
              </a:lnSpc>
              <a:buNone/>
            </a:pPr>
            <a:r>
              <a:rPr lang="en-US" sz="970" b="1" dirty="0">
                <a:solidFill>
                  <a:srgbClr val="1E88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</a:t>
            </a:r>
            <a:pPr algn="l"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」键控制打开，用「</a:t>
            </a:r>
            <a:pPr algn="l" indent="0" marL="0">
              <a:lnSpc>
                <a:spcPts val="2535"/>
              </a:lnSpc>
              <a:buNone/>
            </a:pPr>
            <a:r>
              <a:rPr lang="en-US" sz="970" b="1" dirty="0">
                <a:solidFill>
                  <a:srgbClr val="1E88FF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</a:t>
            </a:r>
            <a:pPr algn="l"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」键控制关闭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我发送了两个广播：「</a:t>
            </a:r>
            <a:pPr algn="l" indent="0" marL="0">
              <a:lnSpc>
                <a:spcPts val="2535"/>
              </a:lnSpc>
              <a:buNone/>
            </a:pPr>
            <a:r>
              <a:rPr lang="en-US" sz="970" b="1" dirty="0">
                <a:solidFill>
                  <a:srgbClr val="FF98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</a:t>
            </a:r>
            <a:pPr algn="l"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」和「</a:t>
            </a:r>
            <a:pPr algn="l" indent="0" marL="0">
              <a:lnSpc>
                <a:spcPts val="2535"/>
              </a:lnSpc>
              <a:buNone/>
            </a:pPr>
            <a:r>
              <a:rPr lang="en-US" sz="970" b="1" dirty="0">
                <a:solidFill>
                  <a:srgbClr val="FF98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</a:t>
            </a:r>
            <a:pPr algn="l"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道具收到「帽开」广播后会「</a:t>
            </a:r>
            <a:pPr algn="l" indent="0" marL="0">
              <a:lnSpc>
                <a:spcPts val="2535"/>
              </a:lnSpc>
              <a:buNone/>
            </a:pPr>
            <a:r>
              <a:rPr lang="en-US" sz="970" b="1" dirty="0">
                <a:solidFill>
                  <a:srgbClr val="4CAF5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</a:t>
            </a:r>
            <a:pPr algn="l"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道具收到「帽关」广播后会「</a:t>
            </a:r>
            <a:pPr algn="l" indent="0" marL="0">
              <a:lnSpc>
                <a:spcPts val="2535"/>
              </a:lnSpc>
              <a:buNone/>
            </a:pPr>
            <a:r>
              <a:rPr lang="en-US" sz="970" b="1" dirty="0">
                <a:solidFill>
                  <a:srgbClr val="4CAF5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</a:t>
            </a:r>
            <a:pPr algn="l"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我还用了「</a:t>
            </a:r>
            <a:pPr algn="l" indent="0" marL="0">
              <a:lnSpc>
                <a:spcPts val="2535"/>
              </a:lnSpc>
              <a:buNone/>
            </a:pPr>
            <a:r>
              <a:rPr lang="en-US" sz="970" b="1" dirty="0">
                <a:solidFill>
                  <a:srgbClr val="9C27B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</a:t>
            </a:r>
            <a:pPr algn="l"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」积木让魔术师说话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和 L1-5 的广播相比，这节课我新学到了：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同时管理「</a:t>
            </a:r>
            <a:pPr algn="l" indent="0" marL="0">
              <a:lnSpc>
                <a:spcPts val="2535"/>
              </a:lnSpc>
              <a:buNone/>
            </a:pPr>
            <a:r>
              <a:rPr lang="en-US" sz="970" b="1" dirty="0">
                <a:solidFill>
                  <a:srgbClr val="E91E6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</a:t>
            </a:r>
            <a:pPr algn="l"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」个广播消息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② 让「</a:t>
            </a:r>
            <a:pPr algn="l" indent="0" marL="0">
              <a:lnSpc>
                <a:spcPts val="2535"/>
              </a:lnSpc>
              <a:buNone/>
            </a:pPr>
            <a:r>
              <a:rPr lang="en-US" sz="970" b="1" dirty="0">
                <a:solidFill>
                  <a:srgbClr val="E91E6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</a:t>
            </a:r>
            <a:pPr algn="l"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」个角色一起听广播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③ 学到了旋转中心设置，让帽子从「</a:t>
            </a:r>
            <a:pPr algn="l" indent="0" marL="0">
              <a:lnSpc>
                <a:spcPts val="2535"/>
              </a:lnSpc>
              <a:buNone/>
            </a:pPr>
            <a:r>
              <a:rPr lang="en-US" sz="970" b="1" dirty="0">
                <a:solidFill>
                  <a:srgbClr val="E91E6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______</a:t>
            </a:r>
            <a:pPr algn="l"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」旋转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53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谢谢大家！🎩✨</a:t>
            </a:r>
            <a:endParaRPr lang="en-US" sz="970" dirty="0"/>
          </a:p>
        </p:txBody>
      </p:sp>
      <p:sp>
        <p:nvSpPr>
          <p:cNvPr id="10" name="Text 7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L1-10 魔术表演</a:t>
            </a:r>
            <a:endParaRPr lang="en-US" sz="670" dirty="0"/>
          </a:p>
        </p:txBody>
      </p:sp>
      <p:sp>
        <p:nvSpPr>
          <p:cNvPr id="11" name="Text 8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23 / 26</a:t>
            </a:r>
            <a:endParaRPr lang="en-US" sz="67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762500"/>
            <a:ext cx="9144000" cy="400050"/>
          </a:xfrm>
          <a:prstGeom prst="rect">
            <a:avLst/>
          </a:prstGeom>
          <a:solidFill>
            <a:srgbClr val="DC5050"/>
          </a:solidFill>
          <a:ln/>
        </p:spPr>
      </p:sp>
      <p:sp>
        <p:nvSpPr>
          <p:cNvPr id="4" name="Text 1"/>
          <p:cNvSpPr/>
          <p:nvPr/>
        </p:nvSpPr>
        <p:spPr>
          <a:xfrm>
            <a:off x="666750" y="3238500"/>
            <a:ext cx="1285827" cy="361950"/>
          </a:xfrm>
          <a:prstGeom prst="roundRect">
            <a:avLst>
              <a:gd name="adj" fmla="val 46053"/>
            </a:avLst>
          </a:prstGeom>
          <a:solidFill>
            <a:srgbClr val="FFFFFF"/>
          </a:solidFill>
          <a:ln w="14288">
            <a:solidFill>
              <a:srgbClr val="DC505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DC50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📡 多消息广播</a:t>
            </a:r>
            <a:endParaRPr lang="en-US" sz="970" dirty="0"/>
          </a:p>
        </p:txBody>
      </p:sp>
      <p:sp>
        <p:nvSpPr>
          <p:cNvPr id="5" name="Text 2"/>
          <p:cNvSpPr/>
          <p:nvPr/>
        </p:nvSpPr>
        <p:spPr>
          <a:xfrm>
            <a:off x="2000250" y="3238500"/>
            <a:ext cx="1285827" cy="361950"/>
          </a:xfrm>
          <a:prstGeom prst="roundRect">
            <a:avLst>
              <a:gd name="adj" fmla="val 46053"/>
            </a:avLst>
          </a:prstGeom>
          <a:solidFill>
            <a:srgbClr val="FFFFFF"/>
          </a:solidFill>
          <a:ln w="14288">
            <a:solidFill>
              <a:srgbClr val="9C27B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9C27B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💬 角色说话</a:t>
            </a:r>
            <a:endParaRPr lang="en-US" sz="970" dirty="0"/>
          </a:p>
        </p:txBody>
      </p:sp>
      <p:sp>
        <p:nvSpPr>
          <p:cNvPr id="6" name="Text 3"/>
          <p:cNvSpPr/>
          <p:nvPr/>
        </p:nvSpPr>
        <p:spPr>
          <a:xfrm>
            <a:off x="3333750" y="3238500"/>
            <a:ext cx="1285827" cy="361950"/>
          </a:xfrm>
          <a:prstGeom prst="roundRect">
            <a:avLst>
              <a:gd name="adj" fmla="val 46053"/>
            </a:avLst>
          </a:prstGeom>
          <a:solidFill>
            <a:srgbClr val="FFFFFF"/>
          </a:solidFill>
          <a:ln w="14288">
            <a:solidFill>
              <a:srgbClr val="4CAF5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🎯 旋转中心</a:t>
            </a:r>
            <a:endParaRPr lang="en-US" sz="97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4762500"/>
            <a:ext cx="9144000" cy="40005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66750" y="571500"/>
            <a:ext cx="7927657" cy="1428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3500"/>
              </a:lnSpc>
              <a:buNone/>
            </a:pPr>
            <a:r>
              <a:rPr lang="en-US" sz="13500" spc="405" kern="0" dirty="0">
                <a:solidFill>
                  <a:srgbClr val="DC50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下课啦！</a:t>
            </a:r>
            <a:endParaRPr lang="en-US" sz="13500" dirty="0"/>
          </a:p>
        </p:txBody>
      </p:sp>
      <p:sp>
        <p:nvSpPr>
          <p:cNvPr id="9" name="Text 5"/>
          <p:cNvSpPr/>
          <p:nvPr/>
        </p:nvSpPr>
        <p:spPr>
          <a:xfrm>
            <a:off x="666750" y="2381250"/>
            <a:ext cx="4833937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今天你学会了一场完整的魔术表演！</a:t>
            </a:r>
            <a:endParaRPr lang="en-US" sz="1650" dirty="0"/>
          </a:p>
        </p:txBody>
      </p:sp>
      <p:sp>
        <p:nvSpPr>
          <p:cNvPr id="10" name="Text 6"/>
          <p:cNvSpPr/>
          <p:nvPr/>
        </p:nvSpPr>
        <p:spPr>
          <a:xfrm>
            <a:off x="666750" y="2762250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B71C1C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广播深入 · 说积木 · 等待积木 · 旋转中心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7239000" y="1905000"/>
            <a:ext cx="1382506" cy="504825"/>
          </a:xfrm>
          <a:prstGeom prst="roundRect">
            <a:avLst>
              <a:gd name="adj" fmla="val 28302"/>
            </a:avLst>
          </a:prstGeom>
          <a:solidFill>
            <a:srgbClr val="FFFFFF"/>
          </a:solidFill>
          <a:ln w="14288">
            <a:solidFill>
              <a:srgbClr val="1A2B4B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DC50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辛苦啦！🎩</a:t>
            </a:r>
            <a:endParaRPr lang="en-US" sz="1050" dirty="0"/>
          </a:p>
        </p:txBody>
      </p:sp>
      <p:sp>
        <p:nvSpPr>
          <p:cNvPr id="12" name="Text 8"/>
          <p:cNvSpPr/>
          <p:nvPr/>
        </p:nvSpPr>
        <p:spPr>
          <a:xfrm>
            <a:off x="666750" y="485775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华平小超人 · 少儿编程</a:t>
            </a:r>
            <a:endParaRPr lang="en-US" sz="970" dirty="0"/>
          </a:p>
        </p:txBody>
      </p:sp>
      <p:sp>
        <p:nvSpPr>
          <p:cNvPr id="13" name="Text 9"/>
          <p:cNvSpPr/>
          <p:nvPr/>
        </p:nvSpPr>
        <p:spPr>
          <a:xfrm>
            <a:off x="7381875" y="4857750"/>
            <a:ext cx="145018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82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L1-10</a:t>
            </a:r>
            <a:endParaRPr lang="en-US" sz="82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FF6B9D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🎨 互相欣赏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238250"/>
            <a:ext cx="2886075" cy="1838325"/>
          </a:xfrm>
          <a:prstGeom prst="roundRect">
            <a:avLst>
              <a:gd name="adj" fmla="val 6218"/>
            </a:avLst>
          </a:prstGeom>
          <a:solidFill>
            <a:srgbClr val="FFFFFF"/>
          </a:solidFill>
          <a:ln w="14288">
            <a:solidFill>
              <a:srgbClr val="1E88FF"/>
            </a:solidFill>
            <a:prstDash val="solid"/>
          </a:ln>
          <a:effectLst>
            <a:outerShdw sx="100000" sy="100000" kx="0" ky="0" algn="bl" rotWithShape="0" blurRad="142875" dist="38100" dir="5400000">
              <a:srgbClr val="1E88FF">
                <a:alpha val="2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3333750" y="1238250"/>
            <a:ext cx="2886075" cy="1838325"/>
          </a:xfrm>
          <a:prstGeom prst="roundRect">
            <a:avLst>
              <a:gd name="adj" fmla="val 6218"/>
            </a:avLst>
          </a:prstGeom>
          <a:solidFill>
            <a:srgbClr val="FFFFFF"/>
          </a:solidFill>
          <a:ln w="14288">
            <a:solidFill>
              <a:srgbClr val="4ECDC4"/>
            </a:solidFill>
            <a:prstDash val="solid"/>
          </a:ln>
          <a:effectLst>
            <a:outerShdw sx="100000" sy="100000" kx="0" ky="0" algn="bl" rotWithShape="0" blurRad="142875" dist="38100" dir="5400000">
              <a:srgbClr val="4ECDC4">
                <a:alpha val="20000"/>
              </a:srgbClr>
            </a:outerShdw>
          </a:effectLst>
        </p:spPr>
      </p:sp>
      <p:sp>
        <p:nvSpPr>
          <p:cNvPr id="7" name="Shape 4"/>
          <p:cNvSpPr/>
          <p:nvPr/>
        </p:nvSpPr>
        <p:spPr>
          <a:xfrm>
            <a:off x="6096000" y="1238250"/>
            <a:ext cx="2790825" cy="1838325"/>
          </a:xfrm>
          <a:prstGeom prst="roundRect">
            <a:avLst>
              <a:gd name="adj" fmla="val 6218"/>
            </a:avLst>
          </a:prstGeom>
          <a:solidFill>
            <a:srgbClr val="FFFFFF"/>
          </a:solidFill>
          <a:ln w="14288">
            <a:solidFill>
              <a:srgbClr val="FFD23F"/>
            </a:solidFill>
            <a:prstDash val="solid"/>
          </a:ln>
          <a:effectLst>
            <a:outerShdw sx="100000" sy="100000" kx="0" ky="0" algn="bl" rotWithShape="0" blurRad="142875" dist="38100" dir="5400000">
              <a:srgbClr val="FFD23F">
                <a:alpha val="20000"/>
              </a:srgbClr>
            </a:outerShdw>
          </a:effectLst>
        </p:spPr>
      </p:sp>
      <p:sp>
        <p:nvSpPr>
          <p:cNvPr id="8" name="Shape 5"/>
          <p:cNvSpPr/>
          <p:nvPr/>
        </p:nvSpPr>
        <p:spPr>
          <a:xfrm>
            <a:off x="571500" y="3048000"/>
            <a:ext cx="8220075" cy="1266825"/>
          </a:xfrm>
          <a:prstGeom prst="roundRect">
            <a:avLst>
              <a:gd name="adj" fmla="val 9023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4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来看看谁的魔术表演最精彩！</a:t>
            </a:r>
            <a:endParaRPr lang="en-US" sz="2400" dirty="0"/>
          </a:p>
        </p:txBody>
      </p:sp>
      <p:sp>
        <p:nvSpPr>
          <p:cNvPr id="10" name="Text 7"/>
          <p:cNvSpPr/>
          <p:nvPr/>
        </p:nvSpPr>
        <p:spPr>
          <a:xfrm>
            <a:off x="714375" y="1333500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🖥️ 第1步：展示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714375" y="1619250"/>
            <a:ext cx="2320290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把自己的魔术表演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运行一遍给同桌看！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说说你的表演有什么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特别的创意～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3476625" y="1333500"/>
            <a:ext cx="232029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4ECDC4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👀 第2步：观察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3476625" y="1619250"/>
            <a:ext cx="2320290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认真看同桌的作品！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TA 的表演有什么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不一样的地方？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哪里做得好？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6238875" y="1333500"/>
            <a:ext cx="222361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FFD23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💬 第3步：互评</a:t>
            </a:r>
            <a:endParaRPr lang="en-US" sz="1200" dirty="0"/>
          </a:p>
        </p:txBody>
      </p:sp>
      <p:sp>
        <p:nvSpPr>
          <p:cNvPr id="15" name="Text 12"/>
          <p:cNvSpPr/>
          <p:nvPr/>
        </p:nvSpPr>
        <p:spPr>
          <a:xfrm>
            <a:off x="6238875" y="1619250"/>
            <a:ext cx="2223611" cy="1047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告诉同桌：哪里最棒！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也可以提一个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小小的建议～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145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互相学习共同进步！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714375" y="3143250"/>
            <a:ext cx="7734300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1A2B4B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⭐ 互评四星标准</a:t>
            </a:r>
            <a:endParaRPr lang="en-US" sz="1200" dirty="0"/>
          </a:p>
        </p:txBody>
      </p:sp>
      <p:sp>
        <p:nvSpPr>
          <p:cNvPr id="17" name="Text 14"/>
          <p:cNvSpPr/>
          <p:nvPr/>
        </p:nvSpPr>
        <p:spPr>
          <a:xfrm>
            <a:off x="714375" y="3429000"/>
            <a:ext cx="7734300" cy="476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1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⭐ 帽子能正常开合 ⭐ 道具能正确出现隐藏 ⭐ 魔术师有台词 ⭐ 有自己独特的创意！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L1-10 魔术表演</a:t>
            </a:r>
            <a:endParaRPr lang="en-US" sz="670" dirty="0"/>
          </a:p>
        </p:txBody>
      </p:sp>
      <p:sp>
        <p:nvSpPr>
          <p:cNvPr id="19" name="Text 16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25 / 26</a:t>
            </a:r>
            <a:endParaRPr lang="en-US" sz="67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BF2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4ECDC4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📝 整理归纳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029075" cy="2981325"/>
          </a:xfrm>
          <a:prstGeom prst="roundRect">
            <a:avLst>
              <a:gd name="adj" fmla="val 3834"/>
            </a:avLst>
          </a:prstGeom>
          <a:solidFill>
            <a:srgbClr val="FFFF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6" name="Shape 3"/>
          <p:cNvSpPr/>
          <p:nvPr/>
        </p:nvSpPr>
        <p:spPr>
          <a:xfrm>
            <a:off x="4572000" y="1143000"/>
            <a:ext cx="4029075" cy="2981325"/>
          </a:xfrm>
          <a:prstGeom prst="roundRect">
            <a:avLst>
              <a:gd name="adj" fmla="val 3834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71500" y="4048125"/>
            <a:ext cx="8053340" cy="504825"/>
          </a:xfrm>
          <a:prstGeom prst="roundRect">
            <a:avLst>
              <a:gd name="adj" fmla="val 18868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05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🔴 广播从一对一升级到一对多，你已经能控制多个角色同时响应啦！</a:t>
            </a:r>
            <a:endParaRPr lang="en-US" sz="1050" dirty="0"/>
          </a:p>
        </p:txBody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今天学到了什么？</a:t>
            </a:r>
            <a:endParaRPr lang="en-US" sz="2550" dirty="0"/>
          </a:p>
        </p:txBody>
      </p:sp>
      <p:sp>
        <p:nvSpPr>
          <p:cNvPr id="9" name="Text 6"/>
          <p:cNvSpPr/>
          <p:nvPr/>
        </p:nvSpPr>
        <p:spPr>
          <a:xfrm>
            <a:off x="7143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DC50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新积木全家福</a:t>
            </a:r>
            <a:endParaRPr lang="en-US" sz="1050" dirty="0"/>
          </a:p>
        </p:txBody>
      </p:sp>
      <p:sp>
        <p:nvSpPr>
          <p:cNvPr id="10" name="Text 7"/>
          <p:cNvSpPr/>
          <p:nvPr/>
        </p:nvSpPr>
        <p:spPr>
          <a:xfrm>
            <a:off x="714375" y="1476375"/>
            <a:ext cx="3480435" cy="2190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💬 说 ___ 秒（外观/紫色）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让角色头顶出现对话气泡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⏳ 等待 ___ 秒（控制/黄色）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暂停程序，制造悬念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📡 广播 消息（事件/黄色）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发送消息给所有角色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📩 当接收到 消息（事件/黄色）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收到消息后做什么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4714875" y="123825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b="1" dirty="0">
                <a:solidFill>
                  <a:srgbClr val="F57F1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🧠 核心概念</a:t>
            </a:r>
            <a:endParaRPr lang="en-US" sz="1050" dirty="0"/>
          </a:p>
        </p:txBody>
      </p:sp>
      <p:sp>
        <p:nvSpPr>
          <p:cNvPr id="12" name="Text 9"/>
          <p:cNvSpPr/>
          <p:nvPr/>
        </p:nvSpPr>
        <p:spPr>
          <a:xfrm>
            <a:off x="4714875" y="1476375"/>
            <a:ext cx="3480435" cy="2190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🎯 旋转中心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在造型编辑器设置，不是积木！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帽子从底部旋转像开门一样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📡 广播深入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L1-5：一个广播，一个接收者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L1-10：多个广播，多个接收者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这就是「多消息管理」！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💬 说 vs 等待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说话+等待=有节奏的表演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L1-10 魔术表演</a:t>
            </a:r>
            <a:endParaRPr lang="en-US" sz="670" dirty="0"/>
          </a:p>
        </p:txBody>
      </p:sp>
      <p:sp>
        <p:nvSpPr>
          <p:cNvPr id="14" name="Text 11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26 / 26</a:t>
            </a:r>
            <a:endParaRPr lang="en-US" sz="67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DC505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📖 故事导入</a:t>
            </a:r>
            <a:endParaRPr lang="en-US" sz="970" dirty="0"/>
          </a:p>
        </p:txBody>
      </p:sp>
      <p:sp>
        <p:nvSpPr>
          <p:cNvPr id="5" name="Shape 1"/>
          <p:cNvSpPr/>
          <p:nvPr/>
        </p:nvSpPr>
        <p:spPr>
          <a:xfrm>
            <a:off x="571500" y="666750"/>
            <a:ext cx="5657850" cy="2514600"/>
          </a:xfrm>
          <a:prstGeom prst="roundRect">
            <a:avLst>
              <a:gd name="adj" fmla="val 5303"/>
            </a:avLst>
          </a:prstGeom>
          <a:solidFill>
            <a:srgbClr val="FFFFFF"/>
          </a:solidFill>
          <a:ln w="19050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53882" dir="2700000">
              <a:srgbClr val="1A2B4B">
                <a:alpha val="100000"/>
              </a:srgbClr>
            </a:outerShdw>
          </a:effectLst>
        </p:spPr>
      </p:sp>
      <p:sp>
        <p:nvSpPr>
          <p:cNvPr id="6" name="Shape 2"/>
          <p:cNvSpPr/>
          <p:nvPr/>
        </p:nvSpPr>
        <p:spPr>
          <a:xfrm>
            <a:off x="571500" y="2952750"/>
            <a:ext cx="5267325" cy="981075"/>
          </a:xfrm>
          <a:prstGeom prst="roundRect">
            <a:avLst>
              <a:gd name="adj" fmla="val 11650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  <a:effectLst>
            <a:outerShdw sx="100000" sy="100000" kx="0" ky="0" algn="bl" rotWithShape="0" blurRad="101600" dist="40411" dir="2700000">
              <a:srgbClr val="FFD23F">
                <a:alpha val="100000"/>
              </a:srgbClr>
            </a:outerShdw>
          </a:effectLst>
        </p:spPr>
      </p:sp>
      <p:sp>
        <p:nvSpPr>
          <p:cNvPr id="7" name="Text 3"/>
          <p:cNvSpPr/>
          <p:nvPr/>
        </p:nvSpPr>
        <p:spPr>
          <a:xfrm>
            <a:off x="762000" y="762000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950" dirty="0">
                <a:solidFill>
                  <a:srgbClr val="DC50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🎩 小超人变身魔术师</a:t>
            </a:r>
            <a:endParaRPr lang="en-US" sz="1950" dirty="0"/>
          </a:p>
        </p:txBody>
      </p:sp>
      <p:sp>
        <p:nvSpPr>
          <p:cNvPr id="8" name="Text 4"/>
          <p:cNvSpPr/>
          <p:nvPr/>
        </p:nvSpPr>
        <p:spPr>
          <a:xfrm>
            <a:off x="762000" y="1095375"/>
            <a:ext cx="4833937" cy="1524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小超人变成了魔术师🎩，要在舞台上表演魔术！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他挥一挥帽子，大喊一声"帽开"，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帽子就自己打开了；再喊一声"帽关"，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帽子就合上了。帽子里还藏着神奇道具——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兔子🐰、花朵🌸，听到帽子打开就跳出来给观众看，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帽子关了它们就藏回去。</a:t>
            </a:r>
            <a:pPr algn="l" indent="0" marL="0">
              <a:buNone/>
            </a:pPr>
            <a:endParaRPr lang="en-US" sz="1050" dirty="0"/>
          </a:p>
          <a:p>
            <a:pPr algn="l" indent="0" marL="0">
              <a:lnSpc>
                <a:spcPts val="2100"/>
              </a:lnSpc>
              <a:buNone/>
            </a:pPr>
            <a:r>
              <a:rPr lang="en-US" sz="105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一场神奇的魔术表演开始了！</a:t>
            </a:r>
            <a:endParaRPr lang="en-US" sz="1050" dirty="0"/>
          </a:p>
        </p:txBody>
      </p:sp>
      <p:sp>
        <p:nvSpPr>
          <p:cNvPr id="9" name="Text 5"/>
          <p:cNvSpPr/>
          <p:nvPr/>
        </p:nvSpPr>
        <p:spPr>
          <a:xfrm>
            <a:off x="714375" y="3095625"/>
            <a:ext cx="5027295" cy="666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🤹 你看过魔术表演吗？</a:t>
            </a:r>
            <a:pPr algn="l" indent="0" marL="0">
              <a:buNone/>
            </a:pPr>
            <a:endParaRPr lang="en-US" sz="1350" dirty="0"/>
          </a:p>
          <a:p>
            <a:pPr algn="l" indent="0" marL="0">
              <a:buNone/>
            </a:pPr>
            <a:r>
              <a:rPr lang="en-US" sz="90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魔术师都说些什么？帽子一打开，会有什么神奇的事情发生？</a:t>
            </a:r>
            <a:endParaRPr lang="en-US" sz="1350" dirty="0"/>
          </a:p>
        </p:txBody>
      </p:sp>
      <p:sp>
        <p:nvSpPr>
          <p:cNvPr id="10" name="Text 6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L1-10 魔术表演</a:t>
            </a:r>
            <a:endParaRPr lang="en-US" sz="670" dirty="0"/>
          </a:p>
        </p:txBody>
      </p:sp>
      <p:sp>
        <p:nvSpPr>
          <p:cNvPr id="11" name="Text 7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03 / 26</a:t>
            </a:r>
            <a:endParaRPr lang="en-US" sz="67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8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382506" cy="295275"/>
          </a:xfrm>
          <a:prstGeom prst="roundRect">
            <a:avLst>
              <a:gd name="adj" fmla="val 50000"/>
            </a:avLst>
          </a:prstGeom>
          <a:solidFill>
            <a:srgbClr val="DC505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🎯 功能分析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047750"/>
            <a:ext cx="3838575" cy="1933575"/>
          </a:xfrm>
          <a:prstGeom prst="roundRect">
            <a:avLst>
              <a:gd name="adj" fmla="val 5911"/>
            </a:avLst>
          </a:prstGeom>
          <a:solidFill>
            <a:srgbClr val="FFF0F0"/>
          </a:solidFill>
          <a:ln w="14288">
            <a:solidFill>
              <a:srgbClr val="DC5050"/>
            </a:solidFill>
            <a:prstDash val="dash"/>
          </a:ln>
        </p:spPr>
      </p:sp>
      <p:sp>
        <p:nvSpPr>
          <p:cNvPr id="6" name="Text 3"/>
          <p:cNvSpPr/>
          <p:nvPr/>
        </p:nvSpPr>
        <p:spPr>
          <a:xfrm>
            <a:off x="2216423" y="1747838"/>
            <a:ext cx="13722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DC5050"/>
                </a:solidFill>
                <a:highlight>
                  <a:srgbClr val="FFF0F0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🎬</a:t>
            </a:r>
            <a:endParaRPr lang="en-US" sz="1800" dirty="0"/>
          </a:p>
        </p:txBody>
      </p:sp>
      <p:sp>
        <p:nvSpPr>
          <p:cNvPr id="7" name="Text 4"/>
          <p:cNvSpPr/>
          <p:nvPr/>
        </p:nvSpPr>
        <p:spPr>
          <a:xfrm>
            <a:off x="2216423" y="2014538"/>
            <a:ext cx="548729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DC5050"/>
                </a:solidFill>
                <a:highlight>
                  <a:srgbClr val="FFF0F0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运行视频</a:t>
            </a:r>
            <a:endParaRPr lang="en-US" sz="1800" dirty="0"/>
          </a:p>
        </p:txBody>
      </p:sp>
      <p:sp>
        <p:nvSpPr>
          <p:cNvPr id="8" name="Shape 5"/>
          <p:cNvSpPr/>
          <p:nvPr/>
        </p:nvSpPr>
        <p:spPr>
          <a:xfrm>
            <a:off x="4667250" y="1047750"/>
            <a:ext cx="4029075" cy="2219325"/>
          </a:xfrm>
          <a:prstGeom prst="roundRect">
            <a:avLst>
              <a:gd name="adj" fmla="val 5150"/>
            </a:avLst>
          </a:prstGeom>
          <a:solidFill>
            <a:srgbClr val="FFFF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40411" dir="2700000">
              <a:srgbClr val="1A2B4B">
                <a:alpha val="100000"/>
              </a:srgbClr>
            </a:outerShdw>
          </a:effectLst>
        </p:spPr>
      </p:sp>
      <p:sp>
        <p:nvSpPr>
          <p:cNvPr id="9" name="Text 6"/>
          <p:cNvSpPr/>
          <p:nvPr/>
        </p:nvSpPr>
        <p:spPr>
          <a:xfrm>
            <a:off x="571500" y="619125"/>
            <a:ext cx="7734300" cy="3429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2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先看看魔术表演里有什么？</a:t>
            </a:r>
            <a:endParaRPr lang="en-US" sz="2250" dirty="0"/>
          </a:p>
        </p:txBody>
      </p:sp>
      <p:sp>
        <p:nvSpPr>
          <p:cNvPr id="10" name="Text 7"/>
          <p:cNvSpPr/>
          <p:nvPr/>
        </p:nvSpPr>
        <p:spPr>
          <a:xfrm>
            <a:off x="4810125" y="1143000"/>
            <a:ext cx="3480435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1A2B4B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🔧 拆解分析</a:t>
            </a:r>
            <a:endParaRPr lang="en-US" sz="1120" dirty="0"/>
          </a:p>
        </p:txBody>
      </p:sp>
      <p:sp>
        <p:nvSpPr>
          <p:cNvPr id="11" name="Text 8"/>
          <p:cNvSpPr/>
          <p:nvPr/>
        </p:nvSpPr>
        <p:spPr>
          <a:xfrm>
            <a:off x="4810125" y="1428750"/>
            <a:ext cx="3480435" cy="1428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🎩 魔术师：说话、打招呼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🎩 帽子：旋转开合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🐰 兔子道具：出现/消失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🌸 花朵道具：出现/变换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功能：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魔术师自我介绍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② 按键控制帽子开合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③ 帽开→广播→道具出现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80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④ 帽关→广播→道具隐藏</a:t>
            </a:r>
            <a:endParaRPr lang="en-US" sz="900" dirty="0"/>
          </a:p>
        </p:txBody>
      </p:sp>
      <p:sp>
        <p:nvSpPr>
          <p:cNvPr id="12" name="Text 9"/>
          <p:cNvSpPr/>
          <p:nvPr/>
        </p:nvSpPr>
        <p:spPr>
          <a:xfrm>
            <a:off x="571500" y="323850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DC50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关键：多个角色要同时听到"帽开"和"帽关"的消息——这就是广播！</a:t>
            </a:r>
            <a:endParaRPr lang="en-US" sz="1350" dirty="0"/>
          </a:p>
        </p:txBody>
      </p:sp>
      <p:sp>
        <p:nvSpPr>
          <p:cNvPr id="13" name="Text 10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L1-10 魔术表演</a:t>
            </a:r>
            <a:endParaRPr lang="en-US" sz="670" dirty="0"/>
          </a:p>
        </p:txBody>
      </p:sp>
      <p:sp>
        <p:nvSpPr>
          <p:cNvPr id="14" name="Text 11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04 / 26</a:t>
            </a:r>
            <a:endParaRPr lang="en-US" sz="67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8F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47625"/>
          </a:xfrm>
          <a:prstGeom prst="rect">
            <a:avLst/>
          </a:prstGeom>
          <a:solidFill>
            <a:srgbClr val="FFF8F8"/>
          </a:solidFill>
          <a:ln/>
        </p:spPr>
      </p:sp>
      <p:sp>
        <p:nvSpPr>
          <p:cNvPr id="4" name="Shape 2"/>
          <p:cNvSpPr/>
          <p:nvPr/>
        </p:nvSpPr>
        <p:spPr>
          <a:xfrm>
            <a:off x="0" y="0"/>
            <a:ext cx="1371600" cy="47625"/>
          </a:xfrm>
          <a:prstGeom prst="rect">
            <a:avLst/>
          </a:prstGeom>
          <a:solidFill>
            <a:srgbClr val="FFD23F"/>
          </a:solidFill>
          <a:ln/>
        </p:spPr>
      </p:sp>
      <p:sp>
        <p:nvSpPr>
          <p:cNvPr id="5" name="Shape 3"/>
          <p:cNvSpPr/>
          <p:nvPr/>
        </p:nvSpPr>
        <p:spPr>
          <a:xfrm>
            <a:off x="762000" y="2524125"/>
            <a:ext cx="180975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DC5050">
                <a:alpha val="20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1224855" y="2926556"/>
            <a:ext cx="569640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6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💬 说积木</a:t>
            </a:r>
            <a:endParaRPr lang="en-US" sz="1650" dirty="0"/>
          </a:p>
        </p:txBody>
      </p:sp>
      <p:sp>
        <p:nvSpPr>
          <p:cNvPr id="7" name="Text 5"/>
          <p:cNvSpPr/>
          <p:nvPr/>
        </p:nvSpPr>
        <p:spPr>
          <a:xfrm>
            <a:off x="1794495" y="2988469"/>
            <a:ext cx="319115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让角色说话</a:t>
            </a:r>
            <a:endParaRPr lang="en-US" sz="820" dirty="0"/>
          </a:p>
        </p:txBody>
      </p:sp>
      <p:sp>
        <p:nvSpPr>
          <p:cNvPr id="8" name="Shape 6"/>
          <p:cNvSpPr/>
          <p:nvPr/>
        </p:nvSpPr>
        <p:spPr>
          <a:xfrm>
            <a:off x="2762250" y="2524125"/>
            <a:ext cx="180975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9800">
                <a:alpha val="20000"/>
              </a:srgbClr>
            </a:outerShdw>
          </a:effectLst>
        </p:spPr>
      </p:sp>
      <p:sp>
        <p:nvSpPr>
          <p:cNvPr id="9" name="Text 7"/>
          <p:cNvSpPr/>
          <p:nvPr/>
        </p:nvSpPr>
        <p:spPr>
          <a:xfrm>
            <a:off x="3130748" y="2926556"/>
            <a:ext cx="695399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6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⏳ 等待积木</a:t>
            </a:r>
            <a:endParaRPr lang="en-US" sz="1650" dirty="0"/>
          </a:p>
        </p:txBody>
      </p:sp>
      <p:sp>
        <p:nvSpPr>
          <p:cNvPr id="10" name="Text 8"/>
          <p:cNvSpPr/>
          <p:nvPr/>
        </p:nvSpPr>
        <p:spPr>
          <a:xfrm>
            <a:off x="3826148" y="2988469"/>
            <a:ext cx="382938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暂停制造悬念</a:t>
            </a:r>
            <a:endParaRPr lang="en-US" sz="820" dirty="0"/>
          </a:p>
        </p:txBody>
      </p:sp>
      <p:sp>
        <p:nvSpPr>
          <p:cNvPr id="11" name="Shape 9"/>
          <p:cNvSpPr/>
          <p:nvPr/>
        </p:nvSpPr>
        <p:spPr>
          <a:xfrm>
            <a:off x="4762500" y="2524125"/>
            <a:ext cx="180975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9C27B0">
                <a:alpha val="20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>
            <a:off x="5130998" y="2926556"/>
            <a:ext cx="695399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6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🎯 旋转中心</a:t>
            </a:r>
            <a:endParaRPr lang="en-US" sz="1650" dirty="0"/>
          </a:p>
        </p:txBody>
      </p:sp>
      <p:sp>
        <p:nvSpPr>
          <p:cNvPr id="13" name="Text 11"/>
          <p:cNvSpPr/>
          <p:nvPr/>
        </p:nvSpPr>
        <p:spPr>
          <a:xfrm>
            <a:off x="5826398" y="2988469"/>
            <a:ext cx="382938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帽子从底部开</a:t>
            </a:r>
            <a:endParaRPr lang="en-US" sz="820" dirty="0"/>
          </a:p>
        </p:txBody>
      </p:sp>
      <p:sp>
        <p:nvSpPr>
          <p:cNvPr id="14" name="Shape 12"/>
          <p:cNvSpPr/>
          <p:nvPr/>
        </p:nvSpPr>
        <p:spPr>
          <a:xfrm>
            <a:off x="6762750" y="2524125"/>
            <a:ext cx="1809750" cy="1047750"/>
          </a:xfrm>
          <a:prstGeom prst="roundRect">
            <a:avLst>
              <a:gd name="adj" fmla="val 10909"/>
            </a:avLst>
          </a:prstGeom>
          <a:solidFill>
            <a:srgbClr val="FFFFFF"/>
          </a:solidFill>
          <a:ln/>
          <a:effectLst>
            <a:outerShdw sx="100000" sy="100000" kx="0" ky="0" algn="bl" rotWithShape="0" blurRad="142875" dist="38100" dir="5400000">
              <a:srgbClr val="FF6B9D">
                <a:alpha val="20000"/>
              </a:srgbClr>
            </a:outerShdw>
          </a:effectLst>
        </p:spPr>
      </p:sp>
      <p:sp>
        <p:nvSpPr>
          <p:cNvPr id="15" name="Text 13"/>
          <p:cNvSpPr/>
          <p:nvPr/>
        </p:nvSpPr>
        <p:spPr>
          <a:xfrm>
            <a:off x="7162726" y="2926556"/>
            <a:ext cx="695399" cy="24288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buNone/>
            </a:pPr>
            <a:r>
              <a:rPr lang="en-US" sz="1650" dirty="0">
                <a:solidFill>
                  <a:srgbClr val="1A2B4B"/>
                </a:solidFill>
                <a:highlight>
                  <a:srgbClr val="FFFFFF"/>
                </a:highlight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📡 广播深入</a:t>
            </a:r>
            <a:endParaRPr lang="en-US" sz="1650" dirty="0"/>
          </a:p>
        </p:txBody>
      </p:sp>
      <p:sp>
        <p:nvSpPr>
          <p:cNvPr id="16" name="Text 14"/>
          <p:cNvSpPr/>
          <p:nvPr/>
        </p:nvSpPr>
        <p:spPr>
          <a:xfrm>
            <a:off x="7858125" y="2988469"/>
            <a:ext cx="319115" cy="119062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820" dirty="0">
                <a:solidFill>
                  <a:srgbClr val="888888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多角色通信</a:t>
            </a:r>
            <a:endParaRPr lang="en-US" sz="820" dirty="0"/>
          </a:p>
        </p:txBody>
      </p:sp>
      <p:sp>
        <p:nvSpPr>
          <p:cNvPr id="17" name="Text 15"/>
          <p:cNvSpPr/>
          <p:nvPr/>
        </p:nvSpPr>
        <p:spPr>
          <a:xfrm>
            <a:off x="762000" y="952500"/>
            <a:ext cx="2416969" cy="14287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9750"/>
              </a:lnSpc>
              <a:buNone/>
            </a:pPr>
            <a:r>
              <a:rPr lang="en-US" sz="9750" b="1" dirty="0">
                <a:solidFill>
                  <a:srgbClr val="DC50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01</a:t>
            </a:r>
            <a:endParaRPr lang="en-US" sz="9750" dirty="0"/>
          </a:p>
        </p:txBody>
      </p:sp>
      <p:sp>
        <p:nvSpPr>
          <p:cNvPr id="18" name="Text 16"/>
          <p:cNvSpPr/>
          <p:nvPr/>
        </p:nvSpPr>
        <p:spPr>
          <a:xfrm>
            <a:off x="3333750" y="1143000"/>
            <a:ext cx="4833937" cy="571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4500"/>
              </a:lnSpc>
              <a:buNone/>
            </a:pPr>
            <a:r>
              <a:rPr lang="en-US" sz="45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认识关</a:t>
            </a:r>
            <a:endParaRPr lang="en-US" sz="4500" dirty="0"/>
          </a:p>
        </p:txBody>
      </p:sp>
      <p:sp>
        <p:nvSpPr>
          <p:cNvPr id="19" name="Text 17"/>
          <p:cNvSpPr/>
          <p:nvPr/>
        </p:nvSpPr>
        <p:spPr>
          <a:xfrm>
            <a:off x="3333750" y="1762125"/>
            <a:ext cx="4833937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b="1" dirty="0">
                <a:solidFill>
                  <a:srgbClr val="B71C1C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说积木 / 等待积木 / 旋转中心 / 广播深入</a:t>
            </a:r>
            <a:endParaRPr lang="en-US" sz="1350" dirty="0"/>
          </a:p>
        </p:txBody>
      </p:sp>
      <p:sp>
        <p:nvSpPr>
          <p:cNvPr id="20" name="Text 18"/>
          <p:cNvSpPr/>
          <p:nvPr/>
        </p:nvSpPr>
        <p:spPr>
          <a:xfrm>
            <a:off x="571500" y="39052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0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🔴 本节课重点是</a:t>
            </a:r>
            <a:pPr algn="l" indent="0" marL="0">
              <a:buNone/>
            </a:pPr>
            <a:r>
              <a:rPr lang="en-US" sz="1050" b="1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广播深入</a:t>
            </a:r>
            <a:pPr algn="l" indent="0" marL="0">
              <a:buNone/>
            </a:pPr>
            <a:r>
              <a:rPr lang="en-US" sz="1050" dirty="0">
                <a:solidFill>
                  <a:srgbClr val="8392AE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——对比L1-5的广播入门，学会管理多个消息！</a:t>
            </a:r>
            <a:endParaRPr lang="en-US" sz="1050" dirty="0"/>
          </a:p>
        </p:txBody>
      </p:sp>
      <p:sp>
        <p:nvSpPr>
          <p:cNvPr id="21" name="Text 19"/>
          <p:cNvSpPr/>
          <p:nvPr/>
        </p:nvSpPr>
        <p:spPr>
          <a:xfrm>
            <a:off x="571500" y="438150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L1-10 魔术表演</a:t>
            </a:r>
            <a:endParaRPr lang="en-US" sz="670" dirty="0"/>
          </a:p>
        </p:txBody>
      </p:sp>
      <p:sp>
        <p:nvSpPr>
          <p:cNvPr id="22" name="Text 20"/>
          <p:cNvSpPr/>
          <p:nvPr/>
        </p:nvSpPr>
        <p:spPr>
          <a:xfrm>
            <a:off x="8096250" y="4381500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05 / 26</a:t>
            </a:r>
            <a:endParaRPr lang="en-US" sz="67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E5F5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285827" cy="371475"/>
          </a:xfrm>
          <a:prstGeom prst="roundRect">
            <a:avLst>
              <a:gd name="adj" fmla="val 41026"/>
            </a:avLst>
          </a:prstGeom>
          <a:solidFill>
            <a:srgbClr val="9C27B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💬 新积木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4124325" cy="1457325"/>
          </a:xfrm>
          <a:prstGeom prst="roundRect">
            <a:avLst>
              <a:gd name="adj" fmla="val 7843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572000" y="1190625"/>
            <a:ext cx="4124325" cy="1457325"/>
          </a:xfrm>
          <a:prstGeom prst="roundRect">
            <a:avLst>
              <a:gd name="adj" fmla="val 7843"/>
            </a:avLst>
          </a:prstGeom>
          <a:solidFill>
            <a:srgbClr val="FFF3E0"/>
          </a:solidFill>
          <a:ln w="14288">
            <a:solidFill>
              <a:srgbClr val="FF980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524125"/>
            <a:ext cx="8315325" cy="1743075"/>
          </a:xfrm>
          <a:prstGeom prst="roundRect">
            <a:avLst>
              <a:gd name="adj" fmla="val 6557"/>
            </a:avLst>
          </a:prstGeom>
          <a:solidFill>
            <a:srgbClr val="FCE4EC"/>
          </a:solidFill>
          <a:ln w="14288">
            <a:solidFill>
              <a:srgbClr val="E91E63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说积木 —— 让角色开口说话 💬</a:t>
            </a:r>
            <a:endParaRPr lang="en-US" sz="2700" dirty="0"/>
          </a:p>
        </p:txBody>
      </p:sp>
      <p:sp>
        <p:nvSpPr>
          <p:cNvPr id="9" name="Text 6"/>
          <p:cNvSpPr/>
          <p:nvPr/>
        </p:nvSpPr>
        <p:spPr>
          <a:xfrm>
            <a:off x="714375" y="1285875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在哪里找到？</a:t>
            </a:r>
            <a:endParaRPr lang="en-US" sz="1120" dirty="0"/>
          </a:p>
        </p:txBody>
      </p:sp>
      <p:sp>
        <p:nvSpPr>
          <p:cNvPr id="10" name="Text 7"/>
          <p:cNvSpPr/>
          <p:nvPr/>
        </p:nvSpPr>
        <p:spPr>
          <a:xfrm>
            <a:off x="714375" y="1597819"/>
            <a:ext cx="84214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外观模块（紫色）——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714375" y="1881187"/>
            <a:ext cx="89170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让角色头顶出现对话气泡💭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714375" y="2128838"/>
            <a:ext cx="81743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就像漫画里的对话一样！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4714875" y="1285875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⚙️ 两种模式</a:t>
            </a:r>
            <a:endParaRPr lang="en-US" sz="1120" dirty="0"/>
          </a:p>
        </p:txBody>
      </p:sp>
      <p:sp>
        <p:nvSpPr>
          <p:cNvPr id="14" name="Text 11"/>
          <p:cNvSpPr/>
          <p:nvPr/>
        </p:nvSpPr>
        <p:spPr>
          <a:xfrm>
            <a:off x="4714875" y="1524000"/>
            <a:ext cx="3577114" cy="7143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说 ___ 2 秒 → 说完后自动消失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说 ___ → 一直显示，直到说别的话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762000" y="2619375"/>
            <a:ext cx="763762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E91E63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🎯 魔术师怎么用？</a:t>
            </a:r>
            <a:endParaRPr lang="en-US" sz="1120" dirty="0"/>
          </a:p>
        </p:txBody>
      </p:sp>
      <p:sp>
        <p:nvSpPr>
          <p:cNvPr id="16" name="Text 13"/>
          <p:cNvSpPr/>
          <p:nvPr/>
        </p:nvSpPr>
        <p:spPr>
          <a:xfrm>
            <a:off x="762000" y="3288506"/>
            <a:ext cx="186548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说 大家好！我是魔术师小超人！🎩 2 秒		← 自我介绍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1118815" y="3585642"/>
            <a:ext cx="47974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← 稍等一下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762000" y="3892823"/>
            <a:ext cx="164261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说 今天我要表演帽子魔术！ 2 秒		← 预告节目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571500" y="409575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9C27B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说话和等待交替使用，能让表演更有节奏感！</a:t>
            </a:r>
            <a:endParaRPr lang="en-US" sz="1350" dirty="0"/>
          </a:p>
        </p:txBody>
      </p:sp>
      <p:sp>
        <p:nvSpPr>
          <p:cNvPr id="20" name="Text 17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L1-10 魔术表演</a:t>
            </a:r>
            <a:endParaRPr lang="en-US" sz="670" dirty="0"/>
          </a:p>
        </p:txBody>
      </p:sp>
      <p:sp>
        <p:nvSpPr>
          <p:cNvPr id="21" name="Text 18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06 / 26</a:t>
            </a:r>
            <a:endParaRPr lang="en-US" sz="67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DE7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285827" cy="371475"/>
          </a:xfrm>
          <a:prstGeom prst="roundRect">
            <a:avLst>
              <a:gd name="adj" fmla="val 41026"/>
            </a:avLst>
          </a:prstGeom>
          <a:solidFill>
            <a:srgbClr val="FFC107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⏳ 新积木</a:t>
            </a:r>
            <a:endParaRPr lang="en-US" sz="900" dirty="0"/>
          </a:p>
        </p:txBody>
      </p:sp>
      <p:sp>
        <p:nvSpPr>
          <p:cNvPr id="5" name="Shape 2"/>
          <p:cNvSpPr/>
          <p:nvPr/>
        </p:nvSpPr>
        <p:spPr>
          <a:xfrm>
            <a:off x="571500" y="1190625"/>
            <a:ext cx="4124325" cy="1362075"/>
          </a:xfrm>
          <a:prstGeom prst="roundRect">
            <a:avLst>
              <a:gd name="adj" fmla="val 8392"/>
            </a:avLst>
          </a:prstGeom>
          <a:solidFill>
            <a:srgbClr val="E8F5E9"/>
          </a:solidFill>
          <a:ln w="14288">
            <a:solidFill>
              <a:srgbClr val="4CAF50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572000" y="1190625"/>
            <a:ext cx="4124325" cy="1362075"/>
          </a:xfrm>
          <a:prstGeom prst="roundRect">
            <a:avLst>
              <a:gd name="adj" fmla="val 8392"/>
            </a:avLst>
          </a:prstGeom>
          <a:solidFill>
            <a:srgbClr val="FFF3E0"/>
          </a:solidFill>
          <a:ln w="14288">
            <a:solidFill>
              <a:srgbClr val="FF9800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428875"/>
            <a:ext cx="8315325" cy="1933575"/>
          </a:xfrm>
          <a:prstGeom prst="roundRect">
            <a:avLst>
              <a:gd name="adj" fmla="val 5911"/>
            </a:avLst>
          </a:prstGeom>
          <a:solidFill>
            <a:srgbClr val="FCE4EC"/>
          </a:solidFill>
          <a:ln w="14288">
            <a:solidFill>
              <a:srgbClr val="E91E63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等待积木 —— 制造悬念 ⏳</a:t>
            </a:r>
            <a:endParaRPr lang="en-US" sz="2700" dirty="0"/>
          </a:p>
        </p:txBody>
      </p:sp>
      <p:sp>
        <p:nvSpPr>
          <p:cNvPr id="9" name="Text 6"/>
          <p:cNvSpPr/>
          <p:nvPr/>
        </p:nvSpPr>
        <p:spPr>
          <a:xfrm>
            <a:off x="714375" y="1285875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🧩 在哪里找到？</a:t>
            </a:r>
            <a:endParaRPr lang="en-US" sz="1120" dirty="0"/>
          </a:p>
        </p:txBody>
      </p:sp>
      <p:sp>
        <p:nvSpPr>
          <p:cNvPr id="10" name="Text 7"/>
          <p:cNvSpPr/>
          <p:nvPr/>
        </p:nvSpPr>
        <p:spPr>
          <a:xfrm>
            <a:off x="714375" y="1597819"/>
            <a:ext cx="84214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控制模块（黄色）——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714375" y="1881187"/>
            <a:ext cx="111464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让程序暂停，等指定时间再继续！</a:t>
            </a:r>
            <a:endParaRPr lang="en-US" sz="970" dirty="0"/>
          </a:p>
        </p:txBody>
      </p:sp>
      <p:sp>
        <p:nvSpPr>
          <p:cNvPr id="12" name="Text 9"/>
          <p:cNvSpPr/>
          <p:nvPr/>
        </p:nvSpPr>
        <p:spPr>
          <a:xfrm>
            <a:off x="4714875" y="1285875"/>
            <a:ext cx="3577114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FF980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⚙️ 有什么作用？</a:t>
            </a:r>
            <a:endParaRPr lang="en-US" sz="1120" dirty="0"/>
          </a:p>
        </p:txBody>
      </p:sp>
      <p:sp>
        <p:nvSpPr>
          <p:cNvPr id="13" name="Text 10"/>
          <p:cNvSpPr/>
          <p:nvPr/>
        </p:nvSpPr>
        <p:spPr>
          <a:xfrm>
            <a:off x="4714875" y="1524000"/>
            <a:ext cx="3577114" cy="619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暂停 = 悬念！魔术师说完话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等待一下再继续，观众更期待！</a:t>
            </a:r>
            <a:endParaRPr lang="en-US" sz="970" dirty="0"/>
          </a:p>
        </p:txBody>
      </p:sp>
      <p:sp>
        <p:nvSpPr>
          <p:cNvPr id="14" name="Text 11"/>
          <p:cNvSpPr/>
          <p:nvPr/>
        </p:nvSpPr>
        <p:spPr>
          <a:xfrm>
            <a:off x="762000" y="2524125"/>
            <a:ext cx="763762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E91E63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🎭 魔术表演怎么用？</a:t>
            </a:r>
            <a:endParaRPr lang="en-US" sz="1120" dirty="0"/>
          </a:p>
        </p:txBody>
      </p:sp>
      <p:sp>
        <p:nvSpPr>
          <p:cNvPr id="15" name="Text 12"/>
          <p:cNvSpPr/>
          <p:nvPr/>
        </p:nvSpPr>
        <p:spPr>
          <a:xfrm>
            <a:off x="762000" y="2886075"/>
            <a:ext cx="939998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说 请看我的帽子！🎩 2 秒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1118815" y="3183210"/>
            <a:ext cx="77695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← 观众开始期待了！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762000" y="3490392"/>
            <a:ext cx="49410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说 变！ 2 秒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762000" y="3787527"/>
            <a:ext cx="105258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等待 0.5 秒		← 再等一下！</a:t>
            </a:r>
            <a:endParaRPr lang="en-US" sz="970" dirty="0"/>
          </a:p>
        </p:txBody>
      </p:sp>
      <p:sp>
        <p:nvSpPr>
          <p:cNvPr id="19" name="Text 16"/>
          <p:cNvSpPr/>
          <p:nvPr/>
        </p:nvSpPr>
        <p:spPr>
          <a:xfrm>
            <a:off x="762000" y="4084662"/>
            <a:ext cx="891704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（帽子打开，道具出现！）</a:t>
            </a:r>
            <a:endParaRPr lang="en-US" sz="970" dirty="0"/>
          </a:p>
        </p:txBody>
      </p:sp>
      <p:sp>
        <p:nvSpPr>
          <p:cNvPr id="20" name="Text 17"/>
          <p:cNvSpPr/>
          <p:nvPr/>
        </p:nvSpPr>
        <p:spPr>
          <a:xfrm>
            <a:off x="571500" y="419100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FF980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"等待"就像魔术师的停顿，让观众屏住呼吸等待奇迹！</a:t>
            </a:r>
            <a:endParaRPr lang="en-US" sz="1350" dirty="0"/>
          </a:p>
        </p:txBody>
      </p:sp>
      <p:sp>
        <p:nvSpPr>
          <p:cNvPr id="21" name="Text 18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L1-10 魔术表演</a:t>
            </a:r>
            <a:endParaRPr lang="en-US" sz="670" dirty="0"/>
          </a:p>
        </p:txBody>
      </p:sp>
      <p:sp>
        <p:nvSpPr>
          <p:cNvPr id="22" name="Text 19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07 / 26</a:t>
            </a:r>
            <a:endParaRPr lang="en-US" sz="67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8F5E9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720882" cy="371475"/>
          </a:xfrm>
          <a:prstGeom prst="roundRect">
            <a:avLst>
              <a:gd name="adj" fmla="val 41026"/>
            </a:avLst>
          </a:prstGeom>
          <a:solidFill>
            <a:srgbClr val="4CAF50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🎯 旋转中心设置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600575" cy="1647825"/>
          </a:xfrm>
          <a:prstGeom prst="roundRect">
            <a:avLst>
              <a:gd name="adj" fmla="val 6936"/>
            </a:avLst>
          </a:prstGeom>
          <a:solidFill>
            <a:srgbClr val="FFF8E1"/>
          </a:solidFill>
          <a:ln w="14288">
            <a:solidFill>
              <a:srgbClr val="FFD23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5143500" y="1143000"/>
            <a:ext cx="3552825" cy="1647825"/>
          </a:xfrm>
          <a:prstGeom prst="roundRect">
            <a:avLst>
              <a:gd name="adj" fmla="val 6936"/>
            </a:avLst>
          </a:prstGeom>
          <a:solidFill>
            <a:srgbClr val="E3F2FD"/>
          </a:solidFill>
          <a:ln w="14288">
            <a:solidFill>
              <a:srgbClr val="1E88FF"/>
            </a:solidFill>
            <a:prstDash val="solid"/>
          </a:ln>
        </p:spPr>
      </p:sp>
      <p:sp>
        <p:nvSpPr>
          <p:cNvPr id="7" name="Shape 4"/>
          <p:cNvSpPr/>
          <p:nvPr/>
        </p:nvSpPr>
        <p:spPr>
          <a:xfrm>
            <a:off x="571500" y="2667000"/>
            <a:ext cx="8315325" cy="1743075"/>
          </a:xfrm>
          <a:prstGeom prst="roundRect">
            <a:avLst>
              <a:gd name="adj" fmla="val 6557"/>
            </a:avLst>
          </a:prstGeom>
          <a:solidFill>
            <a:srgbClr val="F3E5F5"/>
          </a:solidFill>
          <a:ln w="14288">
            <a:solidFill>
              <a:srgbClr val="9C27B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🧩 不是积木！是造型编辑器的设置</a:t>
            </a:r>
            <a:endParaRPr lang="en-US" sz="2550" dirty="0"/>
          </a:p>
        </p:txBody>
      </p:sp>
      <p:sp>
        <p:nvSpPr>
          <p:cNvPr id="9" name="Text 6"/>
          <p:cNvSpPr/>
          <p:nvPr/>
        </p:nvSpPr>
        <p:spPr>
          <a:xfrm>
            <a:off x="714375" y="1238250"/>
            <a:ext cx="4060508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F57F1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🎭 为什么重要？</a:t>
            </a:r>
            <a:endParaRPr lang="en-US" sz="1120" dirty="0"/>
          </a:p>
        </p:txBody>
      </p:sp>
      <p:sp>
        <p:nvSpPr>
          <p:cNvPr id="10" name="Text 7"/>
          <p:cNvSpPr/>
          <p:nvPr/>
        </p:nvSpPr>
        <p:spPr>
          <a:xfrm>
            <a:off x="714375" y="1476375"/>
            <a:ext cx="4060508" cy="904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帽子张开是从底部转，不是从中间转！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如果旋转中心在中间，帽子会"打转"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把旋转中心设在帽子底部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195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帽子就能像门一样打开！🚪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5334000" y="1238250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1E88FF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🛠 操作步骤</a:t>
            </a:r>
            <a:endParaRPr lang="en-US" sz="1120" dirty="0"/>
          </a:p>
        </p:txBody>
      </p:sp>
      <p:sp>
        <p:nvSpPr>
          <p:cNvPr id="12" name="Text 9"/>
          <p:cNvSpPr/>
          <p:nvPr/>
        </p:nvSpPr>
        <p:spPr>
          <a:xfrm>
            <a:off x="5334000" y="1476375"/>
            <a:ext cx="2900362" cy="90487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① 选择帽子角色 → 点击「造型」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② 右上角找到「旋转中心」图标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③ 拖动十字准星到帽子</a:t>
            </a:r>
            <a:pPr algn="l" indent="0" marL="0">
              <a:lnSpc>
                <a:spcPts val="1980"/>
              </a:lnSpc>
              <a:buNone/>
            </a:pPr>
            <a:r>
              <a:rPr lang="en-US" sz="900" b="1" dirty="0">
                <a:solidFill>
                  <a:srgbClr val="E91E63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底部</a:t>
            </a:r>
            <a:pPr algn="l" indent="0" marL="0">
              <a:buNone/>
            </a:pPr>
            <a:endParaRPr lang="en-US" sz="900" dirty="0"/>
          </a:p>
          <a:p>
            <a:pPr algn="l" indent="0" marL="0">
              <a:lnSpc>
                <a:spcPts val="1980"/>
              </a:lnSpc>
              <a:buNone/>
            </a:pPr>
            <a:r>
              <a:rPr lang="en-US" sz="90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④ 这样帽子就从底部旋转打开啦！</a:t>
            </a:r>
            <a:endParaRPr lang="en-US" sz="900" dirty="0"/>
          </a:p>
        </p:txBody>
      </p:sp>
      <p:sp>
        <p:nvSpPr>
          <p:cNvPr id="13" name="Text 10"/>
          <p:cNvSpPr/>
          <p:nvPr/>
        </p:nvSpPr>
        <p:spPr>
          <a:xfrm>
            <a:off x="762000" y="2762250"/>
            <a:ext cx="7637621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120" b="1" dirty="0">
                <a:solidFill>
                  <a:srgbClr val="9C27B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🎯 帽子的旋转脚本</a:t>
            </a:r>
            <a:endParaRPr lang="en-US" sz="1120" dirty="0"/>
          </a:p>
        </p:txBody>
      </p:sp>
      <p:sp>
        <p:nvSpPr>
          <p:cNvPr id="14" name="Text 11"/>
          <p:cNvSpPr/>
          <p:nvPr/>
        </p:nvSpPr>
        <p:spPr>
          <a:xfrm>
            <a:off x="762000" y="3431381"/>
            <a:ext cx="2062460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 1 秒内左转 60 度		← 帽子旋转打开（从底部向上翻）</a:t>
            </a:r>
            <a:endParaRPr lang="en-US" sz="970" dirty="0"/>
          </a:p>
        </p:txBody>
      </p:sp>
      <p:sp>
        <p:nvSpPr>
          <p:cNvPr id="15" name="Text 12"/>
          <p:cNvSpPr/>
          <p:nvPr/>
        </p:nvSpPr>
        <p:spPr>
          <a:xfrm>
            <a:off x="762000" y="3728517"/>
            <a:ext cx="1173807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广播 帽开 ▼		← 通知道具出来！</a:t>
            </a:r>
            <a:endParaRPr lang="en-US" sz="970" dirty="0"/>
          </a:p>
        </p:txBody>
      </p:sp>
      <p:sp>
        <p:nvSpPr>
          <p:cNvPr id="16" name="Text 13"/>
          <p:cNvSpPr/>
          <p:nvPr/>
        </p:nvSpPr>
        <p:spPr>
          <a:xfrm>
            <a:off x="762000" y="4322787"/>
            <a:ext cx="545529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当按下 下键 ▼</a:t>
            </a:r>
            <a:endParaRPr lang="en-US" sz="970" dirty="0"/>
          </a:p>
        </p:txBody>
      </p:sp>
      <p:sp>
        <p:nvSpPr>
          <p:cNvPr id="17" name="Text 14"/>
          <p:cNvSpPr/>
          <p:nvPr/>
        </p:nvSpPr>
        <p:spPr>
          <a:xfrm>
            <a:off x="762000" y="4619923"/>
            <a:ext cx="1467966" cy="142875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spAutoFit/>
          </a:bodyPr>
          <a:lstStyle/>
          <a:p>
            <a:pPr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在 1 秒内右转 60 度		← 帽子旋转关闭</a:t>
            </a:r>
            <a:endParaRPr lang="en-US" sz="970" dirty="0"/>
          </a:p>
        </p:txBody>
      </p:sp>
      <p:sp>
        <p:nvSpPr>
          <p:cNvPr id="18" name="Text 15"/>
          <p:cNvSpPr/>
          <p:nvPr/>
        </p:nvSpPr>
        <p:spPr>
          <a:xfrm>
            <a:off x="571500" y="4191000"/>
            <a:ext cx="8024336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4CAF50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💡 比喻：门是绕着门轴转的，帽子的"轴"在底部！</a:t>
            </a:r>
            <a:endParaRPr lang="en-US" sz="1350" dirty="0"/>
          </a:p>
        </p:txBody>
      </p:sp>
      <p:sp>
        <p:nvSpPr>
          <p:cNvPr id="19" name="Text 16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L1-10 魔术表演</a:t>
            </a:r>
            <a:endParaRPr lang="en-US" sz="670" dirty="0"/>
          </a:p>
        </p:txBody>
      </p:sp>
      <p:sp>
        <p:nvSpPr>
          <p:cNvPr id="20" name="Text 17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08 / 26</a:t>
            </a:r>
            <a:endParaRPr lang="en-US" sz="67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F2FD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0" y="0"/>
            <a:ext cx="9144000" cy="28575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238125"/>
            <a:ext cx="1720882" cy="295275"/>
          </a:xfrm>
          <a:prstGeom prst="roundRect">
            <a:avLst>
              <a:gd name="adj" fmla="val 50000"/>
            </a:avLst>
          </a:prstGeom>
          <a:solidFill>
            <a:srgbClr val="1E88FF"/>
          </a:solidFill>
          <a:ln w="14288">
            <a:solidFill>
              <a:srgbClr val="1A2B4B"/>
            </a:solidFill>
            <a:prstDash val="solid"/>
          </a:ln>
          <a:effectLst>
            <a:outerShdw sx="100000" sy="100000" kx="0" ky="0" algn="bl" rotWithShape="0" blurRad="101600" dist="33676" dir="2700000">
              <a:srgbClr val="1A2B4B">
                <a:alpha val="100000"/>
              </a:srgbClr>
            </a:outerShdw>
          </a:effectLst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970" dirty="0">
                <a:solidFill>
                  <a:srgbClr val="FFFFFF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🔴 广播深入回顾</a:t>
            </a:r>
            <a:endParaRPr lang="en-US" sz="970" dirty="0"/>
          </a:p>
        </p:txBody>
      </p:sp>
      <p:sp>
        <p:nvSpPr>
          <p:cNvPr id="5" name="Shape 2"/>
          <p:cNvSpPr/>
          <p:nvPr/>
        </p:nvSpPr>
        <p:spPr>
          <a:xfrm>
            <a:off x="571500" y="1143000"/>
            <a:ext cx="4133850" cy="2990850"/>
          </a:xfrm>
          <a:prstGeom prst="roundRect">
            <a:avLst>
              <a:gd name="adj" fmla="val 3822"/>
            </a:avLst>
          </a:prstGeom>
          <a:solidFill>
            <a:srgbClr val="FFF8E1"/>
          </a:solidFill>
          <a:ln w="19050">
            <a:solidFill>
              <a:srgbClr val="FFD23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572000" y="1143000"/>
            <a:ext cx="4133850" cy="2990850"/>
          </a:xfrm>
          <a:prstGeom prst="roundRect">
            <a:avLst>
              <a:gd name="adj" fmla="val 3822"/>
            </a:avLst>
          </a:prstGeom>
          <a:solidFill>
            <a:srgbClr val="E8F5E9"/>
          </a:solidFill>
          <a:ln w="19050">
            <a:solidFill>
              <a:srgbClr val="4CAF50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71500" y="3905250"/>
            <a:ext cx="8053340" cy="504825"/>
          </a:xfrm>
          <a:prstGeom prst="roundRect">
            <a:avLst>
              <a:gd name="adj" fmla="val 18868"/>
            </a:avLst>
          </a:prstGeom>
          <a:solidFill>
            <a:srgbClr val="FCE4EC"/>
          </a:solidFill>
          <a:ln w="14288">
            <a:solidFill>
              <a:srgbClr val="E91E63"/>
            </a:solidFill>
            <a:prstDash val="solid"/>
          </a:ln>
        </p:spPr>
        <p:txBody>
          <a:bodyPr wrap="square" lIns="0" tIns="0" rIns="0" bIns="0" rtlCol="0" anchor="ctr">
            <a:spAutoFit/>
          </a:bodyPr>
          <a:lstStyle/>
          <a:p>
            <a:pPr algn="ctr" indent="0" marL="0">
              <a:buNone/>
            </a:pPr>
            <a:r>
              <a:rPr lang="en-US" sz="1200" dirty="0">
                <a:solidFill>
                  <a:srgbClr val="E91E63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🔴 对比：L1-5 一个广播一个接收者 vs L1-10 多个广播多个接收者！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571500" y="619125"/>
            <a:ext cx="7734300" cy="3810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2550" dirty="0">
                <a:solidFill>
                  <a:srgbClr val="1A2B4B"/>
                </a:solidFill>
                <a:latin typeface="ZCOOL KuaiLe" pitchFamily="34" charset="0"/>
                <a:ea typeface="ZCOOL KuaiLe" pitchFamily="34" charset="-122"/>
                <a:cs typeface="ZCOOL KuaiLe" pitchFamily="34" charset="-120"/>
              </a:rPr>
              <a:t>L1-5 vs L1-10 广播对比 📡</a:t>
            </a:r>
            <a:endParaRPr lang="en-US" sz="2550" dirty="0"/>
          </a:p>
        </p:txBody>
      </p:sp>
      <p:sp>
        <p:nvSpPr>
          <p:cNvPr id="9" name="Text 6"/>
          <p:cNvSpPr/>
          <p:nvPr/>
        </p:nvSpPr>
        <p:spPr>
          <a:xfrm>
            <a:off x="714375" y="1238250"/>
            <a:ext cx="3480435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F57F17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🔁 L1-5 射箭达人（回顾）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714375" y="1571625"/>
            <a:ext cx="3480435" cy="2000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当时只用了</a:t>
            </a:r>
            <a:pPr algn="l" indent="0" marL="0">
              <a:lnSpc>
                <a:spcPts val="2340"/>
              </a:lnSpc>
              <a:buNone/>
            </a:pPr>
            <a:r>
              <a:rPr lang="en-US" sz="97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一个广播</a:t>
            </a:r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：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📡 广播"击中"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只有</a:t>
            </a:r>
            <a:pPr algn="l" indent="0" marL="0">
              <a:lnSpc>
                <a:spcPts val="2340"/>
              </a:lnSpc>
              <a:buNone/>
            </a:pPr>
            <a:r>
              <a:rPr lang="en-US" sz="97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一个角色</a:t>
            </a:r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收听：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🎭 王子 → 换成开心造型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这叫</a:t>
            </a:r>
            <a:pPr algn="l" indent="0" marL="0">
              <a:lnSpc>
                <a:spcPts val="2340"/>
              </a:lnSpc>
              <a:buNone/>
            </a:pPr>
            <a:r>
              <a:rPr lang="en-US" sz="970" b="1" dirty="0">
                <a:solidFill>
                  <a:srgbClr val="FF980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「一对一广播」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简单但功能有限！</a:t>
            </a:r>
            <a:endParaRPr lang="en-US" sz="970" dirty="0"/>
          </a:p>
        </p:txBody>
      </p:sp>
      <p:sp>
        <p:nvSpPr>
          <p:cNvPr id="11" name="Text 8"/>
          <p:cNvSpPr/>
          <p:nvPr/>
        </p:nvSpPr>
        <p:spPr>
          <a:xfrm>
            <a:off x="4714875" y="1238250"/>
            <a:ext cx="3480435" cy="238125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1200" b="1" dirty="0">
                <a:solidFill>
                  <a:srgbClr val="4CAF50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🔥 L1-10 魔术表演（今天）</a:t>
            </a:r>
            <a:endParaRPr lang="en-US" sz="1200" dirty="0"/>
          </a:p>
        </p:txBody>
      </p:sp>
      <p:sp>
        <p:nvSpPr>
          <p:cNvPr id="12" name="Text 9"/>
          <p:cNvSpPr/>
          <p:nvPr/>
        </p:nvSpPr>
        <p:spPr>
          <a:xfrm>
            <a:off x="4714875" y="1571625"/>
            <a:ext cx="3480435" cy="200025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要用</a:t>
            </a:r>
            <a:pPr algn="l" indent="0" marL="0">
              <a:lnSpc>
                <a:spcPts val="2340"/>
              </a:lnSpc>
              <a:buNone/>
            </a:pPr>
            <a:r>
              <a:rPr lang="en-US" sz="97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两个广播</a:t>
            </a:r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：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📡 广播"帽开" → 🐰兔子出现 → 🌸花朵出现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📡 广播"帽关" → 🐰兔子隐藏 → 🌸花朵隐藏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b="1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多个角色</a:t>
            </a:r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同时收听：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🐰 兔子 → 收到帽开就出现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🌸 花朵 → 收到帽开也出现</a:t>
            </a:r>
            <a:pPr algn="l" indent="0" marL="0">
              <a:buNone/>
            </a:pPr>
            <a:endParaRPr lang="en-US" sz="970" dirty="0"/>
          </a:p>
          <a:p>
            <a:pPr algn="l" indent="0" marL="0">
              <a:buNone/>
            </a:pPr>
            <a:endParaRPr lang="en-US" sz="970" dirty="0"/>
          </a:p>
          <a:p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这叫</a:t>
            </a:r>
            <a:pPr algn="l" indent="0" marL="0">
              <a:lnSpc>
                <a:spcPts val="2340"/>
              </a:lnSpc>
              <a:buNone/>
            </a:pPr>
            <a:r>
              <a:rPr lang="en-US" sz="970" b="1" dirty="0">
                <a:solidFill>
                  <a:srgbClr val="4CAF50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「多消息管理」</a:t>
            </a:r>
            <a:pPr algn="l" indent="0" marL="0">
              <a:lnSpc>
                <a:spcPts val="2340"/>
              </a:lnSpc>
              <a:buNone/>
            </a:pPr>
            <a:r>
              <a:rPr lang="en-US" sz="970" dirty="0">
                <a:solidFill>
                  <a:srgbClr val="3D4F6B"/>
                </a:solidFill>
                <a:latin typeface="Noto Sans SC" pitchFamily="34" charset="0"/>
                <a:ea typeface="Noto Sans SC" pitchFamily="34" charset="-122"/>
                <a:cs typeface="Noto Sans SC" pitchFamily="34" charset="-120"/>
              </a:rPr>
              <a:t>！</a:t>
            </a:r>
            <a:endParaRPr lang="en-US" sz="970" dirty="0"/>
          </a:p>
        </p:txBody>
      </p:sp>
      <p:sp>
        <p:nvSpPr>
          <p:cNvPr id="13" name="Text 10"/>
          <p:cNvSpPr/>
          <p:nvPr/>
        </p:nvSpPr>
        <p:spPr>
          <a:xfrm>
            <a:off x="571500" y="4833938"/>
            <a:ext cx="290036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l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华平小超人 · L1-10 魔术表演</a:t>
            </a:r>
            <a:endParaRPr lang="en-US" sz="670" dirty="0"/>
          </a:p>
        </p:txBody>
      </p:sp>
      <p:sp>
        <p:nvSpPr>
          <p:cNvPr id="14" name="Text 11"/>
          <p:cNvSpPr/>
          <p:nvPr/>
        </p:nvSpPr>
        <p:spPr>
          <a:xfrm>
            <a:off x="8096250" y="4833938"/>
            <a:ext cx="580072" cy="190500"/>
          </a:xfrm>
          <a:prstGeom prst="rect">
            <a:avLst/>
          </a:prstGeom>
          <a:ln/>
        </p:spPr>
        <p:txBody>
          <a:bodyPr wrap="square" lIns="0" tIns="0" rIns="0" bIns="0" rtlCol="0" anchor="t">
            <a:spAutoFit/>
          </a:bodyPr>
          <a:lstStyle/>
          <a:p>
            <a:pPr algn="r" indent="0" marL="0">
              <a:buNone/>
            </a:pPr>
            <a:r>
              <a:rPr lang="en-US" sz="670" b="1" dirty="0">
                <a:solidFill>
                  <a:srgbClr val="8392AE"/>
                </a:solidFill>
                <a:latin typeface="Baloo 2" pitchFamily="34" charset="0"/>
                <a:ea typeface="Baloo 2" pitchFamily="34" charset="-122"/>
                <a:cs typeface="Baloo 2" pitchFamily="34" charset="-120"/>
              </a:rPr>
              <a:t>09 / 26</a:t>
            </a:r>
            <a:endParaRPr lang="en-US" sz="67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2026-05-20T04:44:37Z</dcterms:created>
  <dcterms:modified xsi:type="dcterms:W3CDTF">2026-05-20T04:44:37Z</dcterms:modified>
</cp:coreProperties>
</file>