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notesMasterIdLst>
    <p:notesMasterId r:id="rId26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svg"/><Relationship Id="rId3" Type="http://schemas.openxmlformats.org/officeDocument/2006/relationships/image" Target="../media/image-1-3.png"/><Relationship Id="rId4" Type="http://schemas.openxmlformats.org/officeDocument/2006/relationships/image" Target="../media/image-1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svg"/><Relationship Id="rId3" Type="http://schemas.openxmlformats.org/officeDocument/2006/relationships/image" Target="../media/image-13-3.png"/><Relationship Id="rId4" Type="http://schemas.openxmlformats.org/officeDocument/2006/relationships/image" Target="../media/image-13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svg"/><Relationship Id="rId3" Type="http://schemas.openxmlformats.org/officeDocument/2006/relationships/image" Target="../media/image-16-3.png"/><Relationship Id="rId4" Type="http://schemas.openxmlformats.org/officeDocument/2006/relationships/image" Target="../media/image-16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svg"/><Relationship Id="rId3" Type="http://schemas.openxmlformats.org/officeDocument/2006/relationships/image" Target="../media/image-17-3.png"/><Relationship Id="rId4" Type="http://schemas.openxmlformats.org/officeDocument/2006/relationships/image" Target="../media/image-17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image" Target="../media/image-21-2.svg"/><Relationship Id="rId3" Type="http://schemas.openxmlformats.org/officeDocument/2006/relationships/image" Target="../media/image-21-3.png"/><Relationship Id="rId4" Type="http://schemas.openxmlformats.org/officeDocument/2006/relationships/image" Target="../media/image-21-4.svg"/><Relationship Id="rId5" Type="http://schemas.openxmlformats.org/officeDocument/2006/relationships/image" Target="../media/image-21-5.png"/><Relationship Id="rId6" Type="http://schemas.openxmlformats.org/officeDocument/2006/relationships/image" Target="../media/image-21-6.svg"/><Relationship Id="rId7" Type="http://schemas.openxmlformats.org/officeDocument/2006/relationships/image" Target="../media/image-21-7.png"/><Relationship Id="rId8" Type="http://schemas.openxmlformats.org/officeDocument/2006/relationships/image" Target="../media/image-21-8.sv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image" Target="../media/image-2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png"/><Relationship Id="rId2" Type="http://schemas.openxmlformats.org/officeDocument/2006/relationships/image" Target="../media/image-23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png"/><Relationship Id="rId2" Type="http://schemas.openxmlformats.org/officeDocument/2006/relationships/image" Target="../media/image-24-2.svg"/><Relationship Id="rId3" Type="http://schemas.openxmlformats.org/officeDocument/2006/relationships/image" Target="../media/image-24-3.png"/><Relationship Id="rId4" Type="http://schemas.openxmlformats.org/officeDocument/2006/relationships/image" Target="../media/image-24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svg"/><Relationship Id="rId3" Type="http://schemas.openxmlformats.org/officeDocument/2006/relationships/image" Target="../media/image-3-3.png"/><Relationship Id="rId4" Type="http://schemas.openxmlformats.org/officeDocument/2006/relationships/image" Target="../media/image-3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svg"/><Relationship Id="rId3" Type="http://schemas.openxmlformats.org/officeDocument/2006/relationships/image" Target="../media/image-5-3.png"/><Relationship Id="rId4" Type="http://schemas.openxmlformats.org/officeDocument/2006/relationships/image" Target="../media/image-5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svg"/><Relationship Id="rId3" Type="http://schemas.openxmlformats.org/officeDocument/2006/relationships/image" Target="../media/image-7-3.png"/><Relationship Id="rId4" Type="http://schemas.openxmlformats.org/officeDocument/2006/relationships/image" Target="../media/image-7-4.svg"/><Relationship Id="rId5" Type="http://schemas.openxmlformats.org/officeDocument/2006/relationships/image" Target="../media/image-7-5.png"/><Relationship Id="rId6" Type="http://schemas.openxmlformats.org/officeDocument/2006/relationships/image" Target="../media/image-7-6.svg"/><Relationship Id="rId7" Type="http://schemas.openxmlformats.org/officeDocument/2006/relationships/image" Target="../media/image-7-7.png"/><Relationship Id="rId8" Type="http://schemas.openxmlformats.org/officeDocument/2006/relationships/image" Target="../media/image-7-8.svg"/><Relationship Id="rId9" Type="http://schemas.openxmlformats.org/officeDocument/2006/relationships/image" Target="../media/image-7-9.png"/><Relationship Id="rId10" Type="http://schemas.openxmlformats.org/officeDocument/2006/relationships/image" Target="../media/image-7-10.sv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svg"/><Relationship Id="rId3" Type="http://schemas.openxmlformats.org/officeDocument/2006/relationships/image" Target="../media/image-9-3.png"/><Relationship Id="rId4" Type="http://schemas.openxmlformats.org/officeDocument/2006/relationships/image" Target="../media/image-9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762500"/>
            <a:ext cx="9144000" cy="400050"/>
          </a:xfrm>
          <a:prstGeom prst="rect">
            <a:avLst/>
          </a:prstGeom>
          <a:solidFill>
            <a:srgbClr val="1E88FF"/>
          </a:solidFill>
          <a:ln/>
        </p:spPr>
      </p:sp>
      <p:sp>
        <p:nvSpPr>
          <p:cNvPr id="4" name="Text 1"/>
          <p:cNvSpPr/>
          <p:nvPr/>
        </p:nvSpPr>
        <p:spPr>
          <a:xfrm rot="-240000">
            <a:off x="666750" y="666750"/>
            <a:ext cx="1198816" cy="342900"/>
          </a:xfrm>
          <a:prstGeom prst="roundRect">
            <a:avLst>
              <a:gd name="adj" fmla="val 44444"/>
            </a:avLst>
          </a:prstGeom>
          <a:solidFill>
            <a:srgbClr val="FF4757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spc="150" kern="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LEVEL · 1</a:t>
            </a:r>
            <a:endParaRPr lang="en-US" sz="105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762500"/>
            <a:ext cx="9144000" cy="40005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66750" y="1095375"/>
            <a:ext cx="2900362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spc="54" kern="0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SCRATCH · LESSON 11</a:t>
            </a:r>
            <a:endParaRPr lang="en-US" sz="1350" dirty="0"/>
          </a:p>
        </p:txBody>
      </p:sp>
      <p:sp>
        <p:nvSpPr>
          <p:cNvPr id="7" name="Text 3"/>
          <p:cNvSpPr/>
          <p:nvPr/>
        </p:nvSpPr>
        <p:spPr>
          <a:xfrm>
            <a:off x="666750" y="1428750"/>
            <a:ext cx="5317331" cy="1809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0500"/>
              </a:lnSpc>
              <a:buNone/>
            </a:pPr>
            <a:r>
              <a:rPr lang="en-US" sz="10500" spc="420" kern="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保卫小鸡</a:t>
            </a:r>
            <a:endParaRPr lang="en-US" sz="10500" dirty="0"/>
          </a:p>
        </p:txBody>
      </p:sp>
      <p:sp>
        <p:nvSpPr>
          <p:cNvPr id="8" name="Text 4"/>
          <p:cNvSpPr/>
          <p:nvPr/>
        </p:nvSpPr>
        <p:spPr>
          <a:xfrm>
            <a:off x="666750" y="3333750"/>
            <a:ext cx="4640580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和小超人一起赶走翼龙！</a:t>
            </a:r>
            <a:pPr algn="l" indent="0" marL="0">
              <a:buNone/>
            </a:pPr>
            <a:r>
              <a:rPr lang="en-US" sz="165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🧹🦖</a:t>
            </a:r>
            <a:endParaRPr lang="en-US" sz="1650" dirty="0"/>
          </a:p>
        </p:txBody>
      </p:sp>
      <p:sp>
        <p:nvSpPr>
          <p:cNvPr id="9" name="Text 5"/>
          <p:cNvSpPr/>
          <p:nvPr/>
        </p:nvSpPr>
        <p:spPr>
          <a:xfrm>
            <a:off x="666750" y="4857750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华平小超人 · L1-11 保卫小鸡</a:t>
            </a:r>
            <a:endParaRPr lang="en-US" sz="970" dirty="0"/>
          </a:p>
        </p:txBody>
      </p:sp>
      <p:sp>
        <p:nvSpPr>
          <p:cNvPr id="10" name="Text 6"/>
          <p:cNvSpPr/>
          <p:nvPr/>
        </p:nvSpPr>
        <p:spPr>
          <a:xfrm>
            <a:off x="8096250" y="4857750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82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01/24</a:t>
            </a:r>
            <a:endParaRPr lang="en-US" sz="82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76250" y="190500"/>
            <a:ext cx="1382506" cy="371475"/>
          </a:xfrm>
          <a:prstGeom prst="roundRect">
            <a:avLst>
              <a:gd name="adj" fmla="val 41026"/>
            </a:avLst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🐤 STEP 01</a:t>
            </a:r>
            <a:endParaRPr lang="en-US" sz="900" dirty="0"/>
          </a:p>
        </p:txBody>
      </p:sp>
      <p:sp>
        <p:nvSpPr>
          <p:cNvPr id="5" name="Shape 2"/>
          <p:cNvSpPr/>
          <p:nvPr/>
        </p:nvSpPr>
        <p:spPr>
          <a:xfrm>
            <a:off x="476250" y="1238250"/>
            <a:ext cx="3752850" cy="2800350"/>
          </a:xfrm>
          <a:prstGeom prst="roundRect">
            <a:avLst>
              <a:gd name="adj" fmla="val 4082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FFD23F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4476750" y="1238250"/>
            <a:ext cx="4133850" cy="2800350"/>
          </a:xfrm>
          <a:prstGeom prst="roundRect">
            <a:avLst>
              <a:gd name="adj" fmla="val 4082"/>
            </a:avLst>
          </a:prstGeom>
          <a:solidFill>
            <a:srgbClr val="FFF8E1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FF9800">
                <a:alpha val="100000"/>
              </a:srgbClr>
            </a:outerShdw>
          </a:effectLst>
        </p:spPr>
      </p:sp>
      <p:sp>
        <p:nvSpPr>
          <p:cNvPr id="7" name="Text 4"/>
          <p:cNvSpPr/>
          <p:nvPr/>
        </p:nvSpPr>
        <p:spPr>
          <a:xfrm>
            <a:off x="476250" y="1238250"/>
            <a:ext cx="3886486" cy="238125"/>
          </a:xfrm>
          <a:prstGeom prst="roundRect">
            <a:avLst>
              <a:gd name="adj" fmla="val 40000"/>
            </a:avLst>
          </a:prstGeom>
          <a:solidFill>
            <a:srgbClr val="FFD23F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🧩 小鸡脚本</a:t>
            </a:r>
            <a:endParaRPr lang="en-US" sz="820" dirty="0"/>
          </a:p>
        </p:txBody>
      </p:sp>
      <p:sp>
        <p:nvSpPr>
          <p:cNvPr id="8" name="Text 5"/>
          <p:cNvSpPr/>
          <p:nvPr/>
        </p:nvSpPr>
        <p:spPr>
          <a:xfrm>
            <a:off x="476250" y="571500"/>
            <a:ext cx="4350544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1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小鸡在地面左右走 🐤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476250" y="904875"/>
            <a:ext cx="386715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💭 小鸡怎么在农场里走来走去？</a:t>
            </a:r>
            <a:endParaRPr lang="en-US" sz="820" dirty="0"/>
          </a:p>
        </p:txBody>
      </p:sp>
      <p:sp>
        <p:nvSpPr>
          <p:cNvPr id="10" name="Text 7"/>
          <p:cNvSpPr/>
          <p:nvPr/>
        </p:nvSpPr>
        <p:spPr>
          <a:xfrm>
            <a:off x="666750" y="1971675"/>
            <a:ext cx="13722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显示</a:t>
            </a:r>
            <a:endParaRPr lang="en-US" sz="900" dirty="0"/>
          </a:p>
        </p:txBody>
      </p:sp>
      <p:sp>
        <p:nvSpPr>
          <p:cNvPr id="11" name="Text 8"/>
          <p:cNvSpPr/>
          <p:nvPr/>
        </p:nvSpPr>
        <p:spPr>
          <a:xfrm>
            <a:off x="666750" y="2200275"/>
            <a:ext cx="79087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将旋转方式设为 左右翻转</a:t>
            </a:r>
            <a:endParaRPr lang="en-US" sz="900" dirty="0"/>
          </a:p>
        </p:txBody>
      </p:sp>
      <p:sp>
        <p:nvSpPr>
          <p:cNvPr id="12" name="Text 9"/>
          <p:cNvSpPr/>
          <p:nvPr/>
        </p:nvSpPr>
        <p:spPr>
          <a:xfrm>
            <a:off x="666750" y="2733675"/>
            <a:ext cx="46546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移动 3 步</a:t>
            </a:r>
            <a:endParaRPr lang="en-US" sz="900" dirty="0"/>
          </a:p>
        </p:txBody>
      </p:sp>
      <p:sp>
        <p:nvSpPr>
          <p:cNvPr id="13" name="Text 10"/>
          <p:cNvSpPr/>
          <p:nvPr/>
        </p:nvSpPr>
        <p:spPr>
          <a:xfrm>
            <a:off x="666750" y="2962275"/>
            <a:ext cx="76795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 碰到边缘？那么</a:t>
            </a:r>
            <a:endParaRPr lang="en-US" sz="900" dirty="0"/>
          </a:p>
        </p:txBody>
      </p:sp>
      <p:sp>
        <p:nvSpPr>
          <p:cNvPr id="14" name="Text 11"/>
          <p:cNvSpPr/>
          <p:nvPr/>
        </p:nvSpPr>
        <p:spPr>
          <a:xfrm>
            <a:off x="666750" y="3190875"/>
            <a:ext cx="909786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换成 走路1 ▼ 造型</a:t>
            </a:r>
            <a:endParaRPr lang="en-US" sz="900" dirty="0"/>
          </a:p>
        </p:txBody>
      </p:sp>
      <p:sp>
        <p:nvSpPr>
          <p:cNvPr id="15" name="Text 12"/>
          <p:cNvSpPr/>
          <p:nvPr/>
        </p:nvSpPr>
        <p:spPr>
          <a:xfrm>
            <a:off x="666750" y="3724275"/>
            <a:ext cx="909786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换成 走路2 ▼ 造型</a:t>
            </a:r>
            <a:endParaRPr lang="en-US" sz="900" dirty="0"/>
          </a:p>
        </p:txBody>
      </p:sp>
      <p:sp>
        <p:nvSpPr>
          <p:cNvPr id="16" name="Text 13"/>
          <p:cNvSpPr/>
          <p:nvPr/>
        </p:nvSpPr>
        <p:spPr>
          <a:xfrm>
            <a:off x="4667250" y="1438275"/>
            <a:ext cx="31075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💡 要点：</a:t>
            </a:r>
            <a:endParaRPr lang="en-US" sz="900" dirty="0"/>
          </a:p>
        </p:txBody>
      </p:sp>
      <p:sp>
        <p:nvSpPr>
          <p:cNvPr id="17" name="Text 14"/>
          <p:cNvSpPr/>
          <p:nvPr/>
        </p:nvSpPr>
        <p:spPr>
          <a:xfrm>
            <a:off x="4667250" y="1941165"/>
            <a:ext cx="8635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走路速度慢一点（3步）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4667250" y="2192610"/>
            <a:ext cx="93114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给小鸡悠闲的感觉 🐤</a:t>
            </a:r>
            <a:endParaRPr lang="en-US" sz="900" dirty="0"/>
          </a:p>
        </p:txBody>
      </p:sp>
      <p:sp>
        <p:nvSpPr>
          <p:cNvPr id="19" name="Text 16"/>
          <p:cNvSpPr/>
          <p:nvPr/>
        </p:nvSpPr>
        <p:spPr>
          <a:xfrm>
            <a:off x="4667250" y="2695501"/>
            <a:ext cx="684907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造型切换 + 等待</a:t>
            </a:r>
            <a:endParaRPr lang="en-US" sz="900" dirty="0"/>
          </a:p>
        </p:txBody>
      </p:sp>
      <p:sp>
        <p:nvSpPr>
          <p:cNvPr id="20" name="Text 17"/>
          <p:cNvSpPr/>
          <p:nvPr/>
        </p:nvSpPr>
        <p:spPr>
          <a:xfrm>
            <a:off x="4667250" y="2946946"/>
            <a:ext cx="89475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让走路动画更自然！</a:t>
            </a:r>
            <a:endParaRPr lang="en-US" sz="900" dirty="0"/>
          </a:p>
        </p:txBody>
      </p:sp>
      <p:sp>
        <p:nvSpPr>
          <p:cNvPr id="21" name="Text 18"/>
          <p:cNvSpPr/>
          <p:nvPr/>
        </p:nvSpPr>
        <p:spPr>
          <a:xfrm>
            <a:off x="4667250" y="3473648"/>
            <a:ext cx="10492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</a:t>
            </a:r>
            <a:endParaRPr lang="en-US" sz="900" dirty="0"/>
          </a:p>
        </p:txBody>
      </p:sp>
      <p:sp>
        <p:nvSpPr>
          <p:cNvPr id="22" name="Text 19"/>
          <p:cNvSpPr/>
          <p:nvPr/>
        </p:nvSpPr>
        <p:spPr>
          <a:xfrm>
            <a:off x="4667250" y="3754636"/>
            <a:ext cx="62039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简化来回走</a:t>
            </a:r>
            <a:endParaRPr lang="en-US" sz="900" dirty="0"/>
          </a:p>
        </p:txBody>
      </p:sp>
      <p:sp>
        <p:nvSpPr>
          <p:cNvPr id="23" name="Text 20"/>
          <p:cNvSpPr/>
          <p:nvPr/>
        </p:nvSpPr>
        <p:spPr>
          <a:xfrm>
            <a:off x="4667250" y="4257526"/>
            <a:ext cx="72226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游戏开始要「显示」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4667250" y="4508971"/>
            <a:ext cx="103197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保证小鸡一开始是可见的</a:t>
            </a:r>
            <a:endParaRPr lang="en-US" sz="900" dirty="0"/>
          </a:p>
        </p:txBody>
      </p:sp>
      <p:sp>
        <p:nvSpPr>
          <p:cNvPr id="25" name="Text 22"/>
          <p:cNvSpPr/>
          <p:nvPr/>
        </p:nvSpPr>
        <p:spPr>
          <a:xfrm>
            <a:off x="4667250" y="5035674"/>
            <a:ext cx="69659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⚡ 简化版：移动 +</a:t>
            </a:r>
            <a:endParaRPr lang="en-US" sz="900" dirty="0"/>
          </a:p>
        </p:txBody>
      </p:sp>
      <p:sp>
        <p:nvSpPr>
          <p:cNvPr id="26" name="Text 23"/>
          <p:cNvSpPr/>
          <p:nvPr/>
        </p:nvSpPr>
        <p:spPr>
          <a:xfrm>
            <a:off x="6144667" y="5035674"/>
            <a:ext cx="13722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即可</a:t>
            </a:r>
            <a:endParaRPr lang="en-US" sz="900" dirty="0"/>
          </a:p>
        </p:txBody>
      </p:sp>
      <p:sp>
        <p:nvSpPr>
          <p:cNvPr id="27" name="Text 24"/>
          <p:cNvSpPr/>
          <p:nvPr/>
        </p:nvSpPr>
        <p:spPr>
          <a:xfrm>
            <a:off x="47625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L1-11 保卫小鸡</a:t>
            </a:r>
            <a:endParaRPr lang="en-US" sz="670" dirty="0"/>
          </a:p>
        </p:txBody>
      </p:sp>
      <p:sp>
        <p:nvSpPr>
          <p:cNvPr id="28" name="Text 25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10/24</a:t>
            </a:r>
            <a:endParaRPr lang="en-US" sz="67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76250" y="190500"/>
            <a:ext cx="1382506" cy="371475"/>
          </a:xfrm>
          <a:prstGeom prst="roundRect">
            <a:avLst>
              <a:gd name="adj" fmla="val 41026"/>
            </a:avLst>
          </a:prstGeom>
          <a:solidFill>
            <a:srgbClr val="FF6B9D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🦖 STEP 02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476250" y="1238250"/>
            <a:ext cx="3752850" cy="2609850"/>
          </a:xfrm>
          <a:prstGeom prst="roundRect">
            <a:avLst>
              <a:gd name="adj" fmla="val 4380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FF6B9D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4476750" y="1238250"/>
            <a:ext cx="4133850" cy="2609850"/>
          </a:xfrm>
          <a:prstGeom prst="roundRect">
            <a:avLst>
              <a:gd name="adj" fmla="val 4380"/>
            </a:avLst>
          </a:prstGeom>
          <a:solidFill>
            <a:srgbClr val="FFF0F0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D32F2F">
                <a:alpha val="100000"/>
              </a:srgbClr>
            </a:outerShdw>
          </a:effectLst>
        </p:spPr>
      </p:sp>
      <p:sp>
        <p:nvSpPr>
          <p:cNvPr id="7" name="Text 4"/>
          <p:cNvSpPr/>
          <p:nvPr/>
        </p:nvSpPr>
        <p:spPr>
          <a:xfrm>
            <a:off x="6429375" y="571500"/>
            <a:ext cx="1479185" cy="600075"/>
          </a:xfrm>
          <a:prstGeom prst="roundRect">
            <a:avLst>
              <a:gd name="adj" fmla="val 12698"/>
            </a:avLst>
          </a:prstGeom>
          <a:solidFill>
            <a:srgbClr val="FFFFFF"/>
          </a:solidFill>
          <a:ln w="14288">
            <a:solidFill>
              <a:srgbClr val="1A2B4B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D32F2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↘ 方向 -135°</a:t>
            </a:r>
            <a:endParaRPr lang="en-US" sz="820" dirty="0"/>
          </a:p>
        </p:txBody>
      </p:sp>
      <p:sp>
        <p:nvSpPr>
          <p:cNvPr id="8" name="Text 5"/>
          <p:cNvSpPr/>
          <p:nvPr/>
        </p:nvSpPr>
        <p:spPr>
          <a:xfrm>
            <a:off x="476250" y="1238250"/>
            <a:ext cx="3886486" cy="238125"/>
          </a:xfrm>
          <a:prstGeom prst="roundRect">
            <a:avLst>
              <a:gd name="adj" fmla="val 40000"/>
            </a:avLst>
          </a:prstGeom>
          <a:solidFill>
            <a:srgbClr val="FF6B9D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🧩 翼龙脚本</a:t>
            </a:r>
            <a:endParaRPr lang="en-US" sz="820" dirty="0"/>
          </a:p>
        </p:txBody>
      </p:sp>
      <p:sp>
        <p:nvSpPr>
          <p:cNvPr id="9" name="Text 6"/>
          <p:cNvSpPr/>
          <p:nvPr/>
        </p:nvSpPr>
        <p:spPr>
          <a:xfrm>
            <a:off x="476250" y="571500"/>
            <a:ext cx="4350544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1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翼龙从天空斜飞下来 🦖</a:t>
            </a:r>
            <a:endParaRPr lang="en-US" sz="2100" dirty="0"/>
          </a:p>
        </p:txBody>
      </p:sp>
      <p:sp>
        <p:nvSpPr>
          <p:cNvPr id="10" name="Text 7"/>
          <p:cNvSpPr/>
          <p:nvPr/>
        </p:nvSpPr>
        <p:spPr>
          <a:xfrm>
            <a:off x="476250" y="904875"/>
            <a:ext cx="386715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💭 翼龙怎么从天而降抓小鸡？</a:t>
            </a:r>
            <a:endParaRPr lang="en-US" sz="820" dirty="0"/>
          </a:p>
        </p:txBody>
      </p:sp>
      <p:sp>
        <p:nvSpPr>
          <p:cNvPr id="11" name="Text 8"/>
          <p:cNvSpPr/>
          <p:nvPr/>
        </p:nvSpPr>
        <p:spPr>
          <a:xfrm>
            <a:off x="666750" y="1971675"/>
            <a:ext cx="13722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显示</a:t>
            </a:r>
            <a:endParaRPr lang="en-US" sz="900" dirty="0"/>
          </a:p>
        </p:txBody>
      </p:sp>
      <p:sp>
        <p:nvSpPr>
          <p:cNvPr id="12" name="Text 9"/>
          <p:cNvSpPr/>
          <p:nvPr/>
        </p:nvSpPr>
        <p:spPr>
          <a:xfrm>
            <a:off x="666750" y="2200275"/>
            <a:ext cx="850181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移到 x:200 y:150</a:t>
            </a:r>
            <a:endParaRPr lang="en-US" sz="900" dirty="0"/>
          </a:p>
        </p:txBody>
      </p:sp>
      <p:sp>
        <p:nvSpPr>
          <p:cNvPr id="13" name="Text 10"/>
          <p:cNvSpPr/>
          <p:nvPr/>
        </p:nvSpPr>
        <p:spPr>
          <a:xfrm>
            <a:off x="666750" y="2428875"/>
            <a:ext cx="6064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面向 -135 方向</a:t>
            </a:r>
            <a:endParaRPr lang="en-US" sz="900" dirty="0"/>
          </a:p>
        </p:txBody>
      </p:sp>
      <p:sp>
        <p:nvSpPr>
          <p:cNvPr id="14" name="Text 11"/>
          <p:cNvSpPr/>
          <p:nvPr/>
        </p:nvSpPr>
        <p:spPr>
          <a:xfrm>
            <a:off x="666750" y="2657475"/>
            <a:ext cx="79087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将旋转方式设为 左右翻转</a:t>
            </a:r>
            <a:endParaRPr lang="en-US" sz="900" dirty="0"/>
          </a:p>
        </p:txBody>
      </p:sp>
      <p:sp>
        <p:nvSpPr>
          <p:cNvPr id="15" name="Text 12"/>
          <p:cNvSpPr/>
          <p:nvPr/>
        </p:nvSpPr>
        <p:spPr>
          <a:xfrm>
            <a:off x="666750" y="3190875"/>
            <a:ext cx="46546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移动 4 步</a:t>
            </a:r>
            <a:endParaRPr lang="en-US" sz="900" dirty="0"/>
          </a:p>
        </p:txBody>
      </p:sp>
      <p:sp>
        <p:nvSpPr>
          <p:cNvPr id="16" name="Text 13"/>
          <p:cNvSpPr/>
          <p:nvPr/>
        </p:nvSpPr>
        <p:spPr>
          <a:xfrm>
            <a:off x="666750" y="3419475"/>
            <a:ext cx="76795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 碰到边缘？那么</a:t>
            </a:r>
            <a:endParaRPr lang="en-US" sz="900" dirty="0"/>
          </a:p>
        </p:txBody>
      </p:sp>
      <p:sp>
        <p:nvSpPr>
          <p:cNvPr id="17" name="Text 14"/>
          <p:cNvSpPr/>
          <p:nvPr/>
        </p:nvSpPr>
        <p:spPr>
          <a:xfrm>
            <a:off x="666750" y="3648075"/>
            <a:ext cx="1078781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移到 x:200 y:150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4667250" y="1381125"/>
            <a:ext cx="3770471" cy="2286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💡 要点：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起始位置：x:200 y:150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从舞台右上角天空出发 ☁️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方向 -135°（或 225°）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向左下倾斜飞行，攻击小鸡！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移动 4 步（比小鸡稍快）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翼龙要能追上猎物 🏃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碰到边缘 → 回到天空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循环俯冲攻击！</a:t>
            </a:r>
            <a:endParaRPr lang="en-US" sz="900" dirty="0"/>
          </a:p>
        </p:txBody>
      </p:sp>
      <p:sp>
        <p:nvSpPr>
          <p:cNvPr id="19" name="Text 16"/>
          <p:cNvSpPr/>
          <p:nvPr/>
        </p:nvSpPr>
        <p:spPr>
          <a:xfrm>
            <a:off x="47625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L1-11 保卫小鸡</a:t>
            </a:r>
            <a:endParaRPr lang="en-US" sz="670" dirty="0"/>
          </a:p>
        </p:txBody>
      </p:sp>
      <p:sp>
        <p:nvSpPr>
          <p:cNvPr id="20" name="Text 17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11/24</a:t>
            </a:r>
            <a:endParaRPr lang="en-US" sz="67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76250" y="190500"/>
            <a:ext cx="1382506" cy="371475"/>
          </a:xfrm>
          <a:prstGeom prst="roundRect">
            <a:avLst>
              <a:gd name="adj" fmla="val 41026"/>
            </a:avLst>
          </a:prstGeom>
          <a:solidFill>
            <a:srgbClr val="1E88F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🧹 STEP 03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476250" y="1238250"/>
            <a:ext cx="3752850" cy="2324100"/>
          </a:xfrm>
          <a:prstGeom prst="roundRect">
            <a:avLst>
              <a:gd name="adj" fmla="val 4918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1E88FF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4476750" y="1238250"/>
            <a:ext cx="4133850" cy="2324100"/>
          </a:xfrm>
          <a:prstGeom prst="roundRect">
            <a:avLst>
              <a:gd name="adj" fmla="val 4918"/>
            </a:avLst>
          </a:prstGeom>
          <a:solidFill>
            <a:srgbClr val="E8F4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1565C0">
                <a:alpha val="100000"/>
              </a:srgbClr>
            </a:outerShdw>
          </a:effectLst>
        </p:spPr>
      </p:sp>
      <p:sp>
        <p:nvSpPr>
          <p:cNvPr id="7" name="Text 4"/>
          <p:cNvSpPr/>
          <p:nvPr/>
        </p:nvSpPr>
        <p:spPr>
          <a:xfrm>
            <a:off x="1524000" y="3714750"/>
            <a:ext cx="1285827" cy="371475"/>
          </a:xfrm>
          <a:prstGeom prst="roundRect">
            <a:avLst>
              <a:gd name="adj" fmla="val 20513"/>
            </a:avLst>
          </a:prstGeom>
          <a:solidFill>
            <a:srgbClr val="1E88F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26941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← 左键</a:t>
            </a:r>
            <a:endParaRPr lang="en-US" sz="1050" dirty="0"/>
          </a:p>
        </p:txBody>
      </p:sp>
      <p:sp>
        <p:nvSpPr>
          <p:cNvPr id="8" name="Text 5"/>
          <p:cNvSpPr/>
          <p:nvPr/>
        </p:nvSpPr>
        <p:spPr>
          <a:xfrm>
            <a:off x="4476750" y="3714750"/>
            <a:ext cx="1285827" cy="371475"/>
          </a:xfrm>
          <a:prstGeom prst="roundRect">
            <a:avLst>
              <a:gd name="adj" fmla="val 20513"/>
            </a:avLst>
          </a:prstGeom>
          <a:solidFill>
            <a:srgbClr val="1E88F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26941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右键 →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476250" y="1238250"/>
            <a:ext cx="3886486" cy="238125"/>
          </a:xfrm>
          <a:prstGeom prst="roundRect">
            <a:avLst>
              <a:gd name="adj" fmla="val 40000"/>
            </a:avLst>
          </a:prstGeom>
          <a:solidFill>
            <a:srgbClr val="1E88FF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🧩 扫帚脚本</a:t>
            </a:r>
            <a:endParaRPr lang="en-US" sz="820" dirty="0"/>
          </a:p>
        </p:txBody>
      </p:sp>
      <p:sp>
        <p:nvSpPr>
          <p:cNvPr id="10" name="Text 7"/>
          <p:cNvSpPr/>
          <p:nvPr/>
        </p:nvSpPr>
        <p:spPr>
          <a:xfrm>
            <a:off x="476250" y="571500"/>
            <a:ext cx="5317331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1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用键盘 ← → 移动扫帚驱赶翼龙 🧹</a:t>
            </a:r>
            <a:endParaRPr lang="en-US" sz="2100" dirty="0"/>
          </a:p>
        </p:txBody>
      </p:sp>
      <p:sp>
        <p:nvSpPr>
          <p:cNvPr id="11" name="Text 8"/>
          <p:cNvSpPr/>
          <p:nvPr/>
        </p:nvSpPr>
        <p:spPr>
          <a:xfrm>
            <a:off x="476250" y="904875"/>
            <a:ext cx="386715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💭 扫帚怎么左右移动保护小鸡？</a:t>
            </a:r>
            <a:endParaRPr lang="en-US" sz="820" dirty="0"/>
          </a:p>
        </p:txBody>
      </p:sp>
      <p:sp>
        <p:nvSpPr>
          <p:cNvPr id="12" name="Text 9"/>
          <p:cNvSpPr/>
          <p:nvPr/>
        </p:nvSpPr>
        <p:spPr>
          <a:xfrm>
            <a:off x="666750" y="1971675"/>
            <a:ext cx="746001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移到 x:0 y:-100</a:t>
            </a:r>
            <a:endParaRPr lang="en-US" sz="900" dirty="0"/>
          </a:p>
        </p:txBody>
      </p:sp>
      <p:sp>
        <p:nvSpPr>
          <p:cNvPr id="13" name="Text 10"/>
          <p:cNvSpPr/>
          <p:nvPr/>
        </p:nvSpPr>
        <p:spPr>
          <a:xfrm>
            <a:off x="666750" y="2538413"/>
            <a:ext cx="28783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</a:t>
            </a:r>
            <a:endParaRPr lang="en-US" sz="900" dirty="0"/>
          </a:p>
        </p:txBody>
      </p:sp>
      <p:sp>
        <p:nvSpPr>
          <p:cNvPr id="14" name="Text 11"/>
          <p:cNvSpPr/>
          <p:nvPr/>
        </p:nvSpPr>
        <p:spPr>
          <a:xfrm>
            <a:off x="1546994" y="2538413"/>
            <a:ext cx="13722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那么</a:t>
            </a:r>
            <a:endParaRPr lang="en-US" sz="900" dirty="0"/>
          </a:p>
        </p:txBody>
      </p:sp>
      <p:sp>
        <p:nvSpPr>
          <p:cNvPr id="15" name="Text 12"/>
          <p:cNvSpPr/>
          <p:nvPr/>
        </p:nvSpPr>
        <p:spPr>
          <a:xfrm>
            <a:off x="666750" y="2809875"/>
            <a:ext cx="78953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将x坐标增加 -8</a:t>
            </a:r>
            <a:endParaRPr lang="en-US" sz="900" dirty="0"/>
          </a:p>
        </p:txBody>
      </p:sp>
      <p:sp>
        <p:nvSpPr>
          <p:cNvPr id="16" name="Text 13"/>
          <p:cNvSpPr/>
          <p:nvPr/>
        </p:nvSpPr>
        <p:spPr>
          <a:xfrm>
            <a:off x="666750" y="3071813"/>
            <a:ext cx="28783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</a:t>
            </a:r>
            <a:endParaRPr lang="en-US" sz="900" dirty="0"/>
          </a:p>
        </p:txBody>
      </p:sp>
      <p:sp>
        <p:nvSpPr>
          <p:cNvPr id="17" name="Text 14"/>
          <p:cNvSpPr/>
          <p:nvPr/>
        </p:nvSpPr>
        <p:spPr>
          <a:xfrm>
            <a:off x="1546994" y="3071813"/>
            <a:ext cx="13722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那么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666750" y="3343275"/>
            <a:ext cx="748308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将x坐标增加 8</a:t>
            </a:r>
            <a:endParaRPr lang="en-US" sz="900" dirty="0"/>
          </a:p>
        </p:txBody>
      </p:sp>
      <p:sp>
        <p:nvSpPr>
          <p:cNvPr id="19" name="Text 16"/>
          <p:cNvSpPr/>
          <p:nvPr/>
        </p:nvSpPr>
        <p:spPr>
          <a:xfrm>
            <a:off x="4667250" y="1438275"/>
            <a:ext cx="31075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💡 要点：</a:t>
            </a:r>
            <a:endParaRPr lang="en-US" sz="900" dirty="0"/>
          </a:p>
        </p:txBody>
      </p:sp>
      <p:sp>
        <p:nvSpPr>
          <p:cNvPr id="20" name="Text 17"/>
          <p:cNvSpPr/>
          <p:nvPr/>
        </p:nvSpPr>
        <p:spPr>
          <a:xfrm>
            <a:off x="4667250" y="1941165"/>
            <a:ext cx="133104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起始位置：底部中央 x:0 y:-100</a:t>
            </a:r>
            <a:endParaRPr lang="en-US" sz="900" dirty="0"/>
          </a:p>
        </p:txBody>
      </p:sp>
      <p:sp>
        <p:nvSpPr>
          <p:cNvPr id="21" name="Text 18"/>
          <p:cNvSpPr/>
          <p:nvPr/>
        </p:nvSpPr>
        <p:spPr>
          <a:xfrm>
            <a:off x="4667250" y="2444055"/>
            <a:ext cx="721296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🔴 用「将x坐标增加」</a:t>
            </a:r>
            <a:endParaRPr lang="en-US" sz="900" dirty="0"/>
          </a:p>
        </p:txBody>
      </p:sp>
      <p:sp>
        <p:nvSpPr>
          <p:cNvPr id="22" name="Text 19"/>
          <p:cNvSpPr/>
          <p:nvPr/>
        </p:nvSpPr>
        <p:spPr>
          <a:xfrm>
            <a:off x="4667250" y="2695501"/>
            <a:ext cx="831279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而不是「移动步数」！</a:t>
            </a:r>
            <a:endParaRPr lang="en-US" sz="900" dirty="0"/>
          </a:p>
        </p:txBody>
      </p:sp>
      <p:sp>
        <p:nvSpPr>
          <p:cNvPr id="23" name="Text 20"/>
          <p:cNvSpPr/>
          <p:nvPr/>
        </p:nvSpPr>
        <p:spPr>
          <a:xfrm>
            <a:off x="4667250" y="2946946"/>
            <a:ext cx="119256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扫帚横着放，移动步数会斜走 😵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4667250" y="3449836"/>
            <a:ext cx="822201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速度比小鸡快（±8）</a:t>
            </a:r>
            <a:endParaRPr lang="en-US" sz="900" dirty="0"/>
          </a:p>
        </p:txBody>
      </p:sp>
      <p:sp>
        <p:nvSpPr>
          <p:cNvPr id="25" name="Text 22"/>
          <p:cNvSpPr/>
          <p:nvPr/>
        </p:nvSpPr>
        <p:spPr>
          <a:xfrm>
            <a:off x="4667250" y="3701281"/>
            <a:ext cx="103197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才能保护小鸡不被吃掉！</a:t>
            </a:r>
            <a:endParaRPr lang="en-US" sz="900" dirty="0"/>
          </a:p>
        </p:txBody>
      </p:sp>
      <p:sp>
        <p:nvSpPr>
          <p:cNvPr id="26" name="Text 23"/>
          <p:cNvSpPr/>
          <p:nvPr/>
        </p:nvSpPr>
        <p:spPr>
          <a:xfrm>
            <a:off x="4667250" y="4227984"/>
            <a:ext cx="10492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</a:t>
            </a:r>
            <a:endParaRPr lang="en-US" sz="900" dirty="0"/>
          </a:p>
        </p:txBody>
      </p:sp>
      <p:sp>
        <p:nvSpPr>
          <p:cNvPr id="27" name="Text 24"/>
          <p:cNvSpPr/>
          <p:nvPr/>
        </p:nvSpPr>
        <p:spPr>
          <a:xfrm>
            <a:off x="6007447" y="4227984"/>
            <a:ext cx="548729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保证持续检测按键</a:t>
            </a:r>
            <a:endParaRPr lang="en-US" sz="900" dirty="0"/>
          </a:p>
        </p:txBody>
      </p:sp>
      <p:sp>
        <p:nvSpPr>
          <p:cNvPr id="28" name="Text 25"/>
          <p:cNvSpPr/>
          <p:nvPr/>
        </p:nvSpPr>
        <p:spPr>
          <a:xfrm>
            <a:off x="47625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L1-11 保卫小鸡</a:t>
            </a:r>
            <a:endParaRPr lang="en-US" sz="670" dirty="0"/>
          </a:p>
        </p:txBody>
      </p:sp>
      <p:sp>
        <p:nvSpPr>
          <p:cNvPr id="29" name="Text 26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12/24</a:t>
            </a:r>
            <a:endParaRPr lang="en-US" sz="67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85750" y="142875"/>
            <a:ext cx="1778889" cy="381000"/>
          </a:xfrm>
          <a:prstGeom prst="roundRect">
            <a:avLst>
              <a:gd name="adj" fmla="val 45000"/>
            </a:avLst>
          </a:prstGeom>
          <a:solidFill>
            <a:srgbClr val="FF5252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🛡️ STEP 04 · 🔴核心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285750" y="1143000"/>
            <a:ext cx="4324350" cy="2419350"/>
          </a:xfrm>
          <a:prstGeom prst="roundRect">
            <a:avLst>
              <a:gd name="adj" fmla="val 4724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FF5252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4857750" y="1143000"/>
            <a:ext cx="4038600" cy="2419350"/>
          </a:xfrm>
          <a:prstGeom prst="roundRect">
            <a:avLst>
              <a:gd name="adj" fmla="val 4724"/>
            </a:avLst>
          </a:prstGeom>
          <a:solidFill>
            <a:srgbClr val="FFE0E0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D32F2F">
                <a:alpha val="10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6762750" y="142875"/>
            <a:ext cx="790575" cy="504825"/>
          </a:xfrm>
          <a:prstGeom prst="roundRect">
            <a:avLst>
              <a:gd name="adj" fmla="val 15094"/>
            </a:avLst>
          </a:prstGeom>
          <a:solidFill>
            <a:srgbClr val="FFFFFF"/>
          </a:solidFill>
          <a:ln w="14288">
            <a:solidFill>
              <a:srgbClr val="FF5252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970142" y="295275"/>
            <a:ext cx="375717" cy="1000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70" dirty="0">
                <a:solidFill>
                  <a:srgbClr val="D32F2F"/>
                </a:solidFill>
                <a:highlight>
                  <a:srgbClr val="FFFFFF"/>
                </a:highlight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0°~180°</a:t>
            </a:r>
            <a:endParaRPr lang="en-US" sz="670" dirty="0"/>
          </a:p>
        </p:txBody>
      </p:sp>
      <p:sp>
        <p:nvSpPr>
          <p:cNvPr id="9" name="Text 6"/>
          <p:cNvSpPr/>
          <p:nvPr/>
        </p:nvSpPr>
        <p:spPr>
          <a:xfrm>
            <a:off x="6970142" y="395287"/>
            <a:ext cx="154335" cy="1000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70" dirty="0">
                <a:solidFill>
                  <a:srgbClr val="D32F2F"/>
                </a:solidFill>
                <a:highlight>
                  <a:srgbClr val="FFFFFF"/>
                </a:highlight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向上飞</a:t>
            </a:r>
            <a:endParaRPr lang="en-US" sz="670" dirty="0"/>
          </a:p>
        </p:txBody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5750" y="1143000"/>
            <a:ext cx="4400550" cy="238125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400050" y="1202531"/>
            <a:ext cx="850702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FFFFFF"/>
                </a:solidFill>
                <a:highlight>
                  <a:srgbClr val="FF5252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🧩 翼龙被驱赶脚本（加在翼龙</a:t>
            </a:r>
            <a:endParaRPr lang="en-US" sz="820" dirty="0"/>
          </a:p>
        </p:txBody>
      </p:sp>
      <p:sp>
        <p:nvSpPr>
          <p:cNvPr id="12" name="Text 8"/>
          <p:cNvSpPr/>
          <p:nvPr/>
        </p:nvSpPr>
        <p:spPr>
          <a:xfrm>
            <a:off x="2486025" y="1202531"/>
            <a:ext cx="125760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FFFFFF"/>
                </a:solidFill>
                <a:highlight>
                  <a:srgbClr val="FF5252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中）</a:t>
            </a:r>
            <a:endParaRPr lang="en-US" sz="820" dirty="0"/>
          </a:p>
        </p:txBody>
      </p:sp>
      <p:sp>
        <p:nvSpPr>
          <p:cNvPr id="13" name="Text 9"/>
          <p:cNvSpPr/>
          <p:nvPr/>
        </p:nvSpPr>
        <p:spPr>
          <a:xfrm>
            <a:off x="476250" y="523875"/>
            <a:ext cx="5317331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1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翼龙碰到扫帚就飞走 🧹💨</a:t>
            </a:r>
            <a:endParaRPr lang="en-US" sz="2100" dirty="0"/>
          </a:p>
        </p:txBody>
      </p:sp>
      <p:sp>
        <p:nvSpPr>
          <p:cNvPr id="14" name="Text 10"/>
          <p:cNvSpPr/>
          <p:nvPr/>
        </p:nvSpPr>
        <p:spPr>
          <a:xfrm>
            <a:off x="476250" y="857250"/>
            <a:ext cx="386715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💭 扫帚怎么赶走翼龙？——方向系统 + 随机数</a:t>
            </a:r>
            <a:endParaRPr lang="en-US" sz="820" dirty="0"/>
          </a:p>
        </p:txBody>
      </p:sp>
      <p:sp>
        <p:nvSpPr>
          <p:cNvPr id="15" name="Text 11"/>
          <p:cNvSpPr/>
          <p:nvPr/>
        </p:nvSpPr>
        <p:spPr>
          <a:xfrm>
            <a:off x="476250" y="1876425"/>
            <a:ext cx="46546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移动 4 步</a:t>
            </a:r>
            <a:endParaRPr lang="en-US" sz="900" dirty="0"/>
          </a:p>
        </p:txBody>
      </p:sp>
      <p:sp>
        <p:nvSpPr>
          <p:cNvPr id="16" name="Text 12"/>
          <p:cNvSpPr/>
          <p:nvPr/>
        </p:nvSpPr>
        <p:spPr>
          <a:xfrm>
            <a:off x="476250" y="2105025"/>
            <a:ext cx="928539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 碰到 扫帚 ▼？那么</a:t>
            </a:r>
            <a:endParaRPr lang="en-US" sz="900" dirty="0"/>
          </a:p>
        </p:txBody>
      </p:sp>
      <p:sp>
        <p:nvSpPr>
          <p:cNvPr id="17" name="Text 13"/>
          <p:cNvSpPr/>
          <p:nvPr/>
        </p:nvSpPr>
        <p:spPr>
          <a:xfrm>
            <a:off x="476250" y="2333625"/>
            <a:ext cx="1684809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面向 在 0 到 180 之间取随机数 ▼ 方向</a:t>
            </a:r>
            <a:endParaRPr lang="en-US" sz="900" dirty="0"/>
          </a:p>
        </p:txBody>
      </p:sp>
      <p:sp>
        <p:nvSpPr>
          <p:cNvPr id="18" name="Text 14"/>
          <p:cNvSpPr/>
          <p:nvPr/>
        </p:nvSpPr>
        <p:spPr>
          <a:xfrm>
            <a:off x="476250" y="2562225"/>
            <a:ext cx="652537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重复 20 次</a:t>
            </a:r>
            <a:endParaRPr lang="en-US" sz="900" dirty="0"/>
          </a:p>
        </p:txBody>
      </p:sp>
      <p:sp>
        <p:nvSpPr>
          <p:cNvPr id="19" name="Text 15"/>
          <p:cNvSpPr/>
          <p:nvPr/>
        </p:nvSpPr>
        <p:spPr>
          <a:xfrm>
            <a:off x="476250" y="2790825"/>
            <a:ext cx="69406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移动 8 步</a:t>
            </a:r>
            <a:endParaRPr lang="en-US" sz="900" dirty="0"/>
          </a:p>
        </p:txBody>
      </p:sp>
      <p:sp>
        <p:nvSpPr>
          <p:cNvPr id="20" name="Text 16"/>
          <p:cNvSpPr/>
          <p:nvPr/>
        </p:nvSpPr>
        <p:spPr>
          <a:xfrm>
            <a:off x="476250" y="3019425"/>
            <a:ext cx="1078781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移到 x:200 y:150</a:t>
            </a:r>
            <a:endParaRPr lang="en-US" sz="900" dirty="0"/>
          </a:p>
        </p:txBody>
      </p:sp>
      <p:sp>
        <p:nvSpPr>
          <p:cNvPr id="21" name="Text 17"/>
          <p:cNvSpPr/>
          <p:nvPr/>
        </p:nvSpPr>
        <p:spPr>
          <a:xfrm>
            <a:off x="5048250" y="1285875"/>
            <a:ext cx="3673792" cy="2095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11"/>
              </a:lnSpc>
              <a:buNone/>
            </a:pPr>
            <a:r>
              <a:rPr lang="en-US" sz="86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💡 关键解析：</a:t>
            </a:r>
            <a:pPr algn="l" indent="0" marL="0">
              <a:buNone/>
            </a:pPr>
            <a:endParaRPr lang="en-US" sz="860" dirty="0"/>
          </a:p>
          <a:p>
            <a:pPr algn="l" indent="0" marL="0">
              <a:buNone/>
            </a:pPr>
            <a:endParaRPr lang="en-US" sz="860" dirty="0"/>
          </a:p>
          <a:p>
            <a:pPr algn="l" indent="0" marL="0">
              <a:lnSpc>
                <a:spcPts val="1811"/>
              </a:lnSpc>
              <a:buNone/>
            </a:pPr>
            <a:r>
              <a:rPr lang="en-US" sz="86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🔴 「碰到 扫帚 ▼？」</a:t>
            </a:r>
            <a:pPr algn="l" indent="0" marL="0">
              <a:buNone/>
            </a:pPr>
            <a:endParaRPr lang="en-US" sz="860" dirty="0"/>
          </a:p>
          <a:p>
            <a:pPr algn="l" indent="0" marL="0">
              <a:lnSpc>
                <a:spcPts val="1811"/>
              </a:lnSpc>
              <a:buNone/>
            </a:pPr>
            <a:r>
              <a:rPr lang="en-US" sz="86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用刚学的角色间碰撞检测！</a:t>
            </a:r>
            <a:pPr algn="l" indent="0" marL="0">
              <a:buNone/>
            </a:pPr>
            <a:endParaRPr lang="en-US" sz="860" dirty="0"/>
          </a:p>
          <a:p>
            <a:pPr algn="l" indent="0" marL="0">
              <a:buNone/>
            </a:pPr>
            <a:endParaRPr lang="en-US" sz="860" dirty="0"/>
          </a:p>
          <a:p>
            <a:pPr algn="l" indent="0" marL="0">
              <a:lnSpc>
                <a:spcPts val="1811"/>
              </a:lnSpc>
              <a:buNone/>
            </a:pPr>
            <a:r>
              <a:rPr lang="en-US" sz="86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🔴 「0 到 180 之间取随机数」</a:t>
            </a:r>
            <a:pPr algn="l" indent="0" marL="0">
              <a:buNone/>
            </a:pPr>
            <a:endParaRPr lang="en-US" sz="860" dirty="0"/>
          </a:p>
          <a:p>
            <a:pPr algn="l" indent="0" marL="0">
              <a:lnSpc>
                <a:spcPts val="1811"/>
              </a:lnSpc>
              <a:buNone/>
            </a:pPr>
            <a:r>
              <a:rPr lang="en-US" sz="86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0°~180° = 所有"向上"的方向</a:t>
            </a:r>
            <a:pPr algn="l" indent="0" marL="0">
              <a:buNone/>
            </a:pPr>
            <a:endParaRPr lang="en-US" sz="860" dirty="0"/>
          </a:p>
          <a:p>
            <a:pPr algn="l" indent="0" marL="0">
              <a:lnSpc>
                <a:spcPts val="1811"/>
              </a:lnSpc>
              <a:buNone/>
            </a:pPr>
            <a:r>
              <a:rPr lang="en-US" sz="86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翼龙随机朝上方某方向逃跑！</a:t>
            </a:r>
            <a:pPr algn="l" indent="0" marL="0">
              <a:buNone/>
            </a:pPr>
            <a:endParaRPr lang="en-US" sz="860" dirty="0"/>
          </a:p>
          <a:p>
            <a:pPr algn="l" indent="0" marL="0">
              <a:buNone/>
            </a:pPr>
            <a:endParaRPr lang="en-US" sz="860" dirty="0"/>
          </a:p>
          <a:p>
            <a:pPr algn="l" indent="0" marL="0">
              <a:lnSpc>
                <a:spcPts val="1811"/>
              </a:lnSpc>
              <a:buNone/>
            </a:pPr>
            <a:r>
              <a:rPr lang="en-US" sz="86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🔴 快速飞走：移动 8 步 × 20 次</a:t>
            </a:r>
            <a:pPr algn="l" indent="0" marL="0">
              <a:buNone/>
            </a:pPr>
            <a:endParaRPr lang="en-US" sz="860" dirty="0"/>
          </a:p>
          <a:p>
            <a:pPr algn="l" indent="0" marL="0">
              <a:lnSpc>
                <a:spcPts val="1811"/>
              </a:lnSpc>
              <a:buNone/>
            </a:pPr>
            <a:r>
              <a:rPr lang="en-US" sz="86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效果：嗖地一下飞远了 🦖💨</a:t>
            </a:r>
            <a:pPr algn="l" indent="0" marL="0">
              <a:buNone/>
            </a:pPr>
            <a:endParaRPr lang="en-US" sz="860" dirty="0"/>
          </a:p>
          <a:p>
            <a:pPr algn="l" indent="0" marL="0">
              <a:buNone/>
            </a:pPr>
            <a:endParaRPr lang="en-US" sz="860" dirty="0"/>
          </a:p>
          <a:p>
            <a:pPr algn="l" indent="0" marL="0">
              <a:lnSpc>
                <a:spcPts val="1811"/>
              </a:lnSpc>
              <a:buNone/>
            </a:pPr>
            <a:r>
              <a:rPr lang="en-US" sz="86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⚡ 简化版：将y坐标增加 200</a:t>
            </a:r>
            <a:pPr algn="l" indent="0" marL="0">
              <a:buNone/>
            </a:pPr>
            <a:endParaRPr lang="en-US" sz="860" dirty="0"/>
          </a:p>
          <a:p>
            <a:pPr algn="l" indent="0" marL="0">
              <a:lnSpc>
                <a:spcPts val="1811"/>
              </a:lnSpc>
              <a:buNone/>
            </a:pPr>
            <a:r>
              <a:rPr lang="en-US" sz="86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直接飞高消失，再回到天空</a:t>
            </a:r>
            <a:endParaRPr lang="en-US" sz="860" dirty="0"/>
          </a:p>
        </p:txBody>
      </p:sp>
      <p:sp>
        <p:nvSpPr>
          <p:cNvPr id="22" name="Text 18"/>
          <p:cNvSpPr/>
          <p:nvPr/>
        </p:nvSpPr>
        <p:spPr>
          <a:xfrm>
            <a:off x="47625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L1-11 保卫小鸡</a:t>
            </a:r>
            <a:endParaRPr lang="en-US" sz="670" dirty="0"/>
          </a:p>
        </p:txBody>
      </p:sp>
      <p:sp>
        <p:nvSpPr>
          <p:cNvPr id="23" name="Text 19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13/24</a:t>
            </a:r>
            <a:endParaRPr lang="en-US" sz="67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85750" y="142875"/>
            <a:ext cx="1778889" cy="381000"/>
          </a:xfrm>
          <a:prstGeom prst="roundRect">
            <a:avLst>
              <a:gd name="adj" fmla="val 45000"/>
            </a:avLst>
          </a:prstGeom>
          <a:solidFill>
            <a:srgbClr val="AB47BC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😱 STEP 05 · 🔴核心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285750" y="1143000"/>
            <a:ext cx="2800350" cy="2133600"/>
          </a:xfrm>
          <a:prstGeom prst="roundRect">
            <a:avLst>
              <a:gd name="adj" fmla="val 5357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AB47BC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3238500" y="1143000"/>
            <a:ext cx="2800350" cy="2133600"/>
          </a:xfrm>
          <a:prstGeom prst="roundRect">
            <a:avLst>
              <a:gd name="adj" fmla="val 5357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FFD23F">
                <a:alpha val="10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3238500" y="2571750"/>
            <a:ext cx="2886075" cy="695325"/>
          </a:xfrm>
          <a:prstGeom prst="roundRect">
            <a:avLst>
              <a:gd name="adj" fmla="val 10959"/>
            </a:avLst>
          </a:prstGeom>
          <a:solidFill>
            <a:srgbClr val="FFF8E1"/>
          </a:solidFill>
          <a:ln w="14288">
            <a:solidFill>
              <a:srgbClr val="FF8F00"/>
            </a:solidFill>
            <a:prstDash val="dash"/>
          </a:ln>
        </p:spPr>
      </p:sp>
      <p:sp>
        <p:nvSpPr>
          <p:cNvPr id="8" name="Text 5"/>
          <p:cNvSpPr/>
          <p:nvPr/>
        </p:nvSpPr>
        <p:spPr>
          <a:xfrm>
            <a:off x="3348037" y="2633662"/>
            <a:ext cx="544711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200"/>
              </a:lnSpc>
              <a:buNone/>
            </a:pPr>
            <a:r>
              <a:rPr lang="en-US" sz="750" dirty="0">
                <a:solidFill>
                  <a:srgbClr val="E65100"/>
                </a:solidFill>
                <a:highlight>
                  <a:srgbClr val="FFF8E1"/>
                </a:highlight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💡 多只小鸡怎么办？</a:t>
            </a:r>
            <a:endParaRPr lang="en-US" sz="750" dirty="0"/>
          </a:p>
        </p:txBody>
      </p:sp>
      <p:sp>
        <p:nvSpPr>
          <p:cNvPr id="9" name="Text 6"/>
          <p:cNvSpPr/>
          <p:nvPr/>
        </p:nvSpPr>
        <p:spPr>
          <a:xfrm>
            <a:off x="3348037" y="2786063"/>
            <a:ext cx="567407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200"/>
              </a:lnSpc>
              <a:buNone/>
            </a:pPr>
            <a:r>
              <a:rPr lang="en-US" sz="750" dirty="0">
                <a:solidFill>
                  <a:srgbClr val="E65100"/>
                </a:solidFill>
                <a:highlight>
                  <a:srgbClr val="FFF8E1"/>
                </a:highlight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每只小鸡独立运行</a:t>
            </a:r>
            <a:endParaRPr lang="en-US" sz="750" dirty="0"/>
          </a:p>
        </p:txBody>
      </p:sp>
      <p:sp>
        <p:nvSpPr>
          <p:cNvPr id="10" name="Text 7"/>
          <p:cNvSpPr/>
          <p:nvPr/>
        </p:nvSpPr>
        <p:spPr>
          <a:xfrm>
            <a:off x="3348037" y="2938463"/>
            <a:ext cx="624557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200"/>
              </a:lnSpc>
              <a:buNone/>
            </a:pPr>
            <a:r>
              <a:rPr lang="en-US" sz="750" dirty="0">
                <a:solidFill>
                  <a:srgbClr val="E65100"/>
                </a:solidFill>
                <a:highlight>
                  <a:srgbClr val="FFF8E1"/>
                </a:highlight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各自检测是否被碰到</a:t>
            </a:r>
            <a:endParaRPr lang="en-US" sz="750" dirty="0"/>
          </a:p>
        </p:txBody>
      </p:sp>
      <p:sp>
        <p:nvSpPr>
          <p:cNvPr id="11" name="Text 8"/>
          <p:cNvSpPr/>
          <p:nvPr/>
        </p:nvSpPr>
        <p:spPr>
          <a:xfrm>
            <a:off x="3348037" y="3090862"/>
            <a:ext cx="624557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200"/>
              </a:lnSpc>
              <a:buNone/>
            </a:pPr>
            <a:r>
              <a:rPr lang="en-US" sz="750" dirty="0">
                <a:solidFill>
                  <a:srgbClr val="E65100"/>
                </a:solidFill>
                <a:highlight>
                  <a:srgbClr val="FFF8E1"/>
                </a:highlight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用克隆体或独立角色</a:t>
            </a:r>
            <a:endParaRPr lang="en-US" sz="750" dirty="0"/>
          </a:p>
        </p:txBody>
      </p:sp>
      <p:sp>
        <p:nvSpPr>
          <p:cNvPr id="12" name="Shape 9"/>
          <p:cNvSpPr/>
          <p:nvPr/>
        </p:nvSpPr>
        <p:spPr>
          <a:xfrm>
            <a:off x="285750" y="3429000"/>
            <a:ext cx="8039100" cy="752475"/>
          </a:xfrm>
          <a:prstGeom prst="roundRect">
            <a:avLst>
              <a:gd name="adj" fmla="val 12658"/>
            </a:avLst>
          </a:prstGeom>
          <a:solidFill>
            <a:srgbClr val="F3E5F5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AB47BC">
                <a:alpha val="100000"/>
              </a:srgbClr>
            </a:outerShdw>
          </a:effectLst>
        </p:spPr>
      </p:sp>
      <p:sp>
        <p:nvSpPr>
          <p:cNvPr id="13" name="Text 10"/>
          <p:cNvSpPr/>
          <p:nvPr/>
        </p:nvSpPr>
        <p:spPr>
          <a:xfrm>
            <a:off x="285750" y="1143000"/>
            <a:ext cx="2900362" cy="238125"/>
          </a:xfrm>
          <a:prstGeom prst="roundRect">
            <a:avLst>
              <a:gd name="adj" fmla="val 40000"/>
            </a:avLst>
          </a:prstGeom>
          <a:solidFill>
            <a:srgbClr val="AB47BC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🧩 翼龙 — 吃掉小鸡侦测</a:t>
            </a:r>
            <a:endParaRPr lang="en-US" sz="750" dirty="0"/>
          </a:p>
        </p:txBody>
      </p:sp>
      <p:sp>
        <p:nvSpPr>
          <p:cNvPr id="14" name="Text 11"/>
          <p:cNvSpPr/>
          <p:nvPr/>
        </p:nvSpPr>
        <p:spPr>
          <a:xfrm>
            <a:off x="3238500" y="1143000"/>
            <a:ext cx="2900362" cy="238125"/>
          </a:xfrm>
          <a:prstGeom prst="roundRect">
            <a:avLst>
              <a:gd name="adj" fmla="val 40000"/>
            </a:avLst>
          </a:prstGeom>
          <a:solidFill>
            <a:srgbClr val="FFD23F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🧩 小鸡 — 接收广播隐藏</a:t>
            </a:r>
            <a:endParaRPr lang="en-US" sz="750" dirty="0"/>
          </a:p>
        </p:txBody>
      </p:sp>
      <p:sp>
        <p:nvSpPr>
          <p:cNvPr id="15" name="Text 12"/>
          <p:cNvSpPr/>
          <p:nvPr/>
        </p:nvSpPr>
        <p:spPr>
          <a:xfrm>
            <a:off x="476250" y="523875"/>
            <a:ext cx="5317331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1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翼龙碰到小鸡 — 游戏核心！😱</a:t>
            </a:r>
            <a:endParaRPr lang="en-US" sz="2100" dirty="0"/>
          </a:p>
        </p:txBody>
      </p:sp>
      <p:sp>
        <p:nvSpPr>
          <p:cNvPr id="16" name="Text 13"/>
          <p:cNvSpPr/>
          <p:nvPr/>
        </p:nvSpPr>
        <p:spPr>
          <a:xfrm>
            <a:off x="476250" y="857250"/>
            <a:ext cx="386715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💭 翼龙碰到小鸡会怎样？— 隐藏 + 广播</a:t>
            </a:r>
            <a:endParaRPr lang="en-US" sz="820" dirty="0"/>
          </a:p>
        </p:txBody>
      </p:sp>
      <p:sp>
        <p:nvSpPr>
          <p:cNvPr id="17" name="Text 14"/>
          <p:cNvSpPr/>
          <p:nvPr/>
        </p:nvSpPr>
        <p:spPr>
          <a:xfrm>
            <a:off x="428625" y="1871663"/>
            <a:ext cx="426690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移动 4 步</a:t>
            </a:r>
            <a:endParaRPr lang="en-US" sz="820" dirty="0"/>
          </a:p>
        </p:txBody>
      </p:sp>
      <p:sp>
        <p:nvSpPr>
          <p:cNvPr id="18" name="Text 15"/>
          <p:cNvSpPr/>
          <p:nvPr/>
        </p:nvSpPr>
        <p:spPr>
          <a:xfrm>
            <a:off x="428625" y="2081212"/>
            <a:ext cx="851148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 碰到 扫帚 ▼？那么</a:t>
            </a:r>
            <a:endParaRPr lang="en-US" sz="820" dirty="0"/>
          </a:p>
        </p:txBody>
      </p:sp>
      <p:sp>
        <p:nvSpPr>
          <p:cNvPr id="19" name="Text 16"/>
          <p:cNvSpPr/>
          <p:nvPr/>
        </p:nvSpPr>
        <p:spPr>
          <a:xfrm>
            <a:off x="428625" y="2290762"/>
            <a:ext cx="309488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...</a:t>
            </a:r>
            <a:endParaRPr lang="en-US" sz="820" dirty="0"/>
          </a:p>
        </p:txBody>
      </p:sp>
      <p:sp>
        <p:nvSpPr>
          <p:cNvPr id="20" name="Text 17"/>
          <p:cNvSpPr/>
          <p:nvPr/>
        </p:nvSpPr>
        <p:spPr>
          <a:xfrm>
            <a:off x="428625" y="2500313"/>
            <a:ext cx="851148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 碰到 小鸡 ▼？那么</a:t>
            </a:r>
            <a:endParaRPr lang="en-US" sz="820" dirty="0"/>
          </a:p>
        </p:txBody>
      </p:sp>
      <p:sp>
        <p:nvSpPr>
          <p:cNvPr id="21" name="Text 18"/>
          <p:cNvSpPr/>
          <p:nvPr/>
        </p:nvSpPr>
        <p:spPr>
          <a:xfrm>
            <a:off x="1379934" y="2752725"/>
            <a:ext cx="210071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咬 ▼</a:t>
            </a:r>
            <a:endParaRPr lang="en-US" sz="820" dirty="0"/>
          </a:p>
        </p:txBody>
      </p:sp>
      <p:sp>
        <p:nvSpPr>
          <p:cNvPr id="22" name="Text 19"/>
          <p:cNvSpPr/>
          <p:nvPr/>
        </p:nvSpPr>
        <p:spPr>
          <a:xfrm>
            <a:off x="428625" y="3014663"/>
            <a:ext cx="734020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广播 小鸡被吃 ▼</a:t>
            </a:r>
            <a:endParaRPr lang="en-US" sz="820" dirty="0"/>
          </a:p>
        </p:txBody>
      </p:sp>
      <p:sp>
        <p:nvSpPr>
          <p:cNvPr id="23" name="Text 20"/>
          <p:cNvSpPr/>
          <p:nvPr/>
        </p:nvSpPr>
        <p:spPr>
          <a:xfrm>
            <a:off x="3381375" y="1524000"/>
            <a:ext cx="2513647" cy="952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当接收到 小鸡被吃 ▼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隐藏</a:t>
            </a:r>
            <a:endParaRPr lang="en-US" sz="820" dirty="0"/>
          </a:p>
        </p:txBody>
      </p:sp>
      <p:sp>
        <p:nvSpPr>
          <p:cNvPr id="24" name="Text 21"/>
          <p:cNvSpPr/>
          <p:nvPr/>
        </p:nvSpPr>
        <p:spPr>
          <a:xfrm>
            <a:off x="781050" y="6972300"/>
            <a:ext cx="7734300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6A1B9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🎯 核心流程：翼龙碰到小鸡 → 广播"小鸡被吃" → 小鸡收到广播 → 隐藏（消失！）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6A1B9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🔗 这节课把 L1 学过的「隐藏」「碰到角色」「广播」全部串起来了！</a:t>
            </a:r>
            <a:endParaRPr lang="en-US" sz="970" dirty="0"/>
          </a:p>
        </p:txBody>
      </p:sp>
      <p:sp>
        <p:nvSpPr>
          <p:cNvPr id="25" name="Text 22"/>
          <p:cNvSpPr/>
          <p:nvPr/>
        </p:nvSpPr>
        <p:spPr>
          <a:xfrm>
            <a:off x="47625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L1-11 保卫小鸡</a:t>
            </a:r>
            <a:endParaRPr lang="en-US" sz="670" dirty="0"/>
          </a:p>
        </p:txBody>
      </p:sp>
      <p:sp>
        <p:nvSpPr>
          <p:cNvPr id="26" name="Text 23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14/24</a:t>
            </a:r>
            <a:endParaRPr lang="en-US" sz="6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76250" y="142875"/>
            <a:ext cx="1479185" cy="371475"/>
          </a:xfrm>
          <a:prstGeom prst="roundRect">
            <a:avLst>
              <a:gd name="adj" fmla="val 41026"/>
            </a:avLst>
          </a:prstGeom>
          <a:solidFill>
            <a:srgbClr val="4ECDC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🧩 完整代码总览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285750" y="857250"/>
            <a:ext cx="2705100" cy="3324225"/>
          </a:xfrm>
          <a:prstGeom prst="roundRect">
            <a:avLst>
              <a:gd name="adj" fmla="val 3521"/>
            </a:avLst>
          </a:prstGeom>
          <a:solidFill>
            <a:srgbClr val="FFFFFF"/>
          </a:solidFill>
          <a:ln w="19050">
            <a:solidFill>
              <a:srgbClr val="FFD23F"/>
            </a:solidFill>
            <a:prstDash val="solid"/>
          </a:ln>
          <a:effectLst>
            <a:outerShdw sx="100000" sy="100000" kx="0" ky="0" algn="bl" rotWithShape="0" blurRad="101600" dist="40411" dir="2700000">
              <a:srgbClr val="FFD23F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3143250" y="857250"/>
            <a:ext cx="2705100" cy="3324225"/>
          </a:xfrm>
          <a:prstGeom prst="roundRect">
            <a:avLst>
              <a:gd name="adj" fmla="val 3521"/>
            </a:avLst>
          </a:prstGeom>
          <a:solidFill>
            <a:srgbClr val="FFFFFF"/>
          </a:solidFill>
          <a:ln w="19050">
            <a:solidFill>
              <a:srgbClr val="FF6B9D"/>
            </a:solidFill>
            <a:prstDash val="solid"/>
          </a:ln>
          <a:effectLst>
            <a:outerShdw sx="100000" sy="100000" kx="0" ky="0" algn="bl" rotWithShape="0" blurRad="101600" dist="40411" dir="2700000">
              <a:srgbClr val="FF6B9D">
                <a:alpha val="10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6000750" y="857250"/>
            <a:ext cx="2800350" cy="3324225"/>
          </a:xfrm>
          <a:prstGeom prst="roundRect">
            <a:avLst>
              <a:gd name="adj" fmla="val 3401"/>
            </a:avLst>
          </a:prstGeom>
          <a:solidFill>
            <a:srgbClr val="FFFFFF"/>
          </a:solidFill>
          <a:ln w="19050">
            <a:solidFill>
              <a:srgbClr val="1E88FF"/>
            </a:solidFill>
            <a:prstDash val="solid"/>
          </a:ln>
          <a:effectLst>
            <a:outerShdw sx="100000" sy="100000" kx="0" ky="0" algn="bl" rotWithShape="0" blurRad="101600" dist="40411" dir="2700000">
              <a:srgbClr val="1E88FF">
                <a:alpha val="100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476250" y="4333875"/>
            <a:ext cx="8246697" cy="361950"/>
          </a:xfrm>
          <a:prstGeom prst="roundRect">
            <a:avLst>
              <a:gd name="adj" fmla="val 21053"/>
            </a:avLst>
          </a:prstGeom>
          <a:solidFill>
            <a:srgbClr val="E8F4FF"/>
          </a:solidFill>
          <a:ln w="14288">
            <a:solidFill>
              <a:srgbClr val="1E88FF"/>
            </a:solidFill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565C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🎯 三个角色独立运行，通过「碰到角色」和「广播」交互！</a:t>
            </a:r>
            <a:endParaRPr lang="en-US" sz="900" dirty="0"/>
          </a:p>
        </p:txBody>
      </p:sp>
      <p:sp>
        <p:nvSpPr>
          <p:cNvPr id="9" name="Text 6"/>
          <p:cNvSpPr/>
          <p:nvPr/>
        </p:nvSpPr>
        <p:spPr>
          <a:xfrm>
            <a:off x="285750" y="857250"/>
            <a:ext cx="2707005" cy="238125"/>
          </a:xfrm>
          <a:prstGeom prst="roundRect">
            <a:avLst>
              <a:gd name="adj" fmla="val 32000"/>
            </a:avLst>
          </a:prstGeom>
          <a:solidFill>
            <a:srgbClr val="FFD23F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🐤 小鸡</a:t>
            </a:r>
            <a:endParaRPr lang="en-US" sz="900" dirty="0"/>
          </a:p>
        </p:txBody>
      </p:sp>
      <p:sp>
        <p:nvSpPr>
          <p:cNvPr id="10" name="Text 7"/>
          <p:cNvSpPr/>
          <p:nvPr/>
        </p:nvSpPr>
        <p:spPr>
          <a:xfrm>
            <a:off x="3143250" y="857250"/>
            <a:ext cx="2707005" cy="238125"/>
          </a:xfrm>
          <a:prstGeom prst="roundRect">
            <a:avLst>
              <a:gd name="adj" fmla="val 32000"/>
            </a:avLst>
          </a:prstGeom>
          <a:solidFill>
            <a:srgbClr val="FF6B9D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🦖 翼龙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6000750" y="857250"/>
            <a:ext cx="2803684" cy="238125"/>
          </a:xfrm>
          <a:prstGeom prst="roundRect">
            <a:avLst>
              <a:gd name="adj" fmla="val 32000"/>
            </a:avLst>
          </a:prstGeom>
          <a:solidFill>
            <a:srgbClr val="1E88FF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🧹 扫帚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476250" y="476250"/>
            <a:ext cx="5800725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三个角色代码并列展示</a:t>
            </a:r>
            <a:endParaRPr lang="en-US" sz="1800" dirty="0"/>
          </a:p>
        </p:txBody>
      </p:sp>
      <p:sp>
        <p:nvSpPr>
          <p:cNvPr id="13" name="Text 10"/>
          <p:cNvSpPr/>
          <p:nvPr/>
        </p:nvSpPr>
        <p:spPr>
          <a:xfrm>
            <a:off x="428625" y="1581150"/>
            <a:ext cx="114374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75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显示</a:t>
            </a:r>
            <a:endParaRPr lang="en-US" sz="750" dirty="0"/>
          </a:p>
        </p:txBody>
      </p:sp>
      <p:sp>
        <p:nvSpPr>
          <p:cNvPr id="14" name="Text 11"/>
          <p:cNvSpPr/>
          <p:nvPr/>
        </p:nvSpPr>
        <p:spPr>
          <a:xfrm>
            <a:off x="428625" y="1771650"/>
            <a:ext cx="659085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75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将旋转方式设为 左右翻转</a:t>
            </a:r>
            <a:endParaRPr lang="en-US" sz="750" dirty="0"/>
          </a:p>
        </p:txBody>
      </p:sp>
      <p:sp>
        <p:nvSpPr>
          <p:cNvPr id="15" name="Text 12"/>
          <p:cNvSpPr/>
          <p:nvPr/>
        </p:nvSpPr>
        <p:spPr>
          <a:xfrm>
            <a:off x="428625" y="2266950"/>
            <a:ext cx="387921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75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移动 3 步</a:t>
            </a:r>
            <a:endParaRPr lang="en-US" sz="750" dirty="0"/>
          </a:p>
        </p:txBody>
      </p:sp>
      <p:sp>
        <p:nvSpPr>
          <p:cNvPr id="16" name="Text 13"/>
          <p:cNvSpPr/>
          <p:nvPr/>
        </p:nvSpPr>
        <p:spPr>
          <a:xfrm>
            <a:off x="428625" y="2457450"/>
            <a:ext cx="639961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75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 碰到边缘？那么</a:t>
            </a:r>
            <a:endParaRPr lang="en-US" sz="750" dirty="0"/>
          </a:p>
        </p:txBody>
      </p:sp>
      <p:sp>
        <p:nvSpPr>
          <p:cNvPr id="17" name="Text 14"/>
          <p:cNvSpPr/>
          <p:nvPr/>
        </p:nvSpPr>
        <p:spPr>
          <a:xfrm>
            <a:off x="428625" y="2647950"/>
            <a:ext cx="654621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75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换成 走路1 造型</a:t>
            </a:r>
            <a:endParaRPr lang="en-US" sz="750" dirty="0"/>
          </a:p>
        </p:txBody>
      </p:sp>
      <p:sp>
        <p:nvSpPr>
          <p:cNvPr id="18" name="Text 15"/>
          <p:cNvSpPr/>
          <p:nvPr/>
        </p:nvSpPr>
        <p:spPr>
          <a:xfrm>
            <a:off x="428625" y="3143250"/>
            <a:ext cx="654621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75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换成 走路2 造型</a:t>
            </a:r>
            <a:endParaRPr lang="en-US" sz="750" dirty="0"/>
          </a:p>
        </p:txBody>
      </p:sp>
      <p:sp>
        <p:nvSpPr>
          <p:cNvPr id="19" name="Text 16"/>
          <p:cNvSpPr/>
          <p:nvPr/>
        </p:nvSpPr>
        <p:spPr>
          <a:xfrm>
            <a:off x="428625" y="3829050"/>
            <a:ext cx="487561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75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当接收到 小鸡被吃</a:t>
            </a:r>
            <a:endParaRPr lang="en-US" sz="750" dirty="0"/>
          </a:p>
        </p:txBody>
      </p:sp>
      <p:sp>
        <p:nvSpPr>
          <p:cNvPr id="20" name="Text 17"/>
          <p:cNvSpPr/>
          <p:nvPr/>
        </p:nvSpPr>
        <p:spPr>
          <a:xfrm>
            <a:off x="428625" y="4019550"/>
            <a:ext cx="114374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75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隐藏</a:t>
            </a:r>
            <a:endParaRPr lang="en-US" sz="750" dirty="0"/>
          </a:p>
        </p:txBody>
      </p:sp>
      <p:sp>
        <p:nvSpPr>
          <p:cNvPr id="21" name="Text 18"/>
          <p:cNvSpPr/>
          <p:nvPr/>
        </p:nvSpPr>
        <p:spPr>
          <a:xfrm>
            <a:off x="3286125" y="1581150"/>
            <a:ext cx="114374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75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显示</a:t>
            </a:r>
            <a:endParaRPr lang="en-US" sz="750" dirty="0"/>
          </a:p>
        </p:txBody>
      </p:sp>
      <p:sp>
        <p:nvSpPr>
          <p:cNvPr id="22" name="Text 19"/>
          <p:cNvSpPr/>
          <p:nvPr/>
        </p:nvSpPr>
        <p:spPr>
          <a:xfrm>
            <a:off x="3286125" y="1771650"/>
            <a:ext cx="708496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75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移到 x:200 y:150</a:t>
            </a:r>
            <a:endParaRPr lang="en-US" sz="750" dirty="0"/>
          </a:p>
        </p:txBody>
      </p:sp>
      <p:sp>
        <p:nvSpPr>
          <p:cNvPr id="23" name="Text 20"/>
          <p:cNvSpPr/>
          <p:nvPr/>
        </p:nvSpPr>
        <p:spPr>
          <a:xfrm>
            <a:off x="3286125" y="1962150"/>
            <a:ext cx="50542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75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面向 -135 方向</a:t>
            </a:r>
            <a:endParaRPr lang="en-US" sz="750" dirty="0"/>
          </a:p>
        </p:txBody>
      </p:sp>
      <p:sp>
        <p:nvSpPr>
          <p:cNvPr id="24" name="Text 21"/>
          <p:cNvSpPr/>
          <p:nvPr/>
        </p:nvSpPr>
        <p:spPr>
          <a:xfrm>
            <a:off x="3286125" y="2457450"/>
            <a:ext cx="387921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75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移动 4 步</a:t>
            </a:r>
            <a:endParaRPr lang="en-US" sz="750" dirty="0"/>
          </a:p>
        </p:txBody>
      </p:sp>
      <p:sp>
        <p:nvSpPr>
          <p:cNvPr id="25" name="Text 22"/>
          <p:cNvSpPr/>
          <p:nvPr/>
        </p:nvSpPr>
        <p:spPr>
          <a:xfrm>
            <a:off x="3286125" y="2647950"/>
            <a:ext cx="670247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75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 碰到 扫帚？那么</a:t>
            </a:r>
            <a:endParaRPr lang="en-US" sz="750" dirty="0"/>
          </a:p>
        </p:txBody>
      </p:sp>
      <p:sp>
        <p:nvSpPr>
          <p:cNvPr id="26" name="Text 23"/>
          <p:cNvSpPr/>
          <p:nvPr/>
        </p:nvSpPr>
        <p:spPr>
          <a:xfrm>
            <a:off x="3286125" y="2838450"/>
            <a:ext cx="946547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75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面向 随机 0~180 方向</a:t>
            </a:r>
            <a:endParaRPr lang="en-US" sz="750" dirty="0"/>
          </a:p>
        </p:txBody>
      </p:sp>
      <p:sp>
        <p:nvSpPr>
          <p:cNvPr id="27" name="Text 24"/>
          <p:cNvSpPr/>
          <p:nvPr/>
        </p:nvSpPr>
        <p:spPr>
          <a:xfrm>
            <a:off x="3286125" y="3028950"/>
            <a:ext cx="745554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75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重复20次 移动8步</a:t>
            </a:r>
            <a:endParaRPr lang="en-US" sz="750" dirty="0"/>
          </a:p>
        </p:txBody>
      </p:sp>
      <p:sp>
        <p:nvSpPr>
          <p:cNvPr id="28" name="Text 25"/>
          <p:cNvSpPr/>
          <p:nvPr/>
        </p:nvSpPr>
        <p:spPr>
          <a:xfrm>
            <a:off x="3286125" y="3219450"/>
            <a:ext cx="898996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75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移到 x:200 y:150</a:t>
            </a:r>
            <a:endParaRPr lang="en-US" sz="750" dirty="0"/>
          </a:p>
        </p:txBody>
      </p:sp>
      <p:sp>
        <p:nvSpPr>
          <p:cNvPr id="29" name="Text 26"/>
          <p:cNvSpPr/>
          <p:nvPr/>
        </p:nvSpPr>
        <p:spPr>
          <a:xfrm>
            <a:off x="3286125" y="3409950"/>
            <a:ext cx="670247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75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 碰到 小鸡？那么</a:t>
            </a:r>
            <a:endParaRPr lang="en-US" sz="750" dirty="0"/>
          </a:p>
        </p:txBody>
      </p:sp>
      <p:sp>
        <p:nvSpPr>
          <p:cNvPr id="30" name="Text 27"/>
          <p:cNvSpPr/>
          <p:nvPr/>
        </p:nvSpPr>
        <p:spPr>
          <a:xfrm>
            <a:off x="4218384" y="3650456"/>
            <a:ext cx="87437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75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咬</a:t>
            </a:r>
            <a:endParaRPr lang="en-US" sz="750" dirty="0"/>
          </a:p>
        </p:txBody>
      </p:sp>
      <p:sp>
        <p:nvSpPr>
          <p:cNvPr id="31" name="Text 28"/>
          <p:cNvSpPr/>
          <p:nvPr/>
        </p:nvSpPr>
        <p:spPr>
          <a:xfrm>
            <a:off x="3286125" y="3905250"/>
            <a:ext cx="563761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75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广播 小鸡被吃</a:t>
            </a:r>
            <a:endParaRPr lang="en-US" sz="750" dirty="0"/>
          </a:p>
        </p:txBody>
      </p:sp>
      <p:sp>
        <p:nvSpPr>
          <p:cNvPr id="32" name="Text 29"/>
          <p:cNvSpPr/>
          <p:nvPr/>
        </p:nvSpPr>
        <p:spPr>
          <a:xfrm>
            <a:off x="6143625" y="1581150"/>
            <a:ext cx="621655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75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移到 x:0 y:-100</a:t>
            </a:r>
            <a:endParaRPr lang="en-US" sz="750" dirty="0"/>
          </a:p>
        </p:txBody>
      </p:sp>
      <p:sp>
        <p:nvSpPr>
          <p:cNvPr id="33" name="Text 30"/>
          <p:cNvSpPr/>
          <p:nvPr/>
        </p:nvSpPr>
        <p:spPr>
          <a:xfrm>
            <a:off x="6143625" y="2076450"/>
            <a:ext cx="670247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75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 按下 左键？那么</a:t>
            </a:r>
            <a:endParaRPr lang="en-US" sz="750" dirty="0"/>
          </a:p>
        </p:txBody>
      </p:sp>
      <p:sp>
        <p:nvSpPr>
          <p:cNvPr id="34" name="Text 31"/>
          <p:cNvSpPr/>
          <p:nvPr/>
        </p:nvSpPr>
        <p:spPr>
          <a:xfrm>
            <a:off x="6143625" y="2266950"/>
            <a:ext cx="657969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75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将x坐标增加 -8</a:t>
            </a:r>
            <a:endParaRPr lang="en-US" sz="750" dirty="0"/>
          </a:p>
        </p:txBody>
      </p:sp>
      <p:sp>
        <p:nvSpPr>
          <p:cNvPr id="35" name="Text 32"/>
          <p:cNvSpPr/>
          <p:nvPr/>
        </p:nvSpPr>
        <p:spPr>
          <a:xfrm>
            <a:off x="6143625" y="2457450"/>
            <a:ext cx="670247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75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 按下 右键？那么</a:t>
            </a:r>
            <a:endParaRPr lang="en-US" sz="750" dirty="0"/>
          </a:p>
        </p:txBody>
      </p:sp>
      <p:sp>
        <p:nvSpPr>
          <p:cNvPr id="36" name="Text 33"/>
          <p:cNvSpPr/>
          <p:nvPr/>
        </p:nvSpPr>
        <p:spPr>
          <a:xfrm>
            <a:off x="6143625" y="2647950"/>
            <a:ext cx="62359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75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将x坐标增加 8</a:t>
            </a:r>
            <a:endParaRPr lang="en-US" sz="750" dirty="0"/>
          </a:p>
        </p:txBody>
      </p:sp>
      <p:sp>
        <p:nvSpPr>
          <p:cNvPr id="37" name="Text 34"/>
          <p:cNvSpPr/>
          <p:nvPr/>
        </p:nvSpPr>
        <p:spPr>
          <a:xfrm>
            <a:off x="47625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L1-11 保卫小鸡</a:t>
            </a:r>
            <a:endParaRPr lang="en-US" sz="670" dirty="0"/>
          </a:p>
        </p:txBody>
      </p:sp>
      <p:sp>
        <p:nvSpPr>
          <p:cNvPr id="38" name="Text 35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15/24</a:t>
            </a:r>
            <a:endParaRPr lang="en-US" sz="6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76250" y="142875"/>
            <a:ext cx="1682210" cy="381000"/>
          </a:xfrm>
          <a:prstGeom prst="roundRect">
            <a:avLst>
              <a:gd name="adj" fmla="val 45000"/>
            </a:avLst>
          </a:prstGeom>
          <a:solidFill>
            <a:srgbClr val="FF5252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🐛 Bug 急救站 🏥</a:t>
            </a:r>
            <a:endParaRPr lang="en-US" sz="970" dirty="0"/>
          </a:p>
        </p:txBody>
      </p:sp>
      <p:sp>
        <p:nvSpPr>
          <p:cNvPr id="5" name="Shape 1"/>
          <p:cNvSpPr/>
          <p:nvPr/>
        </p:nvSpPr>
        <p:spPr>
          <a:xfrm>
            <a:off x="285750" y="904875"/>
            <a:ext cx="1704975" cy="1847850"/>
          </a:xfrm>
          <a:prstGeom prst="roundRect">
            <a:avLst>
              <a:gd name="adj" fmla="val 5587"/>
            </a:avLst>
          </a:prstGeom>
          <a:solidFill>
            <a:srgbClr val="FFFFFF"/>
          </a:solidFill>
          <a:ln w="19050">
            <a:solidFill>
              <a:srgbClr val="FF5252"/>
            </a:solidFill>
            <a:prstDash val="solid"/>
          </a:ln>
          <a:effectLst>
            <a:outerShdw sx="100000" sy="100000" kx="0" ky="0" algn="bl" rotWithShape="0" blurRad="101600" dist="40411" dir="2700000">
              <a:srgbClr val="D32F2F">
                <a:alpha val="100000"/>
              </a:srgbClr>
            </a:outerShdw>
          </a:effectLst>
        </p:spPr>
      </p:sp>
      <p:sp>
        <p:nvSpPr>
          <p:cNvPr id="6" name="Shape 2"/>
          <p:cNvSpPr/>
          <p:nvPr/>
        </p:nvSpPr>
        <p:spPr>
          <a:xfrm>
            <a:off x="2047875" y="904875"/>
            <a:ext cx="1704975" cy="1847850"/>
          </a:xfrm>
          <a:prstGeom prst="roundRect">
            <a:avLst>
              <a:gd name="adj" fmla="val 5587"/>
            </a:avLst>
          </a:prstGeom>
          <a:solidFill>
            <a:srgbClr val="FFFFFF"/>
          </a:solidFill>
          <a:ln w="19050">
            <a:solidFill>
              <a:srgbClr val="FF5252"/>
            </a:solidFill>
            <a:prstDash val="solid"/>
          </a:ln>
          <a:effectLst>
            <a:outerShdw sx="100000" sy="100000" kx="0" ky="0" algn="bl" rotWithShape="0" blurRad="101600" dist="40411" dir="2700000">
              <a:srgbClr val="FF7043">
                <a:alpha val="100000"/>
              </a:srgbClr>
            </a:outerShdw>
          </a:effectLst>
        </p:spPr>
      </p:sp>
      <p:sp>
        <p:nvSpPr>
          <p:cNvPr id="7" name="Shape 3"/>
          <p:cNvSpPr/>
          <p:nvPr/>
        </p:nvSpPr>
        <p:spPr>
          <a:xfrm>
            <a:off x="3810000" y="904875"/>
            <a:ext cx="1704975" cy="1847850"/>
          </a:xfrm>
          <a:prstGeom prst="roundRect">
            <a:avLst>
              <a:gd name="adj" fmla="val 5587"/>
            </a:avLst>
          </a:prstGeom>
          <a:solidFill>
            <a:srgbClr val="FFFFFF"/>
          </a:solidFill>
          <a:ln w="19050">
            <a:solidFill>
              <a:srgbClr val="FF5252"/>
            </a:solidFill>
            <a:prstDash val="solid"/>
          </a:ln>
          <a:effectLst>
            <a:outerShdw sx="100000" sy="100000" kx="0" ky="0" algn="bl" rotWithShape="0" blurRad="101600" dist="40411" dir="2700000">
              <a:srgbClr val="FF9800">
                <a:alpha val="100000"/>
              </a:srgbClr>
            </a:outerShdw>
          </a:effectLst>
        </p:spPr>
      </p:sp>
      <p:sp>
        <p:nvSpPr>
          <p:cNvPr id="8" name="Shape 4"/>
          <p:cNvSpPr/>
          <p:nvPr/>
        </p:nvSpPr>
        <p:spPr>
          <a:xfrm>
            <a:off x="5572125" y="904875"/>
            <a:ext cx="1704975" cy="1847850"/>
          </a:xfrm>
          <a:prstGeom prst="roundRect">
            <a:avLst>
              <a:gd name="adj" fmla="val 5587"/>
            </a:avLst>
          </a:prstGeom>
          <a:solidFill>
            <a:srgbClr val="FFFFFF"/>
          </a:solidFill>
          <a:ln w="19050">
            <a:solidFill>
              <a:srgbClr val="FF5252"/>
            </a:solidFill>
            <a:prstDash val="solid"/>
          </a:ln>
          <a:effectLst>
            <a:outerShdw sx="100000" sy="100000" kx="0" ky="0" algn="bl" rotWithShape="0" blurRad="101600" dist="40411" dir="2700000">
              <a:srgbClr val="F57C00">
                <a:alpha val="100000"/>
              </a:srgbClr>
            </a:outerShdw>
          </a:effectLst>
        </p:spPr>
      </p:sp>
      <p:sp>
        <p:nvSpPr>
          <p:cNvPr id="9" name="Shape 5"/>
          <p:cNvSpPr/>
          <p:nvPr/>
        </p:nvSpPr>
        <p:spPr>
          <a:xfrm>
            <a:off x="1905000" y="2905125"/>
            <a:ext cx="3848100" cy="752475"/>
          </a:xfrm>
          <a:prstGeom prst="roundRect">
            <a:avLst>
              <a:gd name="adj" fmla="val 12658"/>
            </a:avLst>
          </a:prstGeom>
          <a:solidFill>
            <a:srgbClr val="FFFFFF"/>
          </a:solidFill>
          <a:ln w="19050">
            <a:solidFill>
              <a:srgbClr val="FF5252"/>
            </a:solidFill>
            <a:prstDash val="solid"/>
          </a:ln>
          <a:effectLst>
            <a:outerShdw sx="100000" sy="100000" kx="0" ky="0" algn="bl" rotWithShape="0" blurRad="101600" dist="40411" dir="2700000">
              <a:srgbClr val="B71C1C">
                <a:alpha val="100000"/>
              </a:srgbClr>
            </a:outerShdw>
          </a:effectLst>
        </p:spPr>
      </p:sp>
      <p:sp>
        <p:nvSpPr>
          <p:cNvPr id="10" name="Text 6"/>
          <p:cNvSpPr/>
          <p:nvPr/>
        </p:nvSpPr>
        <p:spPr>
          <a:xfrm>
            <a:off x="476250" y="523875"/>
            <a:ext cx="531733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常见问题排查——别慌，问题不大！</a:t>
            </a:r>
            <a:endParaRPr lang="en-US" sz="1650" dirty="0"/>
          </a:p>
        </p:txBody>
      </p:sp>
      <p:sp>
        <p:nvSpPr>
          <p:cNvPr id="11" name="Text 7"/>
          <p:cNvSpPr/>
          <p:nvPr/>
        </p:nvSpPr>
        <p:spPr>
          <a:xfrm>
            <a:off x="381000" y="952500"/>
            <a:ext cx="149852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D32F2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🐛 Bug 1：穿墙</a:t>
            </a:r>
            <a:endParaRPr lang="en-US" sz="900" dirty="0"/>
          </a:p>
        </p:txBody>
      </p:sp>
      <p:sp>
        <p:nvSpPr>
          <p:cNvPr id="12" name="Text 8"/>
          <p:cNvSpPr/>
          <p:nvPr/>
        </p:nvSpPr>
        <p:spPr>
          <a:xfrm>
            <a:off x="381000" y="1238250"/>
            <a:ext cx="1498521" cy="1333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25"/>
              </a:lnSpc>
              <a:buNone/>
            </a:pPr>
            <a:r>
              <a:rPr lang="en-US" sz="710" dirty="0">
                <a:solidFill>
                  <a:srgbClr val="5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❓ 小鸡走出舞台</a:t>
            </a:r>
            <a:pPr algn="l" indent="0" marL="0">
              <a:buNone/>
            </a:pPr>
            <a:endParaRPr lang="en-US" sz="710" dirty="0"/>
          </a:p>
          <a:p>
            <a:pPr algn="l" indent="0" marL="0">
              <a:lnSpc>
                <a:spcPts val="1425"/>
              </a:lnSpc>
              <a:buNone/>
            </a:pPr>
            <a:r>
              <a:rPr lang="en-US" sz="710" dirty="0">
                <a:solidFill>
                  <a:srgbClr val="5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检查碰到边缘反弹</a:t>
            </a:r>
            <a:pPr algn="l" indent="0" marL="0">
              <a:buNone/>
            </a:pPr>
            <a:endParaRPr lang="en-US" sz="710" dirty="0"/>
          </a:p>
          <a:p>
            <a:pPr algn="l" indent="0" marL="0">
              <a:lnSpc>
                <a:spcPts val="1425"/>
              </a:lnSpc>
              <a:buNone/>
            </a:pPr>
            <a:r>
              <a:rPr lang="en-US" sz="710" dirty="0">
                <a:solidFill>
                  <a:srgbClr val="5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检查旋转方式</a:t>
            </a:r>
            <a:pPr algn="l" indent="0" marL="0">
              <a:buNone/>
            </a:pPr>
            <a:endParaRPr lang="en-US" sz="710" dirty="0"/>
          </a:p>
          <a:p>
            <a:pPr algn="l" indent="0" marL="0">
              <a:lnSpc>
                <a:spcPts val="1425"/>
              </a:lnSpc>
              <a:buNone/>
            </a:pPr>
            <a:r>
              <a:rPr lang="en-US" sz="710" dirty="0">
                <a:solidFill>
                  <a:srgbClr val="5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检查移动步数不要太大</a:t>
            </a:r>
            <a:endParaRPr lang="en-US" sz="710" dirty="0"/>
          </a:p>
        </p:txBody>
      </p:sp>
      <p:sp>
        <p:nvSpPr>
          <p:cNvPr id="13" name="Text 9"/>
          <p:cNvSpPr/>
          <p:nvPr/>
        </p:nvSpPr>
        <p:spPr>
          <a:xfrm>
            <a:off x="2143125" y="952500"/>
            <a:ext cx="149852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FF704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🐛 Bug 2：不动</a:t>
            </a:r>
            <a:endParaRPr lang="en-US" sz="900" dirty="0"/>
          </a:p>
        </p:txBody>
      </p:sp>
      <p:sp>
        <p:nvSpPr>
          <p:cNvPr id="14" name="Text 10"/>
          <p:cNvSpPr/>
          <p:nvPr/>
        </p:nvSpPr>
        <p:spPr>
          <a:xfrm>
            <a:off x="2143125" y="1276350"/>
            <a:ext cx="463228" cy="1047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425"/>
              </a:lnSpc>
              <a:buNone/>
            </a:pPr>
            <a:r>
              <a:rPr lang="en-US" sz="710" dirty="0">
                <a:solidFill>
                  <a:srgbClr val="5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❓ 角色完全不移动</a:t>
            </a:r>
            <a:endParaRPr lang="en-US" sz="710" dirty="0"/>
          </a:p>
        </p:txBody>
      </p:sp>
      <p:sp>
        <p:nvSpPr>
          <p:cNvPr id="15" name="Text 11"/>
          <p:cNvSpPr/>
          <p:nvPr/>
        </p:nvSpPr>
        <p:spPr>
          <a:xfrm>
            <a:off x="2143125" y="1457325"/>
            <a:ext cx="625376" cy="1047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425"/>
              </a:lnSpc>
              <a:buNone/>
            </a:pPr>
            <a:r>
              <a:rPr lang="en-US" sz="710" dirty="0">
                <a:solidFill>
                  <a:srgbClr val="5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移动步数是不是 0？</a:t>
            </a:r>
            <a:endParaRPr lang="en-US" sz="710" dirty="0"/>
          </a:p>
        </p:txBody>
      </p:sp>
      <p:sp>
        <p:nvSpPr>
          <p:cNvPr id="16" name="Text 12"/>
          <p:cNvSpPr/>
          <p:nvPr/>
        </p:nvSpPr>
        <p:spPr>
          <a:xfrm>
            <a:off x="2143125" y="1638300"/>
            <a:ext cx="267519" cy="1047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425"/>
              </a:lnSpc>
              <a:buNone/>
            </a:pPr>
            <a:r>
              <a:rPr lang="en-US" sz="710" dirty="0">
                <a:solidFill>
                  <a:srgbClr val="5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有没有</a:t>
            </a:r>
            <a:endParaRPr lang="en-US" sz="710" dirty="0"/>
          </a:p>
        </p:txBody>
      </p:sp>
      <p:sp>
        <p:nvSpPr>
          <p:cNvPr id="17" name="Text 13"/>
          <p:cNvSpPr/>
          <p:nvPr/>
        </p:nvSpPr>
        <p:spPr>
          <a:xfrm>
            <a:off x="3378398" y="1874044"/>
            <a:ext cx="54322" cy="1047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425"/>
              </a:lnSpc>
              <a:buNone/>
            </a:pPr>
            <a:r>
              <a:rPr lang="en-US" sz="710" dirty="0">
                <a:solidFill>
                  <a:srgbClr val="5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？</a:t>
            </a:r>
            <a:endParaRPr lang="en-US" sz="710" dirty="0"/>
          </a:p>
        </p:txBody>
      </p:sp>
      <p:sp>
        <p:nvSpPr>
          <p:cNvPr id="18" name="Text 14"/>
          <p:cNvSpPr/>
          <p:nvPr/>
        </p:nvSpPr>
        <p:spPr>
          <a:xfrm>
            <a:off x="2143125" y="2124075"/>
            <a:ext cx="593303" cy="1047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425"/>
              </a:lnSpc>
              <a:buNone/>
            </a:pPr>
            <a:r>
              <a:rPr lang="en-US" sz="710" dirty="0">
                <a:solidFill>
                  <a:srgbClr val="5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起点有没有点绿旗？</a:t>
            </a:r>
            <a:endParaRPr lang="en-US" sz="710" dirty="0"/>
          </a:p>
        </p:txBody>
      </p:sp>
      <p:sp>
        <p:nvSpPr>
          <p:cNvPr id="19" name="Text 15"/>
          <p:cNvSpPr/>
          <p:nvPr/>
        </p:nvSpPr>
        <p:spPr>
          <a:xfrm>
            <a:off x="3905250" y="952500"/>
            <a:ext cx="149852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FF98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🐛 Bug 3：不抓</a:t>
            </a:r>
            <a:endParaRPr lang="en-US" sz="900" dirty="0"/>
          </a:p>
        </p:txBody>
      </p:sp>
      <p:sp>
        <p:nvSpPr>
          <p:cNvPr id="20" name="Text 16"/>
          <p:cNvSpPr/>
          <p:nvPr/>
        </p:nvSpPr>
        <p:spPr>
          <a:xfrm>
            <a:off x="3905250" y="1238250"/>
            <a:ext cx="1498521" cy="1333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25"/>
              </a:lnSpc>
              <a:buNone/>
            </a:pPr>
            <a:r>
              <a:rPr lang="en-US" sz="710" dirty="0">
                <a:solidFill>
                  <a:srgbClr val="5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❓ 翼龙不抓小鸡</a:t>
            </a:r>
            <a:pPr algn="l" indent="0" marL="0">
              <a:buNone/>
            </a:pPr>
            <a:endParaRPr lang="en-US" sz="710" dirty="0"/>
          </a:p>
          <a:p>
            <a:pPr algn="l" indent="0" marL="0">
              <a:lnSpc>
                <a:spcPts val="1425"/>
              </a:lnSpc>
              <a:buNone/>
            </a:pPr>
            <a:r>
              <a:rPr lang="en-US" sz="710" dirty="0">
                <a:solidFill>
                  <a:srgbClr val="5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碰到角色选小鸡了吗</a:t>
            </a:r>
            <a:pPr algn="l" indent="0" marL="0">
              <a:buNone/>
            </a:pPr>
            <a:endParaRPr lang="en-US" sz="710" dirty="0"/>
          </a:p>
          <a:p>
            <a:pPr algn="l" indent="0" marL="0">
              <a:lnSpc>
                <a:spcPts val="1425"/>
              </a:lnSpc>
              <a:buNone/>
            </a:pPr>
            <a:r>
              <a:rPr lang="en-US" sz="710" dirty="0">
                <a:solidFill>
                  <a:srgbClr val="5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小鸡的隐藏脚本触发了吗</a:t>
            </a:r>
            <a:pPr algn="l" indent="0" marL="0">
              <a:buNone/>
            </a:pPr>
            <a:endParaRPr lang="en-US" sz="710" dirty="0"/>
          </a:p>
          <a:p>
            <a:pPr algn="l" indent="0" marL="0">
              <a:lnSpc>
                <a:spcPts val="1425"/>
              </a:lnSpc>
              <a:buNone/>
            </a:pPr>
            <a:r>
              <a:rPr lang="en-US" sz="710" dirty="0">
                <a:solidFill>
                  <a:srgbClr val="5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广播接收设对了吗</a:t>
            </a:r>
            <a:endParaRPr lang="en-US" sz="710" dirty="0"/>
          </a:p>
        </p:txBody>
      </p:sp>
      <p:sp>
        <p:nvSpPr>
          <p:cNvPr id="21" name="Text 17"/>
          <p:cNvSpPr/>
          <p:nvPr/>
        </p:nvSpPr>
        <p:spPr>
          <a:xfrm>
            <a:off x="5667375" y="952500"/>
            <a:ext cx="149852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F57C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🐛 Bug 4：不控</a:t>
            </a:r>
            <a:endParaRPr lang="en-US" sz="900" dirty="0"/>
          </a:p>
        </p:txBody>
      </p:sp>
      <p:sp>
        <p:nvSpPr>
          <p:cNvPr id="22" name="Text 18"/>
          <p:cNvSpPr/>
          <p:nvPr/>
        </p:nvSpPr>
        <p:spPr>
          <a:xfrm>
            <a:off x="5667375" y="1276350"/>
            <a:ext cx="463228" cy="1047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425"/>
              </a:lnSpc>
              <a:buNone/>
            </a:pPr>
            <a:r>
              <a:rPr lang="en-US" sz="710" dirty="0">
                <a:solidFill>
                  <a:srgbClr val="5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❓ 扫帚不响应按键</a:t>
            </a:r>
            <a:endParaRPr lang="en-US" sz="710" dirty="0"/>
          </a:p>
        </p:txBody>
      </p:sp>
      <p:sp>
        <p:nvSpPr>
          <p:cNvPr id="23" name="Text 19"/>
          <p:cNvSpPr/>
          <p:nvPr/>
        </p:nvSpPr>
        <p:spPr>
          <a:xfrm>
            <a:off x="5667375" y="1457325"/>
            <a:ext cx="755452" cy="1047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425"/>
              </a:lnSpc>
              <a:buNone/>
            </a:pPr>
            <a:r>
              <a:rPr lang="en-US" sz="710" dirty="0">
                <a:solidFill>
                  <a:srgbClr val="5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用的是「将x坐标增加」吗</a:t>
            </a:r>
            <a:endParaRPr lang="en-US" sz="710" dirty="0"/>
          </a:p>
        </p:txBody>
      </p:sp>
      <p:sp>
        <p:nvSpPr>
          <p:cNvPr id="24" name="Text 20"/>
          <p:cNvSpPr/>
          <p:nvPr/>
        </p:nvSpPr>
        <p:spPr>
          <a:xfrm>
            <a:off x="5667375" y="1638300"/>
            <a:ext cx="593303" cy="1047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425"/>
              </a:lnSpc>
              <a:buNone/>
            </a:pPr>
            <a:r>
              <a:rPr lang="en-US" sz="710" dirty="0">
                <a:solidFill>
                  <a:srgbClr val="5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不是「移动步数」！</a:t>
            </a:r>
            <a:endParaRPr lang="en-US" sz="710" dirty="0"/>
          </a:p>
        </p:txBody>
      </p:sp>
      <p:sp>
        <p:nvSpPr>
          <p:cNvPr id="25" name="Text 21"/>
          <p:cNvSpPr/>
          <p:nvPr/>
        </p:nvSpPr>
        <p:spPr>
          <a:xfrm>
            <a:off x="5667375" y="1819275"/>
            <a:ext cx="484733" cy="1047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425"/>
              </a:lnSpc>
              <a:buNone/>
            </a:pPr>
            <a:r>
              <a:rPr lang="en-US" sz="710" dirty="0">
                <a:solidFill>
                  <a:srgbClr val="5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按键检测对不对</a:t>
            </a:r>
            <a:endParaRPr lang="en-US" sz="710" dirty="0"/>
          </a:p>
        </p:txBody>
      </p:sp>
      <p:sp>
        <p:nvSpPr>
          <p:cNvPr id="26" name="Text 22"/>
          <p:cNvSpPr/>
          <p:nvPr/>
        </p:nvSpPr>
        <p:spPr>
          <a:xfrm>
            <a:off x="5667375" y="2055019"/>
            <a:ext cx="104626" cy="1047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425"/>
              </a:lnSpc>
              <a:buNone/>
            </a:pPr>
            <a:r>
              <a:rPr lang="en-US" sz="710" dirty="0">
                <a:solidFill>
                  <a:srgbClr val="5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</a:t>
            </a:r>
            <a:endParaRPr lang="en-US" sz="710" dirty="0"/>
          </a:p>
        </p:txBody>
      </p:sp>
      <p:sp>
        <p:nvSpPr>
          <p:cNvPr id="27" name="Text 23"/>
          <p:cNvSpPr/>
          <p:nvPr/>
        </p:nvSpPr>
        <p:spPr>
          <a:xfrm>
            <a:off x="5667375" y="2055019"/>
            <a:ext cx="1448544" cy="35480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425"/>
              </a:lnSpc>
              <a:buNone/>
            </a:pPr>
            <a:r>
              <a:rPr lang="en-US" sz="710" dirty="0">
                <a:solidFill>
                  <a:srgbClr val="5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包裹了吗</a:t>
            </a:r>
            <a:endParaRPr lang="en-US" sz="710" dirty="0"/>
          </a:p>
        </p:txBody>
      </p:sp>
      <p:sp>
        <p:nvSpPr>
          <p:cNvPr id="28" name="Text 24"/>
          <p:cNvSpPr/>
          <p:nvPr/>
        </p:nvSpPr>
        <p:spPr>
          <a:xfrm>
            <a:off x="2000250" y="2952750"/>
            <a:ext cx="367379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B71C1C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🐛 Bug 5：不显示/不隐藏</a:t>
            </a:r>
            <a:endParaRPr lang="en-US" sz="900" dirty="0"/>
          </a:p>
        </p:txBody>
      </p:sp>
      <p:sp>
        <p:nvSpPr>
          <p:cNvPr id="29" name="Text 25"/>
          <p:cNvSpPr/>
          <p:nvPr/>
        </p:nvSpPr>
        <p:spPr>
          <a:xfrm>
            <a:off x="2000250" y="3238500"/>
            <a:ext cx="3673792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750" dirty="0">
                <a:solidFill>
                  <a:srgbClr val="5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❓ 游戏开始小鸡不出现 → 绿旗脚本里有「显示」吗</a:t>
            </a:r>
            <a:pPr algn="ctr" indent="0" marL="0">
              <a:buNone/>
            </a:pPr>
            <a:endParaRPr lang="en-US" sz="750" dirty="0"/>
          </a:p>
          <a:p>
            <a:pPr algn="ctr" indent="0" marL="0">
              <a:lnSpc>
                <a:spcPts val="1500"/>
              </a:lnSpc>
              <a:buNone/>
            </a:pPr>
            <a:r>
              <a:rPr lang="en-US" sz="750" dirty="0">
                <a:solidFill>
                  <a:srgbClr val="5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❓ 碰到不消失 → 侦测条件对了吗 / 隐藏指令触发了吗 / 初始有「显示」吗</a:t>
            </a:r>
            <a:endParaRPr lang="en-US" sz="750" dirty="0"/>
          </a:p>
        </p:txBody>
      </p:sp>
      <p:sp>
        <p:nvSpPr>
          <p:cNvPr id="30" name="Text 26"/>
          <p:cNvSpPr/>
          <p:nvPr/>
        </p:nvSpPr>
        <p:spPr>
          <a:xfrm>
            <a:off x="47625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L1-11 保卫小鸡</a:t>
            </a:r>
            <a:endParaRPr lang="en-US" sz="670" dirty="0"/>
          </a:p>
        </p:txBody>
      </p:sp>
      <p:sp>
        <p:nvSpPr>
          <p:cNvPr id="31" name="Text 27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16/24</a:t>
            </a:r>
            <a:endParaRPr lang="en-US" sz="67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666750" y="714375"/>
            <a:ext cx="7810500" cy="85725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/>
        </p:spPr>
      </p:sp>
      <p:sp>
        <p:nvSpPr>
          <p:cNvPr id="4" name="Text 1"/>
          <p:cNvSpPr/>
          <p:nvPr/>
        </p:nvSpPr>
        <p:spPr>
          <a:xfrm>
            <a:off x="666750" y="1143000"/>
            <a:ext cx="1585531" cy="419100"/>
          </a:xfrm>
          <a:prstGeom prst="roundRect">
            <a:avLst>
              <a:gd name="adj" fmla="val 45455"/>
            </a:avLst>
          </a:prstGeom>
          <a:solidFill>
            <a:srgbClr val="FF8F00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03 扩展关</a:t>
            </a:r>
            <a:endParaRPr lang="en-US" sz="1350" dirty="0"/>
          </a:p>
        </p:txBody>
      </p:sp>
      <p:sp>
        <p:nvSpPr>
          <p:cNvPr id="5" name="Shape 2"/>
          <p:cNvSpPr/>
          <p:nvPr/>
        </p:nvSpPr>
        <p:spPr>
          <a:xfrm>
            <a:off x="666750" y="3000375"/>
            <a:ext cx="2324100" cy="800100"/>
          </a:xfrm>
          <a:prstGeom prst="roundRect">
            <a:avLst>
              <a:gd name="adj" fmla="val 14286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4CAF50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3143250" y="3000375"/>
            <a:ext cx="2324100" cy="800100"/>
          </a:xfrm>
          <a:prstGeom prst="roundRect">
            <a:avLst>
              <a:gd name="adj" fmla="val 14286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E88FF">
                <a:alpha val="10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5619750" y="3000375"/>
            <a:ext cx="2324100" cy="800100"/>
          </a:xfrm>
          <a:prstGeom prst="roundRect">
            <a:avLst>
              <a:gd name="adj" fmla="val 14286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FF5252">
                <a:alpha val="100000"/>
              </a:srgbClr>
            </a:outerShdw>
          </a:effectLst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750" y="714375"/>
            <a:ext cx="7810500" cy="85725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85800" y="3162300"/>
            <a:ext cx="232029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⭐ 初级</a:t>
            </a:r>
            <a:endParaRPr lang="en-US" sz="1050" dirty="0"/>
          </a:p>
        </p:txBody>
      </p:sp>
      <p:sp>
        <p:nvSpPr>
          <p:cNvPr id="10" name="Text 6"/>
          <p:cNvSpPr/>
          <p:nvPr/>
        </p:nvSpPr>
        <p:spPr>
          <a:xfrm>
            <a:off x="685800" y="3400425"/>
            <a:ext cx="2320290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调整游戏参数</a:t>
            </a:r>
            <a:pPr algn="ctr" indent="0" marL="0">
              <a:buNone/>
            </a:pPr>
            <a:endParaRPr lang="en-US" sz="820" dirty="0"/>
          </a:p>
          <a:p>
            <a:pPr algn="ctr" indent="0" marL="0">
              <a:buNone/>
            </a:pPr>
            <a:r>
              <a:rPr lang="en-US" sz="82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改进速度平衡</a:t>
            </a:r>
            <a:endParaRPr lang="en-US" sz="820" dirty="0"/>
          </a:p>
        </p:txBody>
      </p:sp>
      <p:sp>
        <p:nvSpPr>
          <p:cNvPr id="11" name="Text 7"/>
          <p:cNvSpPr/>
          <p:nvPr/>
        </p:nvSpPr>
        <p:spPr>
          <a:xfrm>
            <a:off x="3162300" y="3162300"/>
            <a:ext cx="232029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⭐⭐ 中级</a:t>
            </a:r>
            <a:endParaRPr lang="en-US" sz="1050" dirty="0"/>
          </a:p>
        </p:txBody>
      </p:sp>
      <p:sp>
        <p:nvSpPr>
          <p:cNvPr id="12" name="Text 8"/>
          <p:cNvSpPr/>
          <p:nvPr/>
        </p:nvSpPr>
        <p:spPr>
          <a:xfrm>
            <a:off x="3162300" y="3400425"/>
            <a:ext cx="2320290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增加第二只翼龙 🦖🦖</a:t>
            </a:r>
            <a:pPr algn="ctr" indent="0" marL="0">
              <a:buNone/>
            </a:pPr>
            <a:endParaRPr lang="en-US" sz="820" dirty="0"/>
          </a:p>
          <a:p>
            <a:pPr algn="ctr" indent="0" marL="0">
              <a:buNone/>
            </a:pPr>
            <a:r>
              <a:rPr lang="en-US" sz="82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从不同方向来袭</a:t>
            </a:r>
            <a:endParaRPr lang="en-US" sz="820" dirty="0"/>
          </a:p>
        </p:txBody>
      </p:sp>
      <p:sp>
        <p:nvSpPr>
          <p:cNvPr id="13" name="Text 9"/>
          <p:cNvSpPr/>
          <p:nvPr/>
        </p:nvSpPr>
        <p:spPr>
          <a:xfrm>
            <a:off x="5638800" y="3162300"/>
            <a:ext cx="232029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5252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⭐⭐⭐ 高级</a:t>
            </a:r>
            <a:endParaRPr lang="en-US" sz="970" dirty="0"/>
          </a:p>
        </p:txBody>
      </p:sp>
      <p:sp>
        <p:nvSpPr>
          <p:cNvPr id="14" name="Text 10"/>
          <p:cNvSpPr/>
          <p:nvPr/>
        </p:nvSpPr>
        <p:spPr>
          <a:xfrm>
            <a:off x="5638800" y="3400425"/>
            <a:ext cx="2320290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生命值 ❤️ + 游戏结束画面</a:t>
            </a:r>
            <a:pPr algn="ctr" indent="0" marL="0">
              <a:buNone/>
            </a:pPr>
            <a:endParaRPr lang="en-US" sz="750" dirty="0"/>
          </a:p>
          <a:p>
            <a:pPr algn="ctr" indent="0" marL="0">
              <a:buNone/>
            </a:pPr>
            <a:r>
              <a:rPr lang="en-US" sz="75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用到 L1-9 变量知识！</a:t>
            </a:r>
            <a:endParaRPr lang="en-US" sz="750" dirty="0"/>
          </a:p>
        </p:txBody>
      </p:sp>
      <p:sp>
        <p:nvSpPr>
          <p:cNvPr id="15" name="Text 11"/>
          <p:cNvSpPr/>
          <p:nvPr/>
        </p:nvSpPr>
        <p:spPr>
          <a:xfrm>
            <a:off x="666750" y="476250"/>
            <a:ext cx="966787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FF8F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进度 100%</a:t>
            </a:r>
            <a:endParaRPr lang="en-US" sz="900" dirty="0"/>
          </a:p>
        </p:txBody>
      </p:sp>
      <p:sp>
        <p:nvSpPr>
          <p:cNvPr id="16" name="Text 12"/>
          <p:cNvSpPr/>
          <p:nvPr/>
        </p:nvSpPr>
        <p:spPr>
          <a:xfrm>
            <a:off x="666750" y="1762125"/>
            <a:ext cx="5800725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780"/>
              </a:lnSpc>
              <a:buNone/>
            </a:pPr>
            <a:r>
              <a:rPr lang="en-US" sz="31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农场保卫战</a:t>
            </a:r>
            <a:endParaRPr lang="en-US" sz="3150" dirty="0"/>
          </a:p>
        </p:txBody>
      </p:sp>
      <p:sp>
        <p:nvSpPr>
          <p:cNvPr id="17" name="Text 13"/>
          <p:cNvSpPr/>
          <p:nvPr/>
        </p:nvSpPr>
        <p:spPr>
          <a:xfrm>
            <a:off x="666750" y="2476500"/>
            <a:ext cx="4350544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发挥创造力，升级你的农场防御！</a:t>
            </a:r>
            <a:endParaRPr lang="en-US" sz="1050" dirty="0"/>
          </a:p>
        </p:txBody>
      </p:sp>
      <p:sp>
        <p:nvSpPr>
          <p:cNvPr id="18" name="Text 14"/>
          <p:cNvSpPr/>
          <p:nvPr/>
        </p:nvSpPr>
        <p:spPr>
          <a:xfrm>
            <a:off x="47625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L1-11 保卫小鸡</a:t>
            </a:r>
            <a:endParaRPr lang="en-US" sz="670" dirty="0"/>
          </a:p>
        </p:txBody>
      </p:sp>
      <p:sp>
        <p:nvSpPr>
          <p:cNvPr id="19" name="Text 15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17/24</a:t>
            </a:r>
            <a:endParaRPr lang="en-US" sz="67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76250" y="142875"/>
            <a:ext cx="1479185" cy="295275"/>
          </a:xfrm>
          <a:prstGeom prst="roundRect">
            <a:avLst>
              <a:gd name="adj" fmla="val 50000"/>
            </a:avLst>
          </a:prstGeom>
          <a:solidFill>
            <a:srgbClr val="FF8F0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🚀🌟 自由创作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381000" y="952500"/>
            <a:ext cx="2609850" cy="1371600"/>
          </a:xfrm>
          <a:prstGeom prst="roundRect">
            <a:avLst>
              <a:gd name="adj" fmla="val 8333"/>
            </a:avLst>
          </a:prstGeom>
          <a:solidFill>
            <a:srgbClr val="E8F5E9"/>
          </a:solidFill>
          <a:ln w="19050">
            <a:solidFill>
              <a:srgbClr val="4CAF50"/>
            </a:solidFill>
            <a:prstDash val="solid"/>
          </a:ln>
          <a:effectLst>
            <a:outerShdw sx="100000" sy="100000" kx="0" ky="0" algn="bl" rotWithShape="0" blurRad="101600" dist="53882" dir="2700000">
              <a:srgbClr val="4CAF50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3143250" y="952500"/>
            <a:ext cx="2609850" cy="1371600"/>
          </a:xfrm>
          <a:prstGeom prst="roundRect">
            <a:avLst>
              <a:gd name="adj" fmla="val 8333"/>
            </a:avLst>
          </a:prstGeom>
          <a:solidFill>
            <a:srgbClr val="E8F4FF"/>
          </a:solidFill>
          <a:ln w="19050">
            <a:solidFill>
              <a:srgbClr val="1E88FF"/>
            </a:solidFill>
            <a:prstDash val="solid"/>
          </a:ln>
          <a:effectLst>
            <a:outerShdw sx="100000" sy="100000" kx="0" ky="0" algn="bl" rotWithShape="0" blurRad="101600" dist="53882" dir="2700000">
              <a:srgbClr val="1E88FF">
                <a:alpha val="10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381000" y="2476500"/>
            <a:ext cx="5372100" cy="1466850"/>
          </a:xfrm>
          <a:prstGeom prst="roundRect">
            <a:avLst>
              <a:gd name="adj" fmla="val 7792"/>
            </a:avLst>
          </a:prstGeom>
          <a:solidFill>
            <a:srgbClr val="FFF3E0"/>
          </a:solidFill>
          <a:ln w="19050">
            <a:solidFill>
              <a:srgbClr val="FF8F00"/>
            </a:solidFill>
            <a:prstDash val="solid"/>
          </a:ln>
          <a:effectLst>
            <a:outerShdw sx="100000" sy="100000" kx="0" ky="0" algn="bl" rotWithShape="0" blurRad="101600" dist="53882" dir="2700000">
              <a:srgbClr val="FF8F00">
                <a:alpha val="100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476250" y="523875"/>
            <a:ext cx="5317331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1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升级我的农场防御 🎨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523875" y="1047750"/>
            <a:ext cx="2320290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2E7D32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🚀 多翼龙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523875" y="1381125"/>
            <a:ext cx="2320290" cy="809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复制翼龙角色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改不同起始位置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从四面八方来袭！🦖🦖🦖</a:t>
            </a:r>
            <a:endParaRPr lang="en-US" sz="900" dirty="0"/>
          </a:p>
        </p:txBody>
      </p:sp>
      <p:sp>
        <p:nvSpPr>
          <p:cNvPr id="11" name="Text 8"/>
          <p:cNvSpPr/>
          <p:nvPr/>
        </p:nvSpPr>
        <p:spPr>
          <a:xfrm>
            <a:off x="523875" y="1905000"/>
            <a:ext cx="386715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500" dirty="0">
                <a:solidFill>
                  <a:srgbClr val="FFD23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⭐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3286125" y="1047750"/>
            <a:ext cx="2320290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1565C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🌟🌟 调整速度</a:t>
            </a:r>
            <a:endParaRPr lang="en-US" sz="1350" dirty="0"/>
          </a:p>
        </p:txBody>
      </p:sp>
      <p:sp>
        <p:nvSpPr>
          <p:cNvPr id="13" name="Text 10"/>
          <p:cNvSpPr/>
          <p:nvPr/>
        </p:nvSpPr>
        <p:spPr>
          <a:xfrm>
            <a:off x="3286125" y="1381125"/>
            <a:ext cx="2320290" cy="809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改小鸡的移动步数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改扫帚的速度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改翼龙的飞行速度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找到最好玩的平衡！</a:t>
            </a:r>
            <a:endParaRPr lang="en-US" sz="900" dirty="0"/>
          </a:p>
        </p:txBody>
      </p:sp>
      <p:sp>
        <p:nvSpPr>
          <p:cNvPr id="14" name="Text 11"/>
          <p:cNvSpPr/>
          <p:nvPr/>
        </p:nvSpPr>
        <p:spPr>
          <a:xfrm>
            <a:off x="5238750" y="1905000"/>
            <a:ext cx="386715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500" dirty="0">
                <a:solidFill>
                  <a:srgbClr val="FFD23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⭐⭐</a:t>
            </a:r>
            <a:endParaRPr lang="en-US" sz="1500" dirty="0"/>
          </a:p>
        </p:txBody>
      </p:sp>
      <p:sp>
        <p:nvSpPr>
          <p:cNvPr id="15" name="Text 12"/>
          <p:cNvSpPr/>
          <p:nvPr/>
        </p:nvSpPr>
        <p:spPr>
          <a:xfrm>
            <a:off x="523875" y="2571750"/>
            <a:ext cx="5123974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E651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🌟🌟🌟 场地变化 + 音效</a:t>
            </a:r>
            <a:endParaRPr lang="en-US" sz="1350" dirty="0"/>
          </a:p>
        </p:txBody>
      </p:sp>
      <p:sp>
        <p:nvSpPr>
          <p:cNvPr id="16" name="Text 13"/>
          <p:cNvSpPr/>
          <p:nvPr/>
        </p:nvSpPr>
        <p:spPr>
          <a:xfrm>
            <a:off x="523875" y="2905125"/>
            <a:ext cx="5123974" cy="857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画栅栏 🪵 鸡窝 🏠 太阳 ☀️ 丰富农场背景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给每只小鸡不同的颜色造型 🎨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加背景音乐 + 翼龙叫声 + 小鸡逃跑声音 🔊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加游戏结束画面 + "重新开始"按钮 🔄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用变量做生命值 ❤️（L1-9学过的！）</a:t>
            </a:r>
            <a:endParaRPr lang="en-US" sz="900" dirty="0"/>
          </a:p>
        </p:txBody>
      </p:sp>
      <p:sp>
        <p:nvSpPr>
          <p:cNvPr id="17" name="Text 14"/>
          <p:cNvSpPr/>
          <p:nvPr/>
        </p:nvSpPr>
        <p:spPr>
          <a:xfrm>
            <a:off x="5381625" y="3524250"/>
            <a:ext cx="386715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500" dirty="0">
                <a:solidFill>
                  <a:srgbClr val="FFD23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⭐⭐⭐</a:t>
            </a:r>
            <a:endParaRPr lang="en-US" sz="1500" dirty="0"/>
          </a:p>
        </p:txBody>
      </p:sp>
      <p:sp>
        <p:nvSpPr>
          <p:cNvPr id="18" name="Text 15"/>
          <p:cNvSpPr/>
          <p:nvPr/>
        </p:nvSpPr>
        <p:spPr>
          <a:xfrm>
            <a:off x="47625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L1-11 保卫小鸡</a:t>
            </a:r>
            <a:endParaRPr lang="en-US" sz="670" dirty="0"/>
          </a:p>
        </p:txBody>
      </p:sp>
      <p:sp>
        <p:nvSpPr>
          <p:cNvPr id="19" name="Text 16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18/24</a:t>
            </a:r>
            <a:endParaRPr lang="en-US" sz="67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76250" y="190500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F6B9D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🎨 互相欣赏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476250" y="1047750"/>
            <a:ext cx="2514600" cy="1466850"/>
          </a:xfrm>
          <a:prstGeom prst="roundRect">
            <a:avLst>
              <a:gd name="adj" fmla="val 7792"/>
            </a:avLst>
          </a:prstGeom>
          <a:solidFill>
            <a:srgbClr val="FFE8F0"/>
          </a:solidFill>
          <a:ln w="19050">
            <a:solidFill>
              <a:srgbClr val="FF6B9D"/>
            </a:solidFill>
            <a:prstDash val="solid"/>
          </a:ln>
          <a:effectLst>
            <a:outerShdw sx="100000" sy="100000" kx="0" ky="0" algn="bl" rotWithShape="0" blurRad="101600" dist="40411" dir="2700000">
              <a:srgbClr val="FF6B9D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3143250" y="1047750"/>
            <a:ext cx="2514600" cy="1466850"/>
          </a:xfrm>
          <a:prstGeom prst="roundRect">
            <a:avLst>
              <a:gd name="adj" fmla="val 7792"/>
            </a:avLst>
          </a:prstGeom>
          <a:solidFill>
            <a:srgbClr val="FFF5DC"/>
          </a:solidFill>
          <a:ln w="19050">
            <a:solidFill>
              <a:srgbClr val="FFD23F"/>
            </a:solidFill>
            <a:prstDash val="solid"/>
          </a:ln>
          <a:effectLst>
            <a:outerShdw sx="100000" sy="100000" kx="0" ky="0" algn="bl" rotWithShape="0" blurRad="101600" dist="40411" dir="2700000">
              <a:srgbClr val="FFD23F">
                <a:alpha val="10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476250" y="2667000"/>
            <a:ext cx="5181600" cy="1228725"/>
          </a:xfrm>
          <a:prstGeom prst="roundRect">
            <a:avLst>
              <a:gd name="adj" fmla="val 9302"/>
            </a:avLst>
          </a:prstGeom>
          <a:solidFill>
            <a:srgbClr val="E8F4FF"/>
          </a:solidFill>
          <a:ln w="19050">
            <a:solidFill>
              <a:srgbClr val="1E88FF"/>
            </a:solidFill>
            <a:prstDash val="solid"/>
          </a:ln>
          <a:effectLst>
            <a:outerShdw sx="100000" sy="100000" kx="0" ky="0" algn="bl" rotWithShape="0" blurRad="101600" dist="40411" dir="2700000">
              <a:srgbClr val="1E88FF">
                <a:alpha val="100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476250" y="571500"/>
            <a:ext cx="4350544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1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看看谁的作品最酷？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638175" y="1209675"/>
            <a:ext cx="222361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D81B6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1️⃣ 打开游戏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638175" y="1495425"/>
            <a:ext cx="2223611" cy="857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5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运行你的「保卫小鸡」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5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让同桌看看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5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小鸡被吃掉了吗？😱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5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翼龙飞走了吗？🧹💨</a:t>
            </a:r>
            <a:endParaRPr lang="en-US" sz="900" dirty="0"/>
          </a:p>
        </p:txBody>
      </p:sp>
      <p:sp>
        <p:nvSpPr>
          <p:cNvPr id="11" name="Text 8"/>
          <p:cNvSpPr/>
          <p:nvPr/>
        </p:nvSpPr>
        <p:spPr>
          <a:xfrm>
            <a:off x="3305175" y="1209675"/>
            <a:ext cx="222361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F57F1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2️⃣ 互相评分 ⭐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3305175" y="1495425"/>
            <a:ext cx="2223611" cy="857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5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⭐ 小鸡能正常走动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5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⭐⭐ 翼龙能飞下来抓鸡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5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⭐⭐⭐ 扫帚能驱赶翼龙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5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⭐⭐⭐⭐ 有创意升级！</a:t>
            </a:r>
            <a:endParaRPr lang="en-US" sz="900" dirty="0"/>
          </a:p>
        </p:txBody>
      </p:sp>
      <p:sp>
        <p:nvSpPr>
          <p:cNvPr id="13" name="Text 10"/>
          <p:cNvSpPr/>
          <p:nvPr/>
        </p:nvSpPr>
        <p:spPr>
          <a:xfrm>
            <a:off x="685800" y="2876550"/>
            <a:ext cx="4833937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1565C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3️⃣ 说说你的创意 🎤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685800" y="3162300"/>
            <a:ext cx="4833937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"我加了几只翼龙？/ 我调了什么速度？/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我加了什么音效？/ 我画了什么新背景？"</a:t>
            </a:r>
            <a:endParaRPr lang="en-US" sz="900" dirty="0"/>
          </a:p>
        </p:txBody>
      </p:sp>
      <p:sp>
        <p:nvSpPr>
          <p:cNvPr id="15" name="Text 12"/>
          <p:cNvSpPr/>
          <p:nvPr/>
        </p:nvSpPr>
        <p:spPr>
          <a:xfrm>
            <a:off x="6096000" y="1333500"/>
            <a:ext cx="1933575" cy="476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3000" spc="375" kern="0" dirty="0">
                <a:solidFill>
                  <a:srgbClr val="FFD23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⭐</a:t>
            </a:r>
            <a:pPr algn="ctr" indent="0" marL="0">
              <a:buNone/>
            </a:pPr>
            <a:endParaRPr lang="en-US" sz="3000" dirty="0"/>
          </a:p>
          <a:p>
            <a:pPr algn="ctr" indent="0" marL="0">
              <a:buNone/>
            </a:pPr>
            <a:r>
              <a:rPr lang="en-US" sz="3000" spc="375" kern="0" dirty="0">
                <a:solidFill>
                  <a:srgbClr val="FFD23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⭐⭐</a:t>
            </a:r>
            <a:pPr algn="ctr" indent="0" marL="0">
              <a:buNone/>
            </a:pPr>
            <a:endParaRPr lang="en-US" sz="3000" dirty="0"/>
          </a:p>
          <a:p>
            <a:pPr algn="ctr" indent="0" marL="0">
              <a:buNone/>
            </a:pPr>
            <a:r>
              <a:rPr lang="en-US" sz="3000" spc="375" kern="0" dirty="0">
                <a:solidFill>
                  <a:srgbClr val="FFD23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⭐⭐⭐</a:t>
            </a:r>
            <a:pPr algn="ctr" indent="0" marL="0">
              <a:buNone/>
            </a:pPr>
            <a:endParaRPr lang="en-US" sz="3000" dirty="0"/>
          </a:p>
          <a:p>
            <a:pPr algn="ctr" indent="0" marL="0">
              <a:buNone/>
            </a:pPr>
            <a:r>
              <a:rPr lang="en-US" sz="3000" spc="375" kern="0" dirty="0">
                <a:solidFill>
                  <a:srgbClr val="FFD23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⭐⭐⭐⭐</a:t>
            </a:r>
            <a:endParaRPr lang="en-US" sz="3000" dirty="0"/>
          </a:p>
        </p:txBody>
      </p:sp>
      <p:sp>
        <p:nvSpPr>
          <p:cNvPr id="16" name="Text 13"/>
          <p:cNvSpPr/>
          <p:nvPr/>
        </p:nvSpPr>
        <p:spPr>
          <a:xfrm>
            <a:off x="47625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L1-11 保卫小鸡</a:t>
            </a:r>
            <a:endParaRPr lang="en-US" sz="670" dirty="0"/>
          </a:p>
        </p:txBody>
      </p:sp>
      <p:sp>
        <p:nvSpPr>
          <p:cNvPr id="17" name="Text 14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19/24</a:t>
            </a:r>
            <a:endParaRPr lang="en-US" sz="6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7625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F6B9D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🔁 温故知新</a:t>
            </a:r>
            <a:endParaRPr lang="en-US" sz="970" dirty="0"/>
          </a:p>
        </p:txBody>
      </p:sp>
      <p:sp>
        <p:nvSpPr>
          <p:cNvPr id="5" name="Text 2"/>
          <p:cNvSpPr/>
          <p:nvPr/>
        </p:nvSpPr>
        <p:spPr>
          <a:xfrm>
            <a:off x="476250" y="1190625"/>
            <a:ext cx="2552319" cy="657225"/>
          </a:xfrm>
          <a:prstGeom prst="roundRect">
            <a:avLst>
              <a:gd name="adj" fmla="val 17391"/>
            </a:avLst>
          </a:prstGeom>
          <a:solidFill>
            <a:srgbClr val="FFF5DC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FFD23F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💬 说积木 — 角色对话气泡</a:t>
            </a: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3143250" y="1190625"/>
            <a:ext cx="2552319" cy="657225"/>
          </a:xfrm>
          <a:prstGeom prst="roundRect">
            <a:avLst>
              <a:gd name="adj" fmla="val 17391"/>
            </a:avLst>
          </a:prstGeom>
          <a:solidFill>
            <a:srgbClr val="E8F4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E88FF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⏳ 等待积木 — 程序暂停</a:t>
            </a: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476250" y="1952625"/>
            <a:ext cx="2552319" cy="657225"/>
          </a:xfrm>
          <a:prstGeom prst="roundRect">
            <a:avLst>
              <a:gd name="adj" fmla="val 17391"/>
            </a:avLst>
          </a:prstGeom>
          <a:solidFill>
            <a:srgbClr val="E0F7FA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4ECDC4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🎯 旋转中心 — 角色围绕点旋转</a:t>
            </a:r>
            <a:endParaRPr lang="en-US" sz="1050" dirty="0"/>
          </a:p>
        </p:txBody>
      </p:sp>
      <p:sp>
        <p:nvSpPr>
          <p:cNvPr id="8" name="Text 5"/>
          <p:cNvSpPr/>
          <p:nvPr/>
        </p:nvSpPr>
        <p:spPr>
          <a:xfrm>
            <a:off x="3143250" y="1952625"/>
            <a:ext cx="2552319" cy="657225"/>
          </a:xfrm>
          <a:prstGeom prst="roundRect">
            <a:avLst>
              <a:gd name="adj" fmla="val 17391"/>
            </a:avLst>
          </a:prstGeom>
          <a:solidFill>
            <a:srgbClr val="F3E5F5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AB47BC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📡 广播深入 — 多消息发送接收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476250" y="2714625"/>
            <a:ext cx="5259324" cy="657225"/>
          </a:xfrm>
          <a:prstGeom prst="roundRect">
            <a:avLst>
              <a:gd name="adj" fmla="val 17391"/>
            </a:avLst>
          </a:prstGeom>
          <a:solidFill>
            <a:srgbClr val="FFF0F0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FF6B9D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🎭 多角色配合 — 兔子、花朵都收广播，一起变魔术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476250" y="3619500"/>
            <a:ext cx="8343376" cy="457200"/>
          </a:xfrm>
          <a:prstGeom prst="roundRect">
            <a:avLst>
              <a:gd name="adj" fmla="val 20833"/>
            </a:avLst>
          </a:prstGeom>
          <a:solidFill>
            <a:srgbClr val="E8F4FF"/>
          </a:solidFill>
          <a:ln w="14288">
            <a:solidFill>
              <a:srgbClr val="1E88FF"/>
            </a:solidFill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上节课我们用广播做了一场魔术表演。今天，把所有本领组合起来，做一个完整的游戏——保卫小鸡！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476250" y="619125"/>
            <a:ext cx="5317331" cy="428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970"/>
              </a:lnSpc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回顾 L1-10 魔术表演 🎩</a:t>
            </a:r>
            <a:endParaRPr lang="en-US" sz="2700" dirty="0"/>
          </a:p>
        </p:txBody>
      </p:sp>
      <p:sp>
        <p:nvSpPr>
          <p:cNvPr id="12" name="Text 9"/>
          <p:cNvSpPr/>
          <p:nvPr/>
        </p:nvSpPr>
        <p:spPr>
          <a:xfrm>
            <a:off x="47625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L1-11 保卫小鸡</a:t>
            </a:r>
            <a:endParaRPr lang="en-US" sz="670" dirty="0"/>
          </a:p>
        </p:txBody>
      </p:sp>
      <p:sp>
        <p:nvSpPr>
          <p:cNvPr id="13" name="Text 10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02/24</a:t>
            </a:r>
            <a:endParaRPr lang="en-US" sz="67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76250" y="190500"/>
            <a:ext cx="1382506" cy="371475"/>
          </a:xfrm>
          <a:prstGeom prst="roundRect">
            <a:avLst>
              <a:gd name="adj" fmla="val 41026"/>
            </a:avLst>
          </a:prstGeom>
          <a:solidFill>
            <a:srgbClr val="4ECDC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📚 课堂总结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381000" y="1047750"/>
            <a:ext cx="2514600" cy="1657350"/>
          </a:xfrm>
          <a:prstGeom prst="roundRect">
            <a:avLst>
              <a:gd name="adj" fmla="val 6897"/>
            </a:avLst>
          </a:prstGeom>
          <a:solidFill>
            <a:srgbClr val="FFFFFF"/>
          </a:solidFill>
          <a:ln w="19050">
            <a:solidFill>
              <a:srgbClr val="AB47BC"/>
            </a:solidFill>
            <a:prstDash val="solid"/>
          </a:ln>
          <a:effectLst>
            <a:outerShdw sx="100000" sy="100000" kx="0" ky="0" algn="bl" rotWithShape="0" blurRad="101600" dist="53882" dir="2700000">
              <a:srgbClr val="AB47BC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3048000" y="1047750"/>
            <a:ext cx="2514600" cy="1657350"/>
          </a:xfrm>
          <a:prstGeom prst="roundRect">
            <a:avLst>
              <a:gd name="adj" fmla="val 6897"/>
            </a:avLst>
          </a:prstGeom>
          <a:solidFill>
            <a:srgbClr val="FFFFFF"/>
          </a:solidFill>
          <a:ln w="19050">
            <a:solidFill>
              <a:srgbClr val="1E88FF"/>
            </a:solidFill>
            <a:prstDash val="solid"/>
          </a:ln>
          <a:effectLst>
            <a:outerShdw sx="100000" sy="100000" kx="0" ky="0" algn="bl" rotWithShape="0" blurRad="101600" dist="53882" dir="2700000">
              <a:srgbClr val="1E88FF">
                <a:alpha val="10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5715000" y="1047750"/>
            <a:ext cx="2514600" cy="1657350"/>
          </a:xfrm>
          <a:prstGeom prst="roundRect">
            <a:avLst>
              <a:gd name="adj" fmla="val 6897"/>
            </a:avLst>
          </a:prstGeom>
          <a:solidFill>
            <a:srgbClr val="FFFFFF"/>
          </a:solidFill>
          <a:ln w="19050">
            <a:solidFill>
              <a:srgbClr val="4ECDC4"/>
            </a:solidFill>
            <a:prstDash val="solid"/>
          </a:ln>
          <a:effectLst>
            <a:outerShdw sx="100000" sy="100000" kx="0" ky="0" algn="bl" rotWithShape="0" blurRad="101600" dist="53882" dir="2700000">
              <a:srgbClr val="4ECDC4">
                <a:alpha val="100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476250" y="3048000"/>
            <a:ext cx="4610100" cy="1181100"/>
          </a:xfrm>
          <a:prstGeom prst="roundRect">
            <a:avLst>
              <a:gd name="adj" fmla="val 8065"/>
            </a:avLst>
          </a:prstGeom>
          <a:solidFill>
            <a:srgbClr val="E8F4FF"/>
          </a:solidFill>
          <a:ln w="19050">
            <a:solidFill>
              <a:srgbClr val="1E88FF"/>
            </a:solidFill>
            <a:prstDash val="solid"/>
          </a:ln>
          <a:effectLst>
            <a:outerShdw sx="100000" sy="100000" kx="0" ky="0" algn="bl" rotWithShape="0" blurRad="101600" dist="40411" dir="2700000">
              <a:srgbClr val="1E88FF">
                <a:alpha val="100000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1255068" y="3481388"/>
            <a:ext cx="762595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1565C0"/>
                </a:solidFill>
                <a:highlight>
                  <a:srgbClr val="E8F4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📡 还用了之前学的：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1452711" y="3638550"/>
            <a:ext cx="367233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1565C0"/>
                </a:solidFill>
                <a:highlight>
                  <a:srgbClr val="E8F4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广播 📡 ·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3556546" y="3481388"/>
            <a:ext cx="447303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1565C0"/>
                </a:solidFill>
                <a:highlight>
                  <a:srgbClr val="E8F4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· 随机数 🎲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3252936" y="3638550"/>
            <a:ext cx="1054596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1565C0"/>
                </a:solidFill>
                <a:highlight>
                  <a:srgbClr val="E8F4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面向方向 · 键盘控制 · 循环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381000" y="1047750"/>
            <a:ext cx="2513647" cy="342900"/>
          </a:xfrm>
          <a:prstGeom prst="roundRect">
            <a:avLst>
              <a:gd name="adj" fmla="val 27778"/>
            </a:avLst>
          </a:prstGeom>
          <a:solidFill>
            <a:srgbClr val="AB47BC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🧩 外观模块 · 紫色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3048000" y="1047750"/>
            <a:ext cx="2513647" cy="342900"/>
          </a:xfrm>
          <a:prstGeom prst="roundRect">
            <a:avLst>
              <a:gd name="adj" fmla="val 27778"/>
            </a:avLst>
          </a:prstGeom>
          <a:solidFill>
            <a:srgbClr val="1E88FF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🧩 侦测模块 · 浅蓝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5715000" y="1047750"/>
            <a:ext cx="2513647" cy="342900"/>
          </a:xfrm>
          <a:prstGeom prst="roundRect">
            <a:avLst>
              <a:gd name="adj" fmla="val 27778"/>
            </a:avLst>
          </a:prstGeom>
          <a:solidFill>
            <a:srgbClr val="4ECDC4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🧩 运动模块 · 蓝色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476250" y="571500"/>
            <a:ext cx="4350544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1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今天学到的新本领 💪</a:t>
            </a:r>
            <a:endParaRPr lang="en-US" sz="2100" dirty="0"/>
          </a:p>
        </p:txBody>
      </p:sp>
      <p:sp>
        <p:nvSpPr>
          <p:cNvPr id="17" name="Text 14"/>
          <p:cNvSpPr/>
          <p:nvPr/>
        </p:nvSpPr>
        <p:spPr>
          <a:xfrm>
            <a:off x="523875" y="1476375"/>
            <a:ext cx="222361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AB47BC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👁 显示 · 隐藏 🙈</a:t>
            </a:r>
            <a:endParaRPr lang="en-US" sz="1350" dirty="0"/>
          </a:p>
        </p:txBody>
      </p:sp>
      <p:sp>
        <p:nvSpPr>
          <p:cNvPr id="18" name="Text 15"/>
          <p:cNvSpPr/>
          <p:nvPr/>
        </p:nvSpPr>
        <p:spPr>
          <a:xfrm>
            <a:off x="523875" y="1809750"/>
            <a:ext cx="2223611" cy="714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让角色出现或消失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游戏开始→显示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小鸡被吃→隐藏</a:t>
            </a:r>
            <a:endParaRPr lang="en-US" sz="820" dirty="0"/>
          </a:p>
        </p:txBody>
      </p:sp>
      <p:sp>
        <p:nvSpPr>
          <p:cNvPr id="19" name="Text 16"/>
          <p:cNvSpPr/>
          <p:nvPr/>
        </p:nvSpPr>
        <p:spPr>
          <a:xfrm>
            <a:off x="3190875" y="1476375"/>
            <a:ext cx="222361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🎯 碰到角色</a:t>
            </a:r>
            <a:endParaRPr lang="en-US" sz="1350" dirty="0"/>
          </a:p>
        </p:txBody>
      </p:sp>
      <p:sp>
        <p:nvSpPr>
          <p:cNvPr id="20" name="Text 17"/>
          <p:cNvSpPr/>
          <p:nvPr/>
        </p:nvSpPr>
        <p:spPr>
          <a:xfrm>
            <a:off x="3190875" y="1809750"/>
            <a:ext cx="2223611" cy="714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检测两个角色是否碰到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翼龙碰扫帚→飞走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翼龙碰小鸡→隐藏</a:t>
            </a:r>
            <a:endParaRPr lang="en-US" sz="820" dirty="0"/>
          </a:p>
        </p:txBody>
      </p:sp>
      <p:sp>
        <p:nvSpPr>
          <p:cNvPr id="21" name="Text 18"/>
          <p:cNvSpPr/>
          <p:nvPr/>
        </p:nvSpPr>
        <p:spPr>
          <a:xfrm>
            <a:off x="5857875" y="1476375"/>
            <a:ext cx="222361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📐 将x/y坐标增加</a:t>
            </a:r>
            <a:endParaRPr lang="en-US" sz="1120" dirty="0"/>
          </a:p>
        </p:txBody>
      </p:sp>
      <p:sp>
        <p:nvSpPr>
          <p:cNvPr id="22" name="Text 19"/>
          <p:cNvSpPr/>
          <p:nvPr/>
        </p:nvSpPr>
        <p:spPr>
          <a:xfrm>
            <a:off x="5857875" y="1809750"/>
            <a:ext cx="2223611" cy="714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不受方向影响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水平/垂直精确移动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扫帚 ←→ 用这个！</a:t>
            </a:r>
            <a:endParaRPr lang="en-US" sz="820" dirty="0"/>
          </a:p>
        </p:txBody>
      </p:sp>
      <p:sp>
        <p:nvSpPr>
          <p:cNvPr id="23" name="Text 20"/>
          <p:cNvSpPr/>
          <p:nvPr/>
        </p:nvSpPr>
        <p:spPr>
          <a:xfrm>
            <a:off x="47625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L1-11 保卫小鸡</a:t>
            </a:r>
            <a:endParaRPr lang="en-US" sz="670" dirty="0"/>
          </a:p>
        </p:txBody>
      </p:sp>
      <p:sp>
        <p:nvSpPr>
          <p:cNvPr id="24" name="Text 21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20/24</a:t>
            </a:r>
            <a:endParaRPr lang="en-US" sz="67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85750" y="95250"/>
            <a:ext cx="1575864" cy="266700"/>
          </a:xfrm>
          <a:prstGeom prst="roundRect">
            <a:avLst>
              <a:gd name="adj" fmla="val 50000"/>
            </a:avLst>
          </a:prstGeom>
          <a:solidFill>
            <a:srgbClr val="FF6B9D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📚 L1 全系列知识点回顾</a:t>
            </a:r>
            <a:endParaRPr lang="en-US" sz="820" dirty="0"/>
          </a:p>
        </p:txBody>
      </p:sp>
      <p:sp>
        <p:nvSpPr>
          <p:cNvPr id="5" name="Shape 2"/>
          <p:cNvSpPr/>
          <p:nvPr/>
        </p:nvSpPr>
        <p:spPr>
          <a:xfrm>
            <a:off x="190500" y="714375"/>
            <a:ext cx="8705850" cy="3752850"/>
          </a:xfrm>
          <a:prstGeom prst="roundRect">
            <a:avLst>
              <a:gd name="adj" fmla="val 2538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1E88FF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190500" y="928688"/>
            <a:ext cx="8667750" cy="180975"/>
          </a:xfrm>
          <a:prstGeom prst="rect">
            <a:avLst/>
          </a:prstGeom>
          <a:solidFill>
            <a:srgbClr val="F0F7FF"/>
          </a:solidFill>
          <a:ln/>
        </p:spPr>
      </p:sp>
      <p:sp>
        <p:nvSpPr>
          <p:cNvPr id="7" name="Shape 4"/>
          <p:cNvSpPr/>
          <p:nvPr/>
        </p:nvSpPr>
        <p:spPr>
          <a:xfrm>
            <a:off x="190500" y="1109663"/>
            <a:ext cx="8667750" cy="180975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8" name="Shape 5"/>
          <p:cNvSpPr/>
          <p:nvPr/>
        </p:nvSpPr>
        <p:spPr>
          <a:xfrm>
            <a:off x="190500" y="1290638"/>
            <a:ext cx="8667750" cy="180975"/>
          </a:xfrm>
          <a:prstGeom prst="rect">
            <a:avLst/>
          </a:prstGeom>
          <a:solidFill>
            <a:srgbClr val="F0F7FF"/>
          </a:solidFill>
          <a:ln/>
        </p:spPr>
      </p:sp>
      <p:sp>
        <p:nvSpPr>
          <p:cNvPr id="9" name="Shape 6"/>
          <p:cNvSpPr/>
          <p:nvPr/>
        </p:nvSpPr>
        <p:spPr>
          <a:xfrm>
            <a:off x="190500" y="1471613"/>
            <a:ext cx="8667750" cy="180975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0" name="Shape 7"/>
          <p:cNvSpPr/>
          <p:nvPr/>
        </p:nvSpPr>
        <p:spPr>
          <a:xfrm>
            <a:off x="190500" y="1652588"/>
            <a:ext cx="8667750" cy="180975"/>
          </a:xfrm>
          <a:prstGeom prst="rect">
            <a:avLst/>
          </a:prstGeom>
          <a:solidFill>
            <a:srgbClr val="F0F7FF"/>
          </a:solidFill>
          <a:ln/>
        </p:spPr>
      </p:sp>
      <p:sp>
        <p:nvSpPr>
          <p:cNvPr id="11" name="Shape 8"/>
          <p:cNvSpPr/>
          <p:nvPr/>
        </p:nvSpPr>
        <p:spPr>
          <a:xfrm>
            <a:off x="190500" y="1833562"/>
            <a:ext cx="8667750" cy="180975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2" name="Shape 9"/>
          <p:cNvSpPr/>
          <p:nvPr/>
        </p:nvSpPr>
        <p:spPr>
          <a:xfrm>
            <a:off x="190500" y="2014537"/>
            <a:ext cx="8667750" cy="180975"/>
          </a:xfrm>
          <a:prstGeom prst="rect">
            <a:avLst/>
          </a:prstGeom>
          <a:solidFill>
            <a:srgbClr val="F0F7FF"/>
          </a:solidFill>
          <a:ln/>
        </p:spPr>
      </p:sp>
      <p:sp>
        <p:nvSpPr>
          <p:cNvPr id="13" name="Shape 10"/>
          <p:cNvSpPr/>
          <p:nvPr/>
        </p:nvSpPr>
        <p:spPr>
          <a:xfrm>
            <a:off x="190500" y="2195513"/>
            <a:ext cx="8667750" cy="180975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4" name="Shape 11"/>
          <p:cNvSpPr/>
          <p:nvPr/>
        </p:nvSpPr>
        <p:spPr>
          <a:xfrm>
            <a:off x="190500" y="2376487"/>
            <a:ext cx="8667750" cy="180975"/>
          </a:xfrm>
          <a:prstGeom prst="rect">
            <a:avLst/>
          </a:prstGeom>
          <a:solidFill>
            <a:srgbClr val="F0F7FF"/>
          </a:solidFill>
          <a:ln/>
        </p:spPr>
      </p:sp>
      <p:sp>
        <p:nvSpPr>
          <p:cNvPr id="15" name="Shape 12"/>
          <p:cNvSpPr/>
          <p:nvPr/>
        </p:nvSpPr>
        <p:spPr>
          <a:xfrm>
            <a:off x="190500" y="2557462"/>
            <a:ext cx="8667750" cy="180975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6" name="Shape 13"/>
          <p:cNvSpPr/>
          <p:nvPr/>
        </p:nvSpPr>
        <p:spPr>
          <a:xfrm>
            <a:off x="190500" y="2738438"/>
            <a:ext cx="8667750" cy="219075"/>
          </a:xfrm>
          <a:prstGeom prst="rect">
            <a:avLst/>
          </a:prstGeom>
          <a:solidFill>
            <a:srgbClr val="E8F4FF"/>
          </a:solidFill>
          <a:ln/>
        </p:spPr>
      </p:sp>
      <p:pic>
        <p:nvPicPr>
          <p:cNvPr id="17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6250" y="3143250"/>
            <a:ext cx="3848100" cy="514350"/>
          </a:xfrm>
          <a:prstGeom prst="rect">
            <a:avLst/>
          </a:prstGeom>
        </p:spPr>
      </p:pic>
      <p:pic>
        <p:nvPicPr>
          <p:cNvPr id="18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0500" y="714375"/>
            <a:ext cx="8667750" cy="214313"/>
          </a:xfrm>
          <a:prstGeom prst="rect">
            <a:avLst/>
          </a:prstGeom>
        </p:spPr>
      </p:pic>
      <p:pic>
        <p:nvPicPr>
          <p:cNvPr id="19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0500" y="2738438"/>
            <a:ext cx="8667750" cy="219075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285750" y="381000"/>
            <a:ext cx="4350544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从第一课到现在，我们学了好多东西！🏆</a:t>
            </a:r>
            <a:endParaRPr lang="en-US" sz="1500" dirty="0"/>
          </a:p>
        </p:txBody>
      </p:sp>
      <p:sp>
        <p:nvSpPr>
          <p:cNvPr id="21" name="Text 15"/>
          <p:cNvSpPr/>
          <p:nvPr/>
        </p:nvSpPr>
        <p:spPr>
          <a:xfrm>
            <a:off x="333375" y="738188"/>
            <a:ext cx="966787" cy="1666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课程</a:t>
            </a:r>
            <a:endParaRPr lang="en-US" sz="670" dirty="0"/>
          </a:p>
        </p:txBody>
      </p:sp>
      <p:sp>
        <p:nvSpPr>
          <p:cNvPr id="22" name="Text 16"/>
          <p:cNvSpPr/>
          <p:nvPr/>
        </p:nvSpPr>
        <p:spPr>
          <a:xfrm>
            <a:off x="1428750" y="738188"/>
            <a:ext cx="1450181" cy="1666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主题</a:t>
            </a:r>
            <a:endParaRPr lang="en-US" sz="670" dirty="0"/>
          </a:p>
        </p:txBody>
      </p:sp>
      <p:sp>
        <p:nvSpPr>
          <p:cNvPr id="23" name="Text 17"/>
          <p:cNvSpPr/>
          <p:nvPr/>
        </p:nvSpPr>
        <p:spPr>
          <a:xfrm>
            <a:off x="3095625" y="738188"/>
            <a:ext cx="2900362" cy="1666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核心积木/概念</a:t>
            </a:r>
            <a:endParaRPr lang="en-US" sz="670" dirty="0"/>
          </a:p>
        </p:txBody>
      </p:sp>
      <p:sp>
        <p:nvSpPr>
          <p:cNvPr id="24" name="Text 18"/>
          <p:cNvSpPr/>
          <p:nvPr/>
        </p:nvSpPr>
        <p:spPr>
          <a:xfrm>
            <a:off x="6191250" y="738188"/>
            <a:ext cx="2610326" cy="1666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关键词</a:t>
            </a:r>
            <a:endParaRPr lang="en-US" sz="670" dirty="0"/>
          </a:p>
        </p:txBody>
      </p:sp>
      <p:sp>
        <p:nvSpPr>
          <p:cNvPr id="25" name="Text 19"/>
          <p:cNvSpPr/>
          <p:nvPr/>
        </p:nvSpPr>
        <p:spPr>
          <a:xfrm>
            <a:off x="333375" y="938213"/>
            <a:ext cx="966787" cy="1524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L1-1 海底世界</a:t>
            </a:r>
            <a:endParaRPr lang="en-US" sz="670" dirty="0"/>
          </a:p>
        </p:txBody>
      </p:sp>
      <p:sp>
        <p:nvSpPr>
          <p:cNvPr id="26" name="Text 20"/>
          <p:cNvSpPr/>
          <p:nvPr/>
        </p:nvSpPr>
        <p:spPr>
          <a:xfrm>
            <a:off x="1428750" y="938213"/>
            <a:ext cx="1450181" cy="1524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🐠 Scratch 初体验</a:t>
            </a:r>
            <a:endParaRPr lang="en-US" sz="670" dirty="0"/>
          </a:p>
        </p:txBody>
      </p:sp>
      <p:sp>
        <p:nvSpPr>
          <p:cNvPr id="27" name="Text 21"/>
          <p:cNvSpPr/>
          <p:nvPr/>
        </p:nvSpPr>
        <p:spPr>
          <a:xfrm>
            <a:off x="3095625" y="938213"/>
            <a:ext cx="2900362" cy="1524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界面认识 · 角色/背景 · 绿旗启动 · 移动/旋转</a:t>
            </a:r>
            <a:endParaRPr lang="en-US" sz="670" dirty="0"/>
          </a:p>
        </p:txBody>
      </p:sp>
      <p:sp>
        <p:nvSpPr>
          <p:cNvPr id="28" name="Text 22"/>
          <p:cNvSpPr/>
          <p:nvPr/>
        </p:nvSpPr>
        <p:spPr>
          <a:xfrm>
            <a:off x="6191250" y="938213"/>
            <a:ext cx="2610326" cy="1524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基础操作</a:t>
            </a:r>
            <a:endParaRPr lang="en-US" sz="670" dirty="0"/>
          </a:p>
        </p:txBody>
      </p:sp>
      <p:sp>
        <p:nvSpPr>
          <p:cNvPr id="29" name="Text 23"/>
          <p:cNvSpPr/>
          <p:nvPr/>
        </p:nvSpPr>
        <p:spPr>
          <a:xfrm>
            <a:off x="333375" y="1119188"/>
            <a:ext cx="966787" cy="1524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L1-2 奔跑的哨子</a:t>
            </a:r>
            <a:endParaRPr lang="en-US" sz="670" dirty="0"/>
          </a:p>
        </p:txBody>
      </p:sp>
      <p:sp>
        <p:nvSpPr>
          <p:cNvPr id="30" name="Text 24"/>
          <p:cNvSpPr/>
          <p:nvPr/>
        </p:nvSpPr>
        <p:spPr>
          <a:xfrm>
            <a:off x="1428750" y="1119188"/>
            <a:ext cx="1450181" cy="1524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🎵 角色跟随鼠标</a:t>
            </a:r>
            <a:endParaRPr lang="en-US" sz="670" dirty="0"/>
          </a:p>
        </p:txBody>
      </p:sp>
      <p:sp>
        <p:nvSpPr>
          <p:cNvPr id="31" name="Text 25"/>
          <p:cNvSpPr/>
          <p:nvPr/>
        </p:nvSpPr>
        <p:spPr>
          <a:xfrm>
            <a:off x="3095625" y="1214438"/>
            <a:ext cx="390451" cy="1000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7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移到鼠标指针 ·</a:t>
            </a:r>
            <a:endParaRPr lang="en-US" sz="670" dirty="0"/>
          </a:p>
        </p:txBody>
      </p:sp>
      <p:sp>
        <p:nvSpPr>
          <p:cNvPr id="32" name="Text 26"/>
          <p:cNvSpPr/>
          <p:nvPr/>
        </p:nvSpPr>
        <p:spPr>
          <a:xfrm>
            <a:off x="4282976" y="1214438"/>
            <a:ext cx="472157" cy="1000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7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· 滑行 · 旋转方式</a:t>
            </a:r>
            <a:endParaRPr lang="en-US" sz="670" dirty="0"/>
          </a:p>
        </p:txBody>
      </p:sp>
      <p:sp>
        <p:nvSpPr>
          <p:cNvPr id="33" name="Text 27"/>
          <p:cNvSpPr/>
          <p:nvPr/>
        </p:nvSpPr>
        <p:spPr>
          <a:xfrm>
            <a:off x="6191250" y="1119188"/>
            <a:ext cx="2610326" cy="1524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鼠标交互</a:t>
            </a:r>
            <a:endParaRPr lang="en-US" sz="670" dirty="0"/>
          </a:p>
        </p:txBody>
      </p:sp>
      <p:sp>
        <p:nvSpPr>
          <p:cNvPr id="34" name="Text 28"/>
          <p:cNvSpPr/>
          <p:nvPr/>
        </p:nvSpPr>
        <p:spPr>
          <a:xfrm>
            <a:off x="333375" y="1300163"/>
            <a:ext cx="966787" cy="1524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L1-3 超声蝙蝠</a:t>
            </a:r>
            <a:endParaRPr lang="en-US" sz="670" dirty="0"/>
          </a:p>
        </p:txBody>
      </p:sp>
      <p:sp>
        <p:nvSpPr>
          <p:cNvPr id="35" name="Text 29"/>
          <p:cNvSpPr/>
          <p:nvPr/>
        </p:nvSpPr>
        <p:spPr>
          <a:xfrm>
            <a:off x="1428750" y="1300163"/>
            <a:ext cx="1450181" cy="1524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🦇 键盘控制</a:t>
            </a:r>
            <a:endParaRPr lang="en-US" sz="670" dirty="0"/>
          </a:p>
        </p:txBody>
      </p:sp>
      <p:sp>
        <p:nvSpPr>
          <p:cNvPr id="36" name="Text 30"/>
          <p:cNvSpPr/>
          <p:nvPr/>
        </p:nvSpPr>
        <p:spPr>
          <a:xfrm>
            <a:off x="3095625" y="1300163"/>
            <a:ext cx="2900362" cy="1524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按下按键 · xy坐标 · 碰到颜色 · 说积木 · 停止</a:t>
            </a:r>
            <a:endParaRPr lang="en-US" sz="670" dirty="0"/>
          </a:p>
        </p:txBody>
      </p:sp>
      <p:sp>
        <p:nvSpPr>
          <p:cNvPr id="37" name="Text 31"/>
          <p:cNvSpPr/>
          <p:nvPr/>
        </p:nvSpPr>
        <p:spPr>
          <a:xfrm>
            <a:off x="6191250" y="1300163"/>
            <a:ext cx="2610326" cy="1524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键盘 · 侦测</a:t>
            </a:r>
            <a:endParaRPr lang="en-US" sz="670" dirty="0"/>
          </a:p>
        </p:txBody>
      </p:sp>
      <p:sp>
        <p:nvSpPr>
          <p:cNvPr id="38" name="Text 32"/>
          <p:cNvSpPr/>
          <p:nvPr/>
        </p:nvSpPr>
        <p:spPr>
          <a:xfrm>
            <a:off x="333375" y="1481138"/>
            <a:ext cx="966787" cy="1524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L1-4 鹦鹉飞行队</a:t>
            </a:r>
            <a:endParaRPr lang="en-US" sz="670" dirty="0"/>
          </a:p>
        </p:txBody>
      </p:sp>
      <p:sp>
        <p:nvSpPr>
          <p:cNvPr id="39" name="Text 33"/>
          <p:cNvSpPr/>
          <p:nvPr/>
        </p:nvSpPr>
        <p:spPr>
          <a:xfrm>
            <a:off x="1428750" y="1481138"/>
            <a:ext cx="1450181" cy="1524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🦜 舞台坐标</a:t>
            </a:r>
            <a:endParaRPr lang="en-US" sz="670" dirty="0"/>
          </a:p>
        </p:txBody>
      </p:sp>
      <p:sp>
        <p:nvSpPr>
          <p:cNvPr id="40" name="Text 34"/>
          <p:cNvSpPr/>
          <p:nvPr/>
        </p:nvSpPr>
        <p:spPr>
          <a:xfrm>
            <a:off x="3095625" y="1481138"/>
            <a:ext cx="2900362" cy="1524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舞台坐标系 · 移到xy · 碰到边缘 · 反弹 · 大小/特效</a:t>
            </a:r>
            <a:endParaRPr lang="en-US" sz="670" dirty="0"/>
          </a:p>
        </p:txBody>
      </p:sp>
      <p:sp>
        <p:nvSpPr>
          <p:cNvPr id="41" name="Text 35"/>
          <p:cNvSpPr/>
          <p:nvPr/>
        </p:nvSpPr>
        <p:spPr>
          <a:xfrm>
            <a:off x="6191250" y="1481138"/>
            <a:ext cx="2610326" cy="1524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坐标系统</a:t>
            </a:r>
            <a:endParaRPr lang="en-US" sz="670" dirty="0"/>
          </a:p>
        </p:txBody>
      </p:sp>
      <p:sp>
        <p:nvSpPr>
          <p:cNvPr id="42" name="Text 36"/>
          <p:cNvSpPr/>
          <p:nvPr/>
        </p:nvSpPr>
        <p:spPr>
          <a:xfrm>
            <a:off x="333375" y="1662113"/>
            <a:ext cx="966787" cy="1524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L1-5 射箭达人</a:t>
            </a:r>
            <a:endParaRPr lang="en-US" sz="670" dirty="0"/>
          </a:p>
        </p:txBody>
      </p:sp>
      <p:sp>
        <p:nvSpPr>
          <p:cNvPr id="43" name="Text 37"/>
          <p:cNvSpPr/>
          <p:nvPr/>
        </p:nvSpPr>
        <p:spPr>
          <a:xfrm>
            <a:off x="1428750" y="1662113"/>
            <a:ext cx="1450181" cy="1524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🏹 面向/旋转</a:t>
            </a:r>
            <a:endParaRPr lang="en-US" sz="670" dirty="0"/>
          </a:p>
        </p:txBody>
      </p:sp>
      <p:sp>
        <p:nvSpPr>
          <p:cNvPr id="44" name="Text 38"/>
          <p:cNvSpPr/>
          <p:nvPr/>
        </p:nvSpPr>
        <p:spPr>
          <a:xfrm>
            <a:off x="3095625" y="1662113"/>
            <a:ext cx="2900362" cy="1524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面向方向 · 面向鼠标 · 旋转度数 · 移动步数（方向！）</a:t>
            </a:r>
            <a:endParaRPr lang="en-US" sz="670" dirty="0"/>
          </a:p>
        </p:txBody>
      </p:sp>
      <p:sp>
        <p:nvSpPr>
          <p:cNvPr id="45" name="Text 39"/>
          <p:cNvSpPr/>
          <p:nvPr/>
        </p:nvSpPr>
        <p:spPr>
          <a:xfrm>
            <a:off x="6191250" y="1662113"/>
            <a:ext cx="2610326" cy="1524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方向角度</a:t>
            </a:r>
            <a:endParaRPr lang="en-US" sz="670" dirty="0"/>
          </a:p>
        </p:txBody>
      </p:sp>
      <p:sp>
        <p:nvSpPr>
          <p:cNvPr id="46" name="Text 40"/>
          <p:cNvSpPr/>
          <p:nvPr/>
        </p:nvSpPr>
        <p:spPr>
          <a:xfrm>
            <a:off x="333375" y="1843087"/>
            <a:ext cx="966787" cy="1524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L1-6 迷宫挑战</a:t>
            </a:r>
            <a:endParaRPr lang="en-US" sz="670" dirty="0"/>
          </a:p>
        </p:txBody>
      </p:sp>
      <p:sp>
        <p:nvSpPr>
          <p:cNvPr id="47" name="Text 41"/>
          <p:cNvSpPr/>
          <p:nvPr/>
        </p:nvSpPr>
        <p:spPr>
          <a:xfrm>
            <a:off x="1428750" y="1843087"/>
            <a:ext cx="1450181" cy="1524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🏃 条件判断</a:t>
            </a:r>
            <a:endParaRPr lang="en-US" sz="670" dirty="0"/>
          </a:p>
        </p:txBody>
      </p:sp>
      <p:sp>
        <p:nvSpPr>
          <p:cNvPr id="48" name="Text 42"/>
          <p:cNvSpPr/>
          <p:nvPr/>
        </p:nvSpPr>
        <p:spPr>
          <a:xfrm>
            <a:off x="3200400" y="1843088"/>
            <a:ext cx="1041127" cy="1000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7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· 碰到颜色（墙壁）· 回到起点 · 成功判定</a:t>
            </a:r>
            <a:endParaRPr lang="en-US" sz="670" dirty="0"/>
          </a:p>
        </p:txBody>
      </p:sp>
      <p:sp>
        <p:nvSpPr>
          <p:cNvPr id="49" name="Text 43"/>
          <p:cNvSpPr/>
          <p:nvPr/>
        </p:nvSpPr>
        <p:spPr>
          <a:xfrm>
            <a:off x="6191250" y="1843087"/>
            <a:ext cx="2610326" cy="1524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条件分支</a:t>
            </a:r>
            <a:endParaRPr lang="en-US" sz="670" dirty="0"/>
          </a:p>
        </p:txBody>
      </p:sp>
      <p:sp>
        <p:nvSpPr>
          <p:cNvPr id="50" name="Text 44"/>
          <p:cNvSpPr/>
          <p:nvPr/>
        </p:nvSpPr>
        <p:spPr>
          <a:xfrm>
            <a:off x="333375" y="2024062"/>
            <a:ext cx="966787" cy="1524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L1-7 七彩钢琴</a:t>
            </a:r>
            <a:endParaRPr lang="en-US" sz="670" dirty="0"/>
          </a:p>
        </p:txBody>
      </p:sp>
      <p:sp>
        <p:nvSpPr>
          <p:cNvPr id="51" name="Text 45"/>
          <p:cNvSpPr/>
          <p:nvPr/>
        </p:nvSpPr>
        <p:spPr>
          <a:xfrm>
            <a:off x="1428750" y="2024062"/>
            <a:ext cx="1450181" cy="1524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🎹 多角色交互</a:t>
            </a:r>
            <a:endParaRPr lang="en-US" sz="670" dirty="0"/>
          </a:p>
        </p:txBody>
      </p:sp>
      <p:sp>
        <p:nvSpPr>
          <p:cNvPr id="52" name="Text 46"/>
          <p:cNvSpPr/>
          <p:nvPr/>
        </p:nvSpPr>
        <p:spPr>
          <a:xfrm>
            <a:off x="3095625" y="2024062"/>
            <a:ext cx="2900362" cy="1524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点击角色 · 声音模块 · 造型切换 · 多角色管理</a:t>
            </a:r>
            <a:endParaRPr lang="en-US" sz="670" dirty="0"/>
          </a:p>
        </p:txBody>
      </p:sp>
      <p:sp>
        <p:nvSpPr>
          <p:cNvPr id="53" name="Text 47"/>
          <p:cNvSpPr/>
          <p:nvPr/>
        </p:nvSpPr>
        <p:spPr>
          <a:xfrm>
            <a:off x="6191250" y="2024062"/>
            <a:ext cx="2610326" cy="1524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声音 · 事件</a:t>
            </a:r>
            <a:endParaRPr lang="en-US" sz="670" dirty="0"/>
          </a:p>
        </p:txBody>
      </p:sp>
      <p:sp>
        <p:nvSpPr>
          <p:cNvPr id="54" name="Text 48"/>
          <p:cNvSpPr/>
          <p:nvPr/>
        </p:nvSpPr>
        <p:spPr>
          <a:xfrm>
            <a:off x="333375" y="2205037"/>
            <a:ext cx="966787" cy="1524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L1-8 山地足球</a:t>
            </a:r>
            <a:endParaRPr lang="en-US" sz="670" dirty="0"/>
          </a:p>
        </p:txBody>
      </p:sp>
      <p:sp>
        <p:nvSpPr>
          <p:cNvPr id="55" name="Text 49"/>
          <p:cNvSpPr/>
          <p:nvPr/>
        </p:nvSpPr>
        <p:spPr>
          <a:xfrm>
            <a:off x="1428750" y="2205037"/>
            <a:ext cx="1450181" cy="1524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⚽ 双人游戏</a:t>
            </a:r>
            <a:endParaRPr lang="en-US" sz="670" dirty="0"/>
          </a:p>
        </p:txBody>
      </p:sp>
      <p:sp>
        <p:nvSpPr>
          <p:cNvPr id="56" name="Text 50"/>
          <p:cNvSpPr/>
          <p:nvPr/>
        </p:nvSpPr>
        <p:spPr>
          <a:xfrm>
            <a:off x="3095625" y="2300288"/>
            <a:ext cx="1217786" cy="1000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7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双按键（WASD+方向键）· 双角色 · 计分 ·</a:t>
            </a:r>
            <a:endParaRPr lang="en-US" sz="670" dirty="0"/>
          </a:p>
        </p:txBody>
      </p:sp>
      <p:sp>
        <p:nvSpPr>
          <p:cNvPr id="57" name="Text 51"/>
          <p:cNvSpPr/>
          <p:nvPr/>
        </p:nvSpPr>
        <p:spPr>
          <a:xfrm>
            <a:off x="6191250" y="2205037"/>
            <a:ext cx="2610326" cy="1524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双人对战</a:t>
            </a:r>
            <a:endParaRPr lang="en-US" sz="670" dirty="0"/>
          </a:p>
        </p:txBody>
      </p:sp>
      <p:sp>
        <p:nvSpPr>
          <p:cNvPr id="58" name="Text 52"/>
          <p:cNvSpPr/>
          <p:nvPr/>
        </p:nvSpPr>
        <p:spPr>
          <a:xfrm>
            <a:off x="333375" y="2386012"/>
            <a:ext cx="966787" cy="1524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L1-9 女巫的魔法</a:t>
            </a:r>
            <a:endParaRPr lang="en-US" sz="670" dirty="0"/>
          </a:p>
        </p:txBody>
      </p:sp>
      <p:sp>
        <p:nvSpPr>
          <p:cNvPr id="59" name="Text 53"/>
          <p:cNvSpPr/>
          <p:nvPr/>
        </p:nvSpPr>
        <p:spPr>
          <a:xfrm>
            <a:off x="1428750" y="2386012"/>
            <a:ext cx="1450181" cy="1524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🧙 变量入门</a:t>
            </a:r>
            <a:endParaRPr lang="en-US" sz="670" dirty="0"/>
          </a:p>
        </p:txBody>
      </p:sp>
      <p:sp>
        <p:nvSpPr>
          <p:cNvPr id="60" name="Text 54"/>
          <p:cNvSpPr/>
          <p:nvPr/>
        </p:nvSpPr>
        <p:spPr>
          <a:xfrm>
            <a:off x="3095625" y="2386012"/>
            <a:ext cx="2900362" cy="1524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变量 · 将变量设为零 · 将变量增加 · 显示隐藏变量</a:t>
            </a:r>
            <a:endParaRPr lang="en-US" sz="670" dirty="0"/>
          </a:p>
        </p:txBody>
      </p:sp>
      <p:sp>
        <p:nvSpPr>
          <p:cNvPr id="61" name="Text 55"/>
          <p:cNvSpPr/>
          <p:nvPr/>
        </p:nvSpPr>
        <p:spPr>
          <a:xfrm>
            <a:off x="6191250" y="2386012"/>
            <a:ext cx="2610326" cy="1524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数据存储</a:t>
            </a:r>
            <a:endParaRPr lang="en-US" sz="670" dirty="0"/>
          </a:p>
        </p:txBody>
      </p:sp>
      <p:sp>
        <p:nvSpPr>
          <p:cNvPr id="62" name="Text 56"/>
          <p:cNvSpPr/>
          <p:nvPr/>
        </p:nvSpPr>
        <p:spPr>
          <a:xfrm>
            <a:off x="333375" y="2566988"/>
            <a:ext cx="966787" cy="1524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L1-10 魔术表演</a:t>
            </a:r>
            <a:endParaRPr lang="en-US" sz="670" dirty="0"/>
          </a:p>
        </p:txBody>
      </p:sp>
      <p:sp>
        <p:nvSpPr>
          <p:cNvPr id="63" name="Text 57"/>
          <p:cNvSpPr/>
          <p:nvPr/>
        </p:nvSpPr>
        <p:spPr>
          <a:xfrm>
            <a:off x="1428750" y="2566988"/>
            <a:ext cx="1450181" cy="1524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🎩 广播消息</a:t>
            </a:r>
            <a:endParaRPr lang="en-US" sz="670" dirty="0"/>
          </a:p>
        </p:txBody>
      </p:sp>
      <p:sp>
        <p:nvSpPr>
          <p:cNvPr id="64" name="Text 58"/>
          <p:cNvSpPr/>
          <p:nvPr/>
        </p:nvSpPr>
        <p:spPr>
          <a:xfrm>
            <a:off x="3095625" y="2566988"/>
            <a:ext cx="2900362" cy="1524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广播 · 接收广播 · 等待 · 旋转中心 · 说积木</a:t>
            </a:r>
            <a:endParaRPr lang="en-US" sz="670" dirty="0"/>
          </a:p>
        </p:txBody>
      </p:sp>
      <p:sp>
        <p:nvSpPr>
          <p:cNvPr id="65" name="Text 59"/>
          <p:cNvSpPr/>
          <p:nvPr/>
        </p:nvSpPr>
        <p:spPr>
          <a:xfrm>
            <a:off x="6191250" y="2566988"/>
            <a:ext cx="2610326" cy="1524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消息通信</a:t>
            </a:r>
            <a:endParaRPr lang="en-US" sz="670" dirty="0"/>
          </a:p>
        </p:txBody>
      </p:sp>
      <p:sp>
        <p:nvSpPr>
          <p:cNvPr id="66" name="Text 60"/>
          <p:cNvSpPr/>
          <p:nvPr/>
        </p:nvSpPr>
        <p:spPr>
          <a:xfrm>
            <a:off x="333375" y="2757488"/>
            <a:ext cx="966787" cy="1619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1565C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👉 L1-11 保卫小鸡</a:t>
            </a:r>
            <a:endParaRPr lang="en-US" sz="670" dirty="0"/>
          </a:p>
        </p:txBody>
      </p:sp>
      <p:sp>
        <p:nvSpPr>
          <p:cNvPr id="67" name="Text 61"/>
          <p:cNvSpPr/>
          <p:nvPr/>
        </p:nvSpPr>
        <p:spPr>
          <a:xfrm>
            <a:off x="1428750" y="2757488"/>
            <a:ext cx="1450181" cy="1619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1565C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🐤 综合实战</a:t>
            </a:r>
            <a:endParaRPr lang="en-US" sz="670" dirty="0"/>
          </a:p>
        </p:txBody>
      </p:sp>
      <p:sp>
        <p:nvSpPr>
          <p:cNvPr id="68" name="Text 62"/>
          <p:cNvSpPr/>
          <p:nvPr/>
        </p:nvSpPr>
        <p:spPr>
          <a:xfrm>
            <a:off x="3095625" y="2757488"/>
            <a:ext cx="2900362" cy="1619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1565C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显示隐藏 · 碰到角色 · 将xy坐标增加 · 随机数 · 广播</a:t>
            </a:r>
            <a:endParaRPr lang="en-US" sz="670" dirty="0"/>
          </a:p>
        </p:txBody>
      </p:sp>
      <p:sp>
        <p:nvSpPr>
          <p:cNvPr id="69" name="Text 63"/>
          <p:cNvSpPr/>
          <p:nvPr/>
        </p:nvSpPr>
        <p:spPr>
          <a:xfrm>
            <a:off x="6191250" y="2757488"/>
            <a:ext cx="2610326" cy="1619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1565C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🔴收官之战</a:t>
            </a:r>
            <a:endParaRPr lang="en-US" sz="670" dirty="0"/>
          </a:p>
        </p:txBody>
      </p:sp>
      <p:sp>
        <p:nvSpPr>
          <p:cNvPr id="70" name="Text 64"/>
          <p:cNvSpPr/>
          <p:nvPr/>
        </p:nvSpPr>
        <p:spPr>
          <a:xfrm>
            <a:off x="495300" y="3257550"/>
            <a:ext cx="386715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2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🏆 恭喜完成 L1 全部 11 节课！</a:t>
            </a:r>
            <a:endParaRPr lang="en-US" sz="1200" dirty="0"/>
          </a:p>
        </p:txBody>
      </p:sp>
      <p:sp>
        <p:nvSpPr>
          <p:cNvPr id="71" name="Text 65"/>
          <p:cNvSpPr/>
          <p:nvPr/>
        </p:nvSpPr>
        <p:spPr>
          <a:xfrm>
            <a:off x="495300" y="3471863"/>
            <a:ext cx="3867150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5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你是真正的 Scratch 小达人！</a:t>
            </a:r>
            <a:endParaRPr lang="en-US" sz="750" dirty="0"/>
          </a:p>
        </p:txBody>
      </p:sp>
      <p:sp>
        <p:nvSpPr>
          <p:cNvPr id="72" name="Text 66"/>
          <p:cNvSpPr/>
          <p:nvPr/>
        </p:nvSpPr>
        <p:spPr>
          <a:xfrm>
            <a:off x="47625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L1-11 保卫小鸡</a:t>
            </a:r>
            <a:endParaRPr lang="en-US" sz="670" dirty="0"/>
          </a:p>
        </p:txBody>
      </p:sp>
      <p:sp>
        <p:nvSpPr>
          <p:cNvPr id="73" name="Text 67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21/24</a:t>
            </a:r>
            <a:endParaRPr lang="en-US" sz="67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76250" y="142875"/>
            <a:ext cx="1382506" cy="371475"/>
          </a:xfrm>
          <a:prstGeom prst="roundRect">
            <a:avLst>
              <a:gd name="adj" fmla="val 41026"/>
            </a:avLst>
          </a:prstGeom>
          <a:solidFill>
            <a:srgbClr val="FF6B9D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🧠 随堂测验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381000" y="857250"/>
            <a:ext cx="8410575" cy="647700"/>
          </a:xfrm>
          <a:prstGeom prst="roundRect">
            <a:avLst>
              <a:gd name="adj" fmla="val 14706"/>
            </a:avLst>
          </a:prstGeom>
          <a:solidFill>
            <a:srgbClr val="FFFFFF"/>
          </a:solidFill>
          <a:ln w="14288">
            <a:solidFill>
              <a:srgbClr val="1E88FF"/>
            </a:solidFill>
            <a:prstDash val="solid"/>
          </a:ln>
          <a:effectLst>
            <a:outerShdw sx="100000" sy="100000" kx="0" ky="0" algn="bl" rotWithShape="0" blurRad="101600" dist="33676" dir="2700000">
              <a:srgbClr val="1E88FF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381000" y="1571625"/>
            <a:ext cx="8410575" cy="647700"/>
          </a:xfrm>
          <a:prstGeom prst="roundRect">
            <a:avLst>
              <a:gd name="adj" fmla="val 14706"/>
            </a:avLst>
          </a:prstGeom>
          <a:solidFill>
            <a:srgbClr val="FFFFFF"/>
          </a:solidFill>
          <a:ln w="14288">
            <a:solidFill>
              <a:srgbClr val="4ECDC4"/>
            </a:solidFill>
            <a:prstDash val="solid"/>
          </a:ln>
          <a:effectLst>
            <a:outerShdw sx="100000" sy="100000" kx="0" ky="0" algn="bl" rotWithShape="0" blurRad="101600" dist="33676" dir="2700000">
              <a:srgbClr val="4ECDC4">
                <a:alpha val="10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381000" y="2286000"/>
            <a:ext cx="8410575" cy="504825"/>
          </a:xfrm>
          <a:prstGeom prst="roundRect">
            <a:avLst>
              <a:gd name="adj" fmla="val 18868"/>
            </a:avLst>
          </a:prstGeom>
          <a:solidFill>
            <a:srgbClr val="FFFFFF"/>
          </a:solidFill>
          <a:ln w="14288">
            <a:solidFill>
              <a:srgbClr val="AB47BC"/>
            </a:solidFill>
            <a:prstDash val="solid"/>
          </a:ln>
          <a:effectLst>
            <a:outerShdw sx="100000" sy="100000" kx="0" ky="0" algn="bl" rotWithShape="0" blurRad="101600" dist="33676" dir="2700000">
              <a:srgbClr val="AB47BC">
                <a:alpha val="100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381000" y="2857500"/>
            <a:ext cx="8410575" cy="647700"/>
          </a:xfrm>
          <a:prstGeom prst="roundRect">
            <a:avLst>
              <a:gd name="adj" fmla="val 14706"/>
            </a:avLst>
          </a:prstGeom>
          <a:solidFill>
            <a:srgbClr val="FFFFFF"/>
          </a:solidFill>
          <a:ln w="14288">
            <a:solidFill>
              <a:srgbClr val="FF6B9D"/>
            </a:solidFill>
            <a:prstDash val="solid"/>
          </a:ln>
          <a:effectLst>
            <a:outerShdw sx="100000" sy="100000" kx="0" ky="0" algn="bl" rotWithShape="0" blurRad="101600" dist="33676" dir="2700000">
              <a:srgbClr val="FF6B9D">
                <a:alpha val="100000"/>
              </a:srgbClr>
            </a:outerShdw>
          </a:effectLst>
        </p:spPr>
      </p:sp>
      <p:sp>
        <p:nvSpPr>
          <p:cNvPr id="9" name="Shape 6"/>
          <p:cNvSpPr/>
          <p:nvPr/>
        </p:nvSpPr>
        <p:spPr>
          <a:xfrm>
            <a:off x="381000" y="3571875"/>
            <a:ext cx="8410575" cy="647700"/>
          </a:xfrm>
          <a:prstGeom prst="roundRect">
            <a:avLst>
              <a:gd name="adj" fmla="val 14706"/>
            </a:avLst>
          </a:prstGeom>
          <a:solidFill>
            <a:srgbClr val="FFFFFF"/>
          </a:solidFill>
          <a:ln w="14288">
            <a:solidFill>
              <a:srgbClr val="FFD23F"/>
            </a:solidFill>
            <a:prstDash val="solid"/>
          </a:ln>
          <a:effectLst>
            <a:outerShdw sx="100000" sy="100000" kx="0" ky="0" algn="bl" rotWithShape="0" blurRad="101600" dist="33676" dir="2700000">
              <a:srgbClr val="FFD23F">
                <a:alpha val="100000"/>
              </a:srgbClr>
            </a:outerShdw>
          </a:effectLst>
        </p:spPr>
      </p:sp>
      <p:sp>
        <p:nvSpPr>
          <p:cNvPr id="10" name="Text 7"/>
          <p:cNvSpPr/>
          <p:nvPr/>
        </p:nvSpPr>
        <p:spPr>
          <a:xfrm>
            <a:off x="476250" y="476250"/>
            <a:ext cx="4350544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看看你掌握了多少？✍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523875" y="928688"/>
            <a:ext cx="8217694" cy="476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00" b="1" dirty="0">
                <a:solidFill>
                  <a:srgbClr val="1E88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Q1：</a:t>
            </a:r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"碰到 翼龙 ▼？"和"碰到颜色？"有什么不同？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500"/>
              </a:lnSpc>
              <a:buNone/>
            </a:pPr>
            <a:r>
              <a:rPr lang="en-US" sz="75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提示：一个检测角色与角色碰撞，一个检测角色与颜色碰撞</a:t>
            </a:r>
            <a:endParaRPr lang="en-US" sz="900" dirty="0"/>
          </a:p>
        </p:txBody>
      </p:sp>
      <p:sp>
        <p:nvSpPr>
          <p:cNvPr id="12" name="Text 9"/>
          <p:cNvSpPr/>
          <p:nvPr/>
        </p:nvSpPr>
        <p:spPr>
          <a:xfrm>
            <a:off x="523875" y="1643063"/>
            <a:ext cx="8217694" cy="476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00" b="1" dirty="0">
                <a:solidFill>
                  <a:srgbClr val="4ECDC4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Q2：</a:t>
            </a:r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扫帚为什么用「将x坐标增加」而不是「移动步数」？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500"/>
              </a:lnSpc>
              <a:buNone/>
            </a:pPr>
            <a:r>
              <a:rPr lang="en-US" sz="75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提示：想想扫帚的朝向和移动方向的关系</a:t>
            </a:r>
            <a:endParaRPr lang="en-US" sz="900" dirty="0"/>
          </a:p>
        </p:txBody>
      </p:sp>
      <p:sp>
        <p:nvSpPr>
          <p:cNvPr id="13" name="Text 10"/>
          <p:cNvSpPr/>
          <p:nvPr/>
        </p:nvSpPr>
        <p:spPr>
          <a:xfrm>
            <a:off x="523875" y="2357438"/>
            <a:ext cx="8217694" cy="333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00" b="1" dirty="0">
                <a:solidFill>
                  <a:srgbClr val="AB47BC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Q3：</a:t>
            </a:r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小鸡被吃掉后，用了哪个积木让它消失？</a:t>
            </a:r>
            <a:endParaRPr lang="en-US" sz="900" dirty="0"/>
          </a:p>
        </p:txBody>
      </p:sp>
      <p:sp>
        <p:nvSpPr>
          <p:cNvPr id="14" name="Text 11"/>
          <p:cNvSpPr/>
          <p:nvPr/>
        </p:nvSpPr>
        <p:spPr>
          <a:xfrm>
            <a:off x="523875" y="2928938"/>
            <a:ext cx="8217694" cy="476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00" b="1" dirty="0">
                <a:solidFill>
                  <a:srgbClr val="FF6B9D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Q4：</a:t>
            </a:r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翼龙被赶走时朝哪个方向飞？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500"/>
              </a:lnSpc>
              <a:buNone/>
            </a:pPr>
            <a:r>
              <a:rPr lang="en-US" sz="75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A. 0°~90° B. 0°~180° C. 180°~360°</a:t>
            </a:r>
            <a:endParaRPr lang="en-US" sz="900" dirty="0"/>
          </a:p>
        </p:txBody>
      </p:sp>
      <p:sp>
        <p:nvSpPr>
          <p:cNvPr id="15" name="Text 12"/>
          <p:cNvSpPr/>
          <p:nvPr/>
        </p:nvSpPr>
        <p:spPr>
          <a:xfrm>
            <a:off x="523875" y="3643312"/>
            <a:ext cx="8217694" cy="476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00" b="1" dirty="0">
                <a:solidFill>
                  <a:srgbClr val="FFD23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Q5：</a:t>
            </a:r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这节课用到了之前学过的哪些积木？（至少写 3 个）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500"/>
              </a:lnSpc>
              <a:buNone/>
            </a:pPr>
            <a:r>
              <a:rPr lang="en-US" sz="75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提示：想想广播、移动、</a:t>
            </a:r>
            <a:pPr algn="l" indent="0" marL="0">
              <a:lnSpc>
                <a:spcPts val="1500"/>
              </a:lnSpc>
              <a:buNone/>
            </a:pPr>
            <a:r>
              <a:rPr lang="en-US" sz="75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、随机数……</a:t>
            </a:r>
            <a:endParaRPr lang="en-US" sz="900" dirty="0"/>
          </a:p>
        </p:txBody>
      </p:sp>
      <p:sp>
        <p:nvSpPr>
          <p:cNvPr id="16" name="Text 13"/>
          <p:cNvSpPr/>
          <p:nvPr/>
        </p:nvSpPr>
        <p:spPr>
          <a:xfrm>
            <a:off x="47625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L1-11 保卫小鸡</a:t>
            </a:r>
            <a:endParaRPr lang="en-US" sz="670" dirty="0"/>
          </a:p>
        </p:txBody>
      </p:sp>
      <p:sp>
        <p:nvSpPr>
          <p:cNvPr id="17" name="Text 14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22/24</a:t>
            </a:r>
            <a:endParaRPr lang="en-US" sz="67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76250" y="14287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🎤 展示关</a:t>
            </a:r>
            <a:endParaRPr lang="en-US" sz="900" dirty="0"/>
          </a:p>
        </p:txBody>
      </p:sp>
      <p:sp>
        <p:nvSpPr>
          <p:cNvPr id="5" name="Shape 2"/>
          <p:cNvSpPr/>
          <p:nvPr/>
        </p:nvSpPr>
        <p:spPr>
          <a:xfrm>
            <a:off x="381000" y="857250"/>
            <a:ext cx="5276850" cy="3609975"/>
          </a:xfrm>
          <a:prstGeom prst="roundRect">
            <a:avLst>
              <a:gd name="adj" fmla="val 3166"/>
            </a:avLst>
          </a:prstGeom>
          <a:solidFill>
            <a:srgbClr val="FFF8E1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FFD23F">
                <a:alpha val="100000"/>
              </a:srgbClr>
            </a:outerShdw>
          </a:effectLst>
        </p:spPr>
      </p:sp>
      <p:sp>
        <p:nvSpPr>
          <p:cNvPr id="6" name="Text 3"/>
          <p:cNvSpPr/>
          <p:nvPr/>
        </p:nvSpPr>
        <p:spPr>
          <a:xfrm>
            <a:off x="476250" y="476250"/>
            <a:ext cx="531733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向爸爸妈妈展示你的作品！</a:t>
            </a:r>
            <a:endParaRPr lang="en-US" sz="1650" dirty="0"/>
          </a:p>
        </p:txBody>
      </p:sp>
      <p:sp>
        <p:nvSpPr>
          <p:cNvPr id="7" name="Text 4"/>
          <p:cNvSpPr/>
          <p:nvPr/>
        </p:nvSpPr>
        <p:spPr>
          <a:xfrm>
            <a:off x="571500" y="1000125"/>
            <a:ext cx="4930616" cy="3333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25"/>
              </a:lnSpc>
              <a:buNone/>
            </a:pPr>
            <a:r>
              <a:rPr lang="en-US" sz="86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🎤 </a:t>
            </a:r>
            <a:pPr algn="l" indent="0" marL="0">
              <a:lnSpc>
                <a:spcPts val="1725"/>
              </a:lnSpc>
              <a:buNone/>
            </a:pPr>
            <a:r>
              <a:rPr lang="en-US" sz="860" dirty="0">
                <a:solidFill>
                  <a:srgbClr val="FF6B9D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大家好！今天我完成了一个完整的 Scratch 游戏——</a:t>
            </a:r>
            <a:pPr algn="l" indent="0" marL="0">
              <a:buNone/>
            </a:pPr>
            <a:endParaRPr lang="en-US" sz="860" dirty="0"/>
          </a:p>
          <a:p>
            <a:pPr algn="l" indent="0" marL="0">
              <a:buNone/>
            </a:pPr>
            <a:endParaRPr lang="en-US" sz="860" dirty="0"/>
          </a:p>
          <a:p>
            <a:pPr algn="l" indent="0" marL="0">
              <a:lnSpc>
                <a:spcPts val="1725"/>
              </a:lnSpc>
              <a:buNone/>
            </a:pPr>
            <a:r>
              <a:rPr lang="en-US" sz="86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我做了一个作品叫「</a:t>
            </a:r>
            <a:pPr algn="l" indent="0" marL="0">
              <a:lnSpc>
                <a:spcPts val="1725"/>
              </a:lnSpc>
              <a:buNone/>
            </a:pPr>
            <a:r>
              <a:rPr lang="en-US" sz="860" b="1" dirty="0">
                <a:solidFill>
                  <a:srgbClr val="1E88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__________（填空）</a:t>
            </a:r>
            <a:pPr algn="l" indent="0" marL="0">
              <a:lnSpc>
                <a:spcPts val="1725"/>
              </a:lnSpc>
              <a:buNone/>
            </a:pPr>
            <a:r>
              <a:rPr lang="en-US" sz="86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」</a:t>
            </a:r>
            <a:pPr algn="l" indent="0" marL="0">
              <a:buNone/>
            </a:pPr>
            <a:endParaRPr lang="en-US" sz="860" dirty="0"/>
          </a:p>
          <a:p>
            <a:pPr algn="l" indent="0" marL="0">
              <a:buNone/>
            </a:pPr>
            <a:endParaRPr lang="en-US" sz="860" dirty="0"/>
          </a:p>
          <a:p>
            <a:pPr algn="l" indent="0" marL="0">
              <a:lnSpc>
                <a:spcPts val="1725"/>
              </a:lnSpc>
              <a:buNone/>
            </a:pPr>
            <a:r>
              <a:rPr lang="en-US" sz="86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这个游戏里有三个角色：</a:t>
            </a:r>
            <a:pPr algn="l" indent="0" marL="0">
              <a:buNone/>
            </a:pPr>
            <a:endParaRPr lang="en-US" sz="860" dirty="0"/>
          </a:p>
          <a:p>
            <a:pPr algn="l" indent="0" marL="0">
              <a:lnSpc>
                <a:spcPts val="1725"/>
              </a:lnSpc>
              <a:buNone/>
            </a:pPr>
            <a:r>
              <a:rPr lang="en-US" sz="86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🐤「</a:t>
            </a:r>
            <a:pPr algn="l" indent="0" marL="0">
              <a:lnSpc>
                <a:spcPts val="1725"/>
              </a:lnSpc>
              <a:buNone/>
            </a:pPr>
            <a:r>
              <a:rPr lang="en-US" sz="860" b="1" dirty="0">
                <a:solidFill>
                  <a:srgbClr val="1E88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__________</a:t>
            </a:r>
            <a:pPr algn="l" indent="0" marL="0">
              <a:lnSpc>
                <a:spcPts val="1725"/>
              </a:lnSpc>
              <a:buNone/>
            </a:pPr>
            <a:r>
              <a:rPr lang="en-US" sz="86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」— 在农场走来走去</a:t>
            </a:r>
            <a:pPr algn="l" indent="0" marL="0">
              <a:buNone/>
            </a:pPr>
            <a:endParaRPr lang="en-US" sz="860" dirty="0"/>
          </a:p>
          <a:p>
            <a:pPr algn="l" indent="0" marL="0">
              <a:lnSpc>
                <a:spcPts val="1725"/>
              </a:lnSpc>
              <a:buNone/>
            </a:pPr>
            <a:r>
              <a:rPr lang="en-US" sz="86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🦖「</a:t>
            </a:r>
            <a:pPr algn="l" indent="0" marL="0">
              <a:lnSpc>
                <a:spcPts val="1725"/>
              </a:lnSpc>
              <a:buNone/>
            </a:pPr>
            <a:r>
              <a:rPr lang="en-US" sz="860" b="1" dirty="0">
                <a:solidFill>
                  <a:srgbClr val="1E88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__________</a:t>
            </a:r>
            <a:pPr algn="l" indent="0" marL="0">
              <a:lnSpc>
                <a:spcPts val="1725"/>
              </a:lnSpc>
              <a:buNone/>
            </a:pPr>
            <a:r>
              <a:rPr lang="en-US" sz="86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」— 从天上飞下来抓小鸡</a:t>
            </a:r>
            <a:pPr algn="l" indent="0" marL="0">
              <a:buNone/>
            </a:pPr>
            <a:endParaRPr lang="en-US" sz="860" dirty="0"/>
          </a:p>
          <a:p>
            <a:pPr algn="l" indent="0" marL="0">
              <a:lnSpc>
                <a:spcPts val="1725"/>
              </a:lnSpc>
              <a:buNone/>
            </a:pPr>
            <a:r>
              <a:rPr lang="en-US" sz="86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🧹「</a:t>
            </a:r>
            <a:pPr algn="l" indent="0" marL="0">
              <a:lnSpc>
                <a:spcPts val="1725"/>
              </a:lnSpc>
              <a:buNone/>
            </a:pPr>
            <a:r>
              <a:rPr lang="en-US" sz="860" b="1" dirty="0">
                <a:solidFill>
                  <a:srgbClr val="1E88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__________</a:t>
            </a:r>
            <a:pPr algn="l" indent="0" marL="0">
              <a:lnSpc>
                <a:spcPts val="1725"/>
              </a:lnSpc>
              <a:buNone/>
            </a:pPr>
            <a:r>
              <a:rPr lang="en-US" sz="86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」— 用键盘左右移动保护小鸡</a:t>
            </a:r>
            <a:pPr algn="l" indent="0" marL="0">
              <a:buNone/>
            </a:pPr>
            <a:endParaRPr lang="en-US" sz="860" dirty="0"/>
          </a:p>
          <a:p>
            <a:pPr algn="l" indent="0" marL="0">
              <a:buNone/>
            </a:pPr>
            <a:endParaRPr lang="en-US" sz="860" dirty="0"/>
          </a:p>
          <a:p>
            <a:pPr algn="l" indent="0" marL="0">
              <a:lnSpc>
                <a:spcPts val="1725"/>
              </a:lnSpc>
              <a:buNone/>
            </a:pPr>
            <a:r>
              <a:rPr lang="en-US" sz="86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用「</a:t>
            </a:r>
            <a:pPr algn="l" indent="0" marL="0">
              <a:lnSpc>
                <a:spcPts val="1725"/>
              </a:lnSpc>
              <a:buNone/>
            </a:pPr>
            <a:r>
              <a:rPr lang="en-US" sz="860" b="1" dirty="0">
                <a:solidFill>
                  <a:srgbClr val="1E88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__________</a:t>
            </a:r>
            <a:pPr algn="l" indent="0" marL="0">
              <a:lnSpc>
                <a:spcPts val="1725"/>
              </a:lnSpc>
              <a:buNone/>
            </a:pPr>
            <a:r>
              <a:rPr lang="en-US" sz="86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」键控制扫帚左右移动</a:t>
            </a:r>
            <a:pPr algn="l" indent="0" marL="0">
              <a:buNone/>
            </a:pPr>
            <a:endParaRPr lang="en-US" sz="860" dirty="0"/>
          </a:p>
          <a:p>
            <a:pPr algn="l" indent="0" marL="0">
              <a:lnSpc>
                <a:spcPts val="1725"/>
              </a:lnSpc>
              <a:buNone/>
            </a:pPr>
            <a:r>
              <a:rPr lang="en-US" sz="86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翼龙碰到扫帚会「</a:t>
            </a:r>
            <a:pPr algn="l" indent="0" marL="0">
              <a:lnSpc>
                <a:spcPts val="1725"/>
              </a:lnSpc>
              <a:buNone/>
            </a:pPr>
            <a:r>
              <a:rPr lang="en-US" sz="860" b="1" dirty="0">
                <a:solidFill>
                  <a:srgbClr val="1E88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__________</a:t>
            </a:r>
            <a:pPr algn="l" indent="0" marL="0">
              <a:lnSpc>
                <a:spcPts val="1725"/>
              </a:lnSpc>
              <a:buNone/>
            </a:pPr>
            <a:r>
              <a:rPr lang="en-US" sz="86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」</a:t>
            </a:r>
            <a:pPr algn="l" indent="0" marL="0">
              <a:buNone/>
            </a:pPr>
            <a:endParaRPr lang="en-US" sz="860" dirty="0"/>
          </a:p>
          <a:p>
            <a:pPr algn="l" indent="0" marL="0">
              <a:lnSpc>
                <a:spcPts val="1725"/>
              </a:lnSpc>
              <a:buNone/>
            </a:pPr>
            <a:r>
              <a:rPr lang="en-US" sz="86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小鸡被翼龙碰到会「</a:t>
            </a:r>
            <a:pPr algn="l" indent="0" marL="0">
              <a:lnSpc>
                <a:spcPts val="1725"/>
              </a:lnSpc>
              <a:buNone/>
            </a:pPr>
            <a:r>
              <a:rPr lang="en-US" sz="860" b="1" dirty="0">
                <a:solidFill>
                  <a:srgbClr val="1E88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__________</a:t>
            </a:r>
            <a:pPr algn="l" indent="0" marL="0">
              <a:lnSpc>
                <a:spcPts val="1725"/>
              </a:lnSpc>
              <a:buNone/>
            </a:pPr>
            <a:r>
              <a:rPr lang="en-US" sz="86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」（用隐藏积木！）</a:t>
            </a:r>
            <a:pPr algn="l" indent="0" marL="0">
              <a:buNone/>
            </a:pPr>
            <a:endParaRPr lang="en-US" sz="860" dirty="0"/>
          </a:p>
          <a:p>
            <a:pPr algn="l" indent="0" marL="0">
              <a:buNone/>
            </a:pPr>
            <a:endParaRPr lang="en-US" sz="860" dirty="0"/>
          </a:p>
          <a:p>
            <a:pPr algn="l" indent="0" marL="0">
              <a:lnSpc>
                <a:spcPts val="1725"/>
              </a:lnSpc>
              <a:buNone/>
            </a:pPr>
            <a:r>
              <a:rPr lang="en-US" sz="86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这节课我新学到的积木有：</a:t>
            </a:r>
            <a:pPr algn="l" indent="0" marL="0">
              <a:buNone/>
            </a:pPr>
            <a:endParaRPr lang="en-US" sz="860" dirty="0"/>
          </a:p>
          <a:p>
            <a:pPr algn="l" indent="0" marL="0">
              <a:lnSpc>
                <a:spcPts val="1725"/>
              </a:lnSpc>
              <a:buNone/>
            </a:pPr>
            <a:r>
              <a:rPr lang="en-US" sz="86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「</a:t>
            </a:r>
            <a:pPr algn="l" indent="0" marL="0">
              <a:lnSpc>
                <a:spcPts val="1725"/>
              </a:lnSpc>
              <a:buNone/>
            </a:pPr>
            <a:r>
              <a:rPr lang="en-US" sz="860" b="1" dirty="0">
                <a:solidFill>
                  <a:srgbClr val="AB47BC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__________</a:t>
            </a:r>
            <a:pPr algn="l" indent="0" marL="0">
              <a:lnSpc>
                <a:spcPts val="1725"/>
              </a:lnSpc>
              <a:buNone/>
            </a:pPr>
            <a:r>
              <a:rPr lang="en-US" sz="86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」「</a:t>
            </a:r>
            <a:pPr algn="l" indent="0" marL="0">
              <a:lnSpc>
                <a:spcPts val="1725"/>
              </a:lnSpc>
              <a:buNone/>
            </a:pPr>
            <a:r>
              <a:rPr lang="en-US" sz="860" b="1" dirty="0">
                <a:solidFill>
                  <a:srgbClr val="1E88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__________</a:t>
            </a:r>
            <a:pPr algn="l" indent="0" marL="0">
              <a:lnSpc>
                <a:spcPts val="1725"/>
              </a:lnSpc>
              <a:buNone/>
            </a:pPr>
            <a:r>
              <a:rPr lang="en-US" sz="86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」「</a:t>
            </a:r>
            <a:pPr algn="l" indent="0" marL="0">
              <a:lnSpc>
                <a:spcPts val="1725"/>
              </a:lnSpc>
              <a:buNone/>
            </a:pPr>
            <a:r>
              <a:rPr lang="en-US" sz="860" b="1" dirty="0">
                <a:solidFill>
                  <a:srgbClr val="4ECDC4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__________</a:t>
            </a:r>
            <a:pPr algn="l" indent="0" marL="0">
              <a:lnSpc>
                <a:spcPts val="1725"/>
              </a:lnSpc>
              <a:buNone/>
            </a:pPr>
            <a:r>
              <a:rPr lang="en-US" sz="86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」</a:t>
            </a:r>
            <a:pPr algn="l" indent="0" marL="0">
              <a:buNone/>
            </a:pPr>
            <a:endParaRPr lang="en-US" sz="860" dirty="0"/>
          </a:p>
          <a:p>
            <a:pPr algn="l" indent="0" marL="0">
              <a:buNone/>
            </a:pPr>
            <a:endParaRPr lang="en-US" sz="860" dirty="0"/>
          </a:p>
          <a:p>
            <a:pPr algn="l" indent="0" marL="0">
              <a:lnSpc>
                <a:spcPts val="1725"/>
              </a:lnSpc>
              <a:buNone/>
            </a:pPr>
            <a:r>
              <a:rPr lang="en-US" sz="86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这个游戏把之前学过的很多东西都结合起来了：</a:t>
            </a:r>
            <a:pPr algn="l" indent="0" marL="0">
              <a:buNone/>
            </a:pPr>
            <a:endParaRPr lang="en-US" sz="860" dirty="0"/>
          </a:p>
          <a:p>
            <a:pPr algn="l" indent="0" marL="0">
              <a:lnSpc>
                <a:spcPts val="1725"/>
              </a:lnSpc>
              <a:buNone/>
            </a:pPr>
            <a:r>
              <a:rPr lang="en-US" sz="860" b="1" dirty="0">
                <a:solidFill>
                  <a:srgbClr val="1E88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__________</a:t>
            </a:r>
            <a:pPr algn="l" indent="0" marL="0">
              <a:lnSpc>
                <a:spcPts val="1725"/>
              </a:lnSpc>
              <a:buNone/>
            </a:pPr>
            <a:r>
              <a:rPr lang="en-US" sz="86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、</a:t>
            </a:r>
            <a:pPr algn="l" indent="0" marL="0">
              <a:lnSpc>
                <a:spcPts val="1725"/>
              </a:lnSpc>
              <a:buNone/>
            </a:pPr>
            <a:r>
              <a:rPr lang="en-US" sz="860" b="1" dirty="0">
                <a:solidFill>
                  <a:srgbClr val="1E88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__________</a:t>
            </a:r>
            <a:pPr algn="l" indent="0" marL="0">
              <a:lnSpc>
                <a:spcPts val="1725"/>
              </a:lnSpc>
              <a:buNone/>
            </a:pPr>
            <a:r>
              <a:rPr lang="en-US" sz="86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、</a:t>
            </a:r>
            <a:pPr algn="l" indent="0" marL="0">
              <a:lnSpc>
                <a:spcPts val="1725"/>
              </a:lnSpc>
              <a:buNone/>
            </a:pPr>
            <a:r>
              <a:rPr lang="en-US" sz="860" b="1" dirty="0">
                <a:solidFill>
                  <a:srgbClr val="1E88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__________</a:t>
            </a:r>
            <a:pPr algn="l" indent="0" marL="0">
              <a:buNone/>
            </a:pPr>
            <a:endParaRPr lang="en-US" sz="860" dirty="0"/>
          </a:p>
          <a:p>
            <a:pPr algn="l" indent="0" marL="0">
              <a:buNone/>
            </a:pPr>
            <a:endParaRPr lang="en-US" sz="860" dirty="0"/>
          </a:p>
          <a:p>
            <a:pPr algn="l" indent="0" marL="0">
              <a:lnSpc>
                <a:spcPts val="1725"/>
              </a:lnSpc>
              <a:buNone/>
            </a:pPr>
            <a:r>
              <a:rPr lang="en-US" sz="86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🐤🛡️ 谢谢大家！</a:t>
            </a:r>
            <a:endParaRPr lang="en-US" sz="860" dirty="0"/>
          </a:p>
        </p:txBody>
      </p:sp>
      <p:sp>
        <p:nvSpPr>
          <p:cNvPr id="8" name="Text 5"/>
          <p:cNvSpPr/>
          <p:nvPr/>
        </p:nvSpPr>
        <p:spPr>
          <a:xfrm>
            <a:off x="6096000" y="952500"/>
            <a:ext cx="1479185" cy="371475"/>
          </a:xfrm>
          <a:prstGeom prst="roundRect">
            <a:avLst>
              <a:gd name="adj" fmla="val 41026"/>
            </a:avLst>
          </a:prstGeom>
          <a:solidFill>
            <a:srgbClr val="4CAF5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🎤 大声说出来！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47625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L1-11 保卫小鸡</a:t>
            </a:r>
            <a:endParaRPr lang="en-US" sz="670" dirty="0"/>
          </a:p>
        </p:txBody>
      </p:sp>
      <p:sp>
        <p:nvSpPr>
          <p:cNvPr id="10" name="Text 7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23/24</a:t>
            </a:r>
            <a:endParaRPr lang="en-US" sz="67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 rot="-900000">
            <a:off x="952500" y="381000"/>
            <a:ext cx="483394" cy="476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3000" dirty="0">
                <a:solidFill>
                  <a:srgbClr val="FFFFFF">
                    <a:alpha val="30000"/>
                  </a:srgbClr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⭐</a:t>
            </a:r>
            <a:endParaRPr lang="en-US" sz="3000" dirty="0"/>
          </a:p>
        </p:txBody>
      </p:sp>
      <p:sp>
        <p:nvSpPr>
          <p:cNvPr id="4" name="Text 1"/>
          <p:cNvSpPr/>
          <p:nvPr/>
        </p:nvSpPr>
        <p:spPr>
          <a:xfrm rot="600000">
            <a:off x="7858125" y="571500"/>
            <a:ext cx="38671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400" dirty="0">
                <a:solidFill>
                  <a:srgbClr val="FFFFFF">
                    <a:alpha val="25000"/>
                  </a:srgbClr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🌟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 rot="-480000">
            <a:off x="3810000" y="285750"/>
            <a:ext cx="38671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250" dirty="0">
                <a:solidFill>
                  <a:srgbClr val="FFFFFF">
                    <a:alpha val="20000"/>
                  </a:srgbClr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✨</a:t>
            </a:r>
            <a:endParaRPr lang="en-US" sz="2250" dirty="0"/>
          </a:p>
        </p:txBody>
      </p:sp>
      <p:sp>
        <p:nvSpPr>
          <p:cNvPr id="6" name="Shape 3"/>
          <p:cNvSpPr/>
          <p:nvPr/>
        </p:nvSpPr>
        <p:spPr>
          <a:xfrm>
            <a:off x="0" y="4762500"/>
            <a:ext cx="9144000" cy="390525"/>
          </a:xfrm>
          <a:prstGeom prst="rect">
            <a:avLst/>
          </a:prstGeom>
          <a:solidFill>
            <a:srgbClr val="000000">
              <a:alpha val="15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2809875" y="762000"/>
            <a:ext cx="3606117" cy="361950"/>
          </a:xfrm>
          <a:prstGeom prst="roundRect">
            <a:avLst>
              <a:gd name="adj" fmla="val 50000"/>
            </a:avLst>
          </a:prstGeom>
          <a:solidFill>
            <a:srgbClr val="FFFFFF">
              <a:alpha val="25000"/>
            </a:srgbClr>
          </a:solidFill>
          <a:ln w="14288">
            <a:solidFill>
              <a:srgbClr val="FFFFFF">
                <a:alpha val="50000"/>
              </a:srgbClr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120" spc="150" kern="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🎉 L1 全部课程结业！🎉</a:t>
            </a:r>
            <a:endParaRPr lang="en-US" sz="1120" dirty="0"/>
          </a:p>
        </p:txBody>
      </p:sp>
      <p:sp>
        <p:nvSpPr>
          <p:cNvPr id="8" name="Shape 5"/>
          <p:cNvSpPr/>
          <p:nvPr/>
        </p:nvSpPr>
        <p:spPr>
          <a:xfrm>
            <a:off x="3524250" y="3810000"/>
            <a:ext cx="6124575" cy="790575"/>
          </a:xfrm>
          <a:prstGeom prst="roundRect">
            <a:avLst>
              <a:gd name="adj" fmla="val 16867"/>
            </a:avLst>
          </a:prstGeom>
          <a:solidFill>
            <a:srgbClr val="FFFFFF">
              <a:alpha val="20000"/>
            </a:srgbClr>
          </a:solidFill>
          <a:ln w="14288">
            <a:solidFill>
              <a:srgbClr val="FFFFFF">
                <a:alpha val="40000"/>
              </a:srgbClr>
            </a:solidFill>
            <a:prstDash val="solid"/>
          </a:ln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762500"/>
            <a:ext cx="9144000" cy="39052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62000" y="1381125"/>
            <a:ext cx="7734300" cy="1905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4250"/>
              </a:lnSpc>
              <a:buNone/>
            </a:pPr>
            <a:r>
              <a:rPr lang="en-US" sz="1425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下课啦！</a:t>
            </a:r>
            <a:endParaRPr lang="en-US" sz="14250" dirty="0"/>
          </a:p>
        </p:txBody>
      </p:sp>
      <p:sp>
        <p:nvSpPr>
          <p:cNvPr id="11" name="Text 7"/>
          <p:cNvSpPr/>
          <p:nvPr/>
        </p:nvSpPr>
        <p:spPr>
          <a:xfrm>
            <a:off x="762000" y="3333750"/>
            <a:ext cx="7734300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65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恭喜你完成了 L1 全部 11 节编程课！</a:t>
            </a:r>
            <a:endParaRPr lang="en-US" sz="1650" dirty="0"/>
          </a:p>
        </p:txBody>
      </p:sp>
      <p:sp>
        <p:nvSpPr>
          <p:cNvPr id="12" name="Text 8"/>
          <p:cNvSpPr/>
          <p:nvPr/>
        </p:nvSpPr>
        <p:spPr>
          <a:xfrm>
            <a:off x="3729038" y="3895725"/>
            <a:ext cx="5607367" cy="1666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2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💬 "你做了一款完整的游戏！有角色、有互动、有胜负！"</a:t>
            </a:r>
            <a:endParaRPr lang="en-US" sz="820" dirty="0"/>
          </a:p>
        </p:txBody>
      </p:sp>
      <p:sp>
        <p:nvSpPr>
          <p:cNvPr id="13" name="Text 9"/>
          <p:cNvSpPr/>
          <p:nvPr/>
        </p:nvSpPr>
        <p:spPr>
          <a:xfrm>
            <a:off x="3729038" y="4086225"/>
            <a:ext cx="5607367" cy="1666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2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💬 "从第一节到现在，你已经掌握了 Scratch 的核心本领！"</a:t>
            </a:r>
            <a:endParaRPr lang="en-US" sz="820" dirty="0"/>
          </a:p>
        </p:txBody>
      </p:sp>
      <p:sp>
        <p:nvSpPr>
          <p:cNvPr id="14" name="Text 10"/>
          <p:cNvSpPr/>
          <p:nvPr/>
        </p:nvSpPr>
        <p:spPr>
          <a:xfrm>
            <a:off x="3729038" y="4276725"/>
            <a:ext cx="5607367" cy="1666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2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💬 "你是真正的 Scratch 小达人！下一站 L2 见！🏆"</a:t>
            </a:r>
            <a:endParaRPr lang="en-US" sz="820" dirty="0"/>
          </a:p>
        </p:txBody>
      </p:sp>
      <p:sp>
        <p:nvSpPr>
          <p:cNvPr id="15" name="Text 11"/>
          <p:cNvSpPr/>
          <p:nvPr/>
        </p:nvSpPr>
        <p:spPr>
          <a:xfrm>
            <a:off x="666750" y="4857750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华平小超人 · L1-11 保卫小鸡</a:t>
            </a:r>
            <a:endParaRPr lang="en-US" sz="970" dirty="0"/>
          </a:p>
        </p:txBody>
      </p:sp>
      <p:sp>
        <p:nvSpPr>
          <p:cNvPr id="16" name="Text 12"/>
          <p:cNvSpPr/>
          <p:nvPr/>
        </p:nvSpPr>
        <p:spPr>
          <a:xfrm>
            <a:off x="8096250" y="4857750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82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24/24</a:t>
            </a:r>
            <a:endParaRPr lang="en-US" sz="82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76250" y="238125"/>
            <a:ext cx="1285827" cy="295275"/>
          </a:xfrm>
          <a:prstGeom prst="roundRect">
            <a:avLst>
              <a:gd name="adj" fmla="val 50000"/>
            </a:avLst>
          </a:prstGeom>
          <a:solidFill>
            <a:srgbClr val="FF6B9D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📖 故事导入</a:t>
            </a:r>
            <a:endParaRPr lang="en-US" sz="970" dirty="0"/>
          </a:p>
        </p:txBody>
      </p:sp>
      <p:sp>
        <p:nvSpPr>
          <p:cNvPr id="5" name="Shape 1"/>
          <p:cNvSpPr/>
          <p:nvPr/>
        </p:nvSpPr>
        <p:spPr>
          <a:xfrm>
            <a:off x="476250" y="1143000"/>
            <a:ext cx="4229100" cy="2895600"/>
          </a:xfrm>
          <a:prstGeom prst="roundRect">
            <a:avLst>
              <a:gd name="adj" fmla="val 4605"/>
            </a:avLst>
          </a:prstGeom>
          <a:solidFill>
            <a:srgbClr val="FFFFFF">
              <a:alpha val="92000"/>
            </a:srgbClr>
          </a:solidFill>
          <a:ln w="19050">
            <a:solidFill>
              <a:srgbClr val="1A2B4B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857750" y="1143000"/>
            <a:ext cx="3943350" cy="1181100"/>
          </a:xfrm>
          <a:prstGeom prst="roundRect">
            <a:avLst>
              <a:gd name="adj" fmla="val 11290"/>
            </a:avLst>
          </a:prstGeom>
          <a:solidFill>
            <a:srgbClr val="FFF5DC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FFD23F">
                <a:alpha val="100000"/>
              </a:srgbClr>
            </a:outerShdw>
          </a:effectLst>
        </p:spPr>
      </p:sp>
      <p:sp>
        <p:nvSpPr>
          <p:cNvPr id="7" name="Text 3"/>
          <p:cNvSpPr/>
          <p:nvPr/>
        </p:nvSpPr>
        <p:spPr>
          <a:xfrm>
            <a:off x="6287691" y="1538287"/>
            <a:ext cx="1083394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5DC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💬 你能赶走几只翼龙？</a:t>
            </a:r>
            <a:endParaRPr lang="en-US" sz="1350" dirty="0"/>
          </a:p>
        </p:txBody>
      </p:sp>
      <p:sp>
        <p:nvSpPr>
          <p:cNvPr id="8" name="Text 4"/>
          <p:cNvSpPr/>
          <p:nvPr/>
        </p:nvSpPr>
        <p:spPr>
          <a:xfrm>
            <a:off x="6417841" y="1733550"/>
            <a:ext cx="823094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5DC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保卫几只小鸡？🛡️</a:t>
            </a:r>
            <a:endParaRPr lang="en-US" sz="1350" dirty="0"/>
          </a:p>
        </p:txBody>
      </p:sp>
      <p:sp>
        <p:nvSpPr>
          <p:cNvPr id="9" name="Text 5"/>
          <p:cNvSpPr/>
          <p:nvPr/>
        </p:nvSpPr>
        <p:spPr>
          <a:xfrm>
            <a:off x="476250" y="619125"/>
            <a:ext cx="5317331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805"/>
              </a:lnSpc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农场危机！小鸡被翼龙盯上了！</a:t>
            </a:r>
            <a:endParaRPr lang="en-US" sz="2550" dirty="0"/>
          </a:p>
        </p:txBody>
      </p:sp>
      <p:sp>
        <p:nvSpPr>
          <p:cNvPr id="10" name="Text 6"/>
          <p:cNvSpPr/>
          <p:nvPr/>
        </p:nvSpPr>
        <p:spPr>
          <a:xfrm>
            <a:off x="666750" y="1333500"/>
            <a:ext cx="3867150" cy="2476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小超人的小鸡农场 🐤 被翼龙 🦖 盯上了！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翼龙从天空 ☁️ 飞下来想抓小鸡。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小超人拿起扫帚 🧹，左右移动驱赶翼龙。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💥 扫帚碰到翼龙 → 翼龙吓得飞走了！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😱 但翼龙碰到小鸡 → 小鸡就被吃掉！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你能用扫帚保护小鸡吗？🛡️</a:t>
            </a:r>
            <a:endParaRPr lang="en-US" sz="1050" dirty="0"/>
          </a:p>
        </p:txBody>
      </p:sp>
      <p:sp>
        <p:nvSpPr>
          <p:cNvPr id="11" name="Text 7"/>
          <p:cNvSpPr/>
          <p:nvPr/>
        </p:nvSpPr>
        <p:spPr>
          <a:xfrm>
            <a:off x="47625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L1-11 保卫小鸡</a:t>
            </a:r>
            <a:endParaRPr lang="en-US" sz="670" dirty="0"/>
          </a:p>
        </p:txBody>
      </p:sp>
      <p:sp>
        <p:nvSpPr>
          <p:cNvPr id="12" name="Text 8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03/24</a:t>
            </a:r>
            <a:endParaRPr lang="en-US" sz="67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76250" y="190500"/>
            <a:ext cx="1285827" cy="295275"/>
          </a:xfrm>
          <a:prstGeom prst="roundRect">
            <a:avLst>
              <a:gd name="adj" fmla="val 50000"/>
            </a:avLst>
          </a:prstGeom>
          <a:solidFill>
            <a:srgbClr val="FF6B9D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🔍 功能分析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476250" y="1047750"/>
            <a:ext cx="3943350" cy="2990850"/>
          </a:xfrm>
          <a:prstGeom prst="roundRect">
            <a:avLst>
              <a:gd name="adj" fmla="val 3822"/>
            </a:avLst>
          </a:prstGeom>
          <a:solidFill>
            <a:srgbClr val="1E88FF">
              <a:alpha val="4000"/>
            </a:srgbClr>
          </a:solidFill>
          <a:ln w="19050">
            <a:solidFill>
              <a:srgbClr val="1E88FF"/>
            </a:solidFill>
            <a:prstDash val="dash"/>
          </a:ln>
        </p:spPr>
      </p:sp>
      <p:sp>
        <p:nvSpPr>
          <p:cNvPr id="6" name="Shape 3"/>
          <p:cNvSpPr/>
          <p:nvPr/>
        </p:nvSpPr>
        <p:spPr>
          <a:xfrm>
            <a:off x="4667250" y="1047750"/>
            <a:ext cx="4038600" cy="2990850"/>
          </a:xfrm>
          <a:prstGeom prst="roundRect">
            <a:avLst>
              <a:gd name="adj" fmla="val 3822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4ECDC4">
                <a:alpha val="100000"/>
              </a:srgbClr>
            </a:outerShdw>
          </a:effectLst>
        </p:spPr>
      </p:sp>
      <p:sp>
        <p:nvSpPr>
          <p:cNvPr id="7" name="Text 4"/>
          <p:cNvSpPr/>
          <p:nvPr/>
        </p:nvSpPr>
        <p:spPr>
          <a:xfrm>
            <a:off x="4857750" y="1476375"/>
            <a:ext cx="3799475" cy="361950"/>
          </a:xfrm>
          <a:prstGeom prst="roundRect">
            <a:avLst>
              <a:gd name="adj" fmla="val 21053"/>
            </a:avLst>
          </a:prstGeom>
          <a:solidFill>
            <a:srgbClr val="FFF5DC"/>
          </a:solidFill>
          <a:ln w="14288">
            <a:solidFill>
              <a:srgbClr val="FFD23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🐤 小鸡 — 在地面左右走 + 换造型</a:t>
            </a:r>
            <a:endParaRPr lang="en-US" sz="970" dirty="0"/>
          </a:p>
        </p:txBody>
      </p:sp>
      <p:sp>
        <p:nvSpPr>
          <p:cNvPr id="8" name="Text 5"/>
          <p:cNvSpPr/>
          <p:nvPr/>
        </p:nvSpPr>
        <p:spPr>
          <a:xfrm>
            <a:off x="4857750" y="1905000"/>
            <a:ext cx="3799475" cy="361950"/>
          </a:xfrm>
          <a:prstGeom prst="roundRect">
            <a:avLst>
              <a:gd name="adj" fmla="val 21053"/>
            </a:avLst>
          </a:prstGeom>
          <a:solidFill>
            <a:srgbClr val="FFE8E0"/>
          </a:solidFill>
          <a:ln w="14288">
            <a:solidFill>
              <a:srgbClr val="FF6B9D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🦖 翼龙 — 从天空斜飞下来抓小鸡</a:t>
            </a:r>
            <a:endParaRPr lang="en-US" sz="970" dirty="0"/>
          </a:p>
        </p:txBody>
      </p:sp>
      <p:sp>
        <p:nvSpPr>
          <p:cNvPr id="9" name="Text 6"/>
          <p:cNvSpPr/>
          <p:nvPr/>
        </p:nvSpPr>
        <p:spPr>
          <a:xfrm>
            <a:off x="4857750" y="2333625"/>
            <a:ext cx="3799475" cy="361950"/>
          </a:xfrm>
          <a:prstGeom prst="roundRect">
            <a:avLst>
              <a:gd name="adj" fmla="val 21053"/>
            </a:avLst>
          </a:prstGeom>
          <a:solidFill>
            <a:srgbClr val="E8F4FF"/>
          </a:solidFill>
          <a:ln w="14288">
            <a:solidFill>
              <a:srgbClr val="1E88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🧹 扫帚 — 键盘 ← → 左右移动驱赶翼龙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495300" y="2019300"/>
            <a:ext cx="3963829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50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🎬 运行效果视频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495300" y="2495550"/>
            <a:ext cx="3963829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（演示三个角色互动）</a:t>
            </a:r>
            <a:endParaRPr lang="en-US" sz="900" dirty="0"/>
          </a:p>
        </p:txBody>
      </p:sp>
      <p:sp>
        <p:nvSpPr>
          <p:cNvPr id="12" name="Text 9"/>
          <p:cNvSpPr/>
          <p:nvPr/>
        </p:nvSpPr>
        <p:spPr>
          <a:xfrm>
            <a:off x="476250" y="571500"/>
            <a:ext cx="5317331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1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拆解游戏——找到三个主角和交互规则</a:t>
            </a:r>
            <a:endParaRPr lang="en-US" sz="2100" dirty="0"/>
          </a:p>
        </p:txBody>
      </p:sp>
      <p:sp>
        <p:nvSpPr>
          <p:cNvPr id="13" name="Text 10"/>
          <p:cNvSpPr/>
          <p:nvPr/>
        </p:nvSpPr>
        <p:spPr>
          <a:xfrm>
            <a:off x="4857750" y="1190625"/>
            <a:ext cx="367379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🏡 背景：小鸡农场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4857750" y="2809875"/>
            <a:ext cx="3673792" cy="1190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交互规则：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① 小鸡在地面左右来回走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② 翼龙从天空向左下斜飞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③ 扫帚按 ←→ 左右移动驱赶翼龙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④ 翼龙碰扫帚 → 向上飞走！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⑤ 翼龙碰小鸡 → 小鸡被吃掉（隐藏）</a:t>
            </a:r>
            <a:endParaRPr lang="en-US" sz="820" dirty="0"/>
          </a:p>
        </p:txBody>
      </p:sp>
      <p:sp>
        <p:nvSpPr>
          <p:cNvPr id="15" name="Text 12"/>
          <p:cNvSpPr/>
          <p:nvPr/>
        </p:nvSpPr>
        <p:spPr>
          <a:xfrm>
            <a:off x="47625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L1-11 保卫小鸡</a:t>
            </a:r>
            <a:endParaRPr lang="en-US" sz="670" dirty="0"/>
          </a:p>
        </p:txBody>
      </p:sp>
      <p:sp>
        <p:nvSpPr>
          <p:cNvPr id="16" name="Text 13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04/24</a:t>
            </a:r>
            <a:endParaRPr lang="en-US" sz="67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666750" y="714375"/>
            <a:ext cx="7810500" cy="85725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/>
        </p:spPr>
      </p:sp>
      <p:sp>
        <p:nvSpPr>
          <p:cNvPr id="4" name="Text 1"/>
          <p:cNvSpPr/>
          <p:nvPr/>
        </p:nvSpPr>
        <p:spPr>
          <a:xfrm>
            <a:off x="666750" y="1143000"/>
            <a:ext cx="1585531" cy="419100"/>
          </a:xfrm>
          <a:prstGeom prst="roundRect">
            <a:avLst>
              <a:gd name="adj" fmla="val 45455"/>
            </a:avLst>
          </a:prstGeom>
          <a:solidFill>
            <a:srgbClr val="1E88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01 认识关</a:t>
            </a:r>
            <a:endParaRPr lang="en-US" sz="1350" dirty="0"/>
          </a:p>
        </p:txBody>
      </p:sp>
      <p:sp>
        <p:nvSpPr>
          <p:cNvPr id="5" name="Text 2"/>
          <p:cNvSpPr/>
          <p:nvPr/>
        </p:nvSpPr>
        <p:spPr>
          <a:xfrm>
            <a:off x="666750" y="3000375"/>
            <a:ext cx="2358962" cy="704850"/>
          </a:xfrm>
          <a:prstGeom prst="roundRect">
            <a:avLst>
              <a:gd name="adj" fmla="val 16216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AB47BC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200" dirty="0">
                <a:solidFill>
                  <a:srgbClr val="AB47BC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👁 显示与隐藏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3143250" y="3000375"/>
            <a:ext cx="2358962" cy="704850"/>
          </a:xfrm>
          <a:prstGeom prst="roundRect">
            <a:avLst>
              <a:gd name="adj" fmla="val 16216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E88FF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20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🎯 碰到角色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5619750" y="3000375"/>
            <a:ext cx="2358962" cy="704850"/>
          </a:xfrm>
          <a:prstGeom prst="roundRect">
            <a:avLst>
              <a:gd name="adj" fmla="val 16216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4ECDC4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200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📐 将xy坐标增加</a:t>
            </a:r>
            <a:endParaRPr lang="en-US" sz="1200" dirty="0"/>
          </a:p>
        </p:txBody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750" y="714375"/>
            <a:ext cx="1171575" cy="85725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66750" y="476250"/>
            <a:ext cx="966787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进度 15%</a:t>
            </a:r>
            <a:endParaRPr lang="en-US" sz="900" dirty="0"/>
          </a:p>
        </p:txBody>
      </p:sp>
      <p:sp>
        <p:nvSpPr>
          <p:cNvPr id="10" name="Text 6"/>
          <p:cNvSpPr/>
          <p:nvPr/>
        </p:nvSpPr>
        <p:spPr>
          <a:xfrm>
            <a:off x="666750" y="1762125"/>
            <a:ext cx="5800725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780"/>
              </a:lnSpc>
              <a:buNone/>
            </a:pPr>
            <a:r>
              <a:rPr lang="en-US" sz="31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综合实战新积木</a:t>
            </a:r>
            <a:endParaRPr lang="en-US" sz="3150" dirty="0"/>
          </a:p>
        </p:txBody>
      </p:sp>
      <p:sp>
        <p:nvSpPr>
          <p:cNvPr id="11" name="Text 7"/>
          <p:cNvSpPr/>
          <p:nvPr/>
        </p:nvSpPr>
        <p:spPr>
          <a:xfrm>
            <a:off x="666750" y="2476500"/>
            <a:ext cx="4350544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三个新本领，完成 L1 最后一战！</a:t>
            </a:r>
            <a:endParaRPr lang="en-US" sz="1050" dirty="0"/>
          </a:p>
        </p:txBody>
      </p:sp>
      <p:sp>
        <p:nvSpPr>
          <p:cNvPr id="12" name="Text 8"/>
          <p:cNvSpPr/>
          <p:nvPr/>
        </p:nvSpPr>
        <p:spPr>
          <a:xfrm>
            <a:off x="47625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L1-11 保卫小鸡</a:t>
            </a:r>
            <a:endParaRPr lang="en-US" sz="670" dirty="0"/>
          </a:p>
        </p:txBody>
      </p:sp>
      <p:sp>
        <p:nvSpPr>
          <p:cNvPr id="13" name="Text 9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05/24</a:t>
            </a:r>
            <a:endParaRPr lang="en-US" sz="67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76250" y="238125"/>
            <a:ext cx="1479185" cy="295275"/>
          </a:xfrm>
          <a:prstGeom prst="roundRect">
            <a:avLst>
              <a:gd name="adj" fmla="val 50000"/>
            </a:avLst>
          </a:prstGeom>
          <a:solidFill>
            <a:srgbClr val="AB47BC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🧩 外观模块 · 紫色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476250" y="1476375"/>
            <a:ext cx="1943100" cy="800100"/>
          </a:xfrm>
          <a:prstGeom prst="roundRect">
            <a:avLst>
              <a:gd name="adj" fmla="val 14286"/>
            </a:avLst>
          </a:prstGeom>
          <a:solidFill>
            <a:srgbClr val="F3E5F5"/>
          </a:solidFill>
          <a:ln w="19050">
            <a:solidFill>
              <a:srgbClr val="AB47BC"/>
            </a:solidFill>
            <a:prstDash val="solid"/>
          </a:ln>
          <a:effectLst>
            <a:outerShdw sx="100000" sy="100000" kx="0" ky="0" algn="bl" rotWithShape="0" blurRad="101600" dist="40411" dir="2700000">
              <a:srgbClr val="AB47BC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2571750" y="1476375"/>
            <a:ext cx="1943100" cy="800100"/>
          </a:xfrm>
          <a:prstGeom prst="roundRect">
            <a:avLst>
              <a:gd name="adj" fmla="val 14286"/>
            </a:avLst>
          </a:prstGeom>
          <a:solidFill>
            <a:srgbClr val="F3E5F5"/>
          </a:solidFill>
          <a:ln w="19050">
            <a:solidFill>
              <a:srgbClr val="AB47BC"/>
            </a:solidFill>
            <a:prstDash val="solid"/>
          </a:ln>
          <a:effectLst>
            <a:outerShdw sx="100000" sy="100000" kx="0" ky="0" algn="bl" rotWithShape="0" blurRad="101600" dist="40411" dir="2700000">
              <a:srgbClr val="AB47BC">
                <a:alpha val="10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476250" y="2428875"/>
            <a:ext cx="4324350" cy="895350"/>
          </a:xfrm>
          <a:prstGeom prst="roundRect">
            <a:avLst>
              <a:gd name="adj" fmla="val 12766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AB47BC">
                <a:alpha val="100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476250" y="3524250"/>
            <a:ext cx="4524565" cy="457200"/>
          </a:xfrm>
          <a:prstGeom prst="roundRect">
            <a:avLst>
              <a:gd name="adj" fmla="val 16667"/>
            </a:avLst>
          </a:prstGeom>
          <a:solidFill>
            <a:srgbClr val="FFF8E1"/>
          </a:solidFill>
          <a:ln w="14288">
            <a:solidFill>
              <a:srgbClr val="FF8F00"/>
            </a:solidFill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E651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🔴 注意：隐藏后角色看不见但还在（不是删除），可以再用「显示」让它回来！</a:t>
            </a:r>
            <a:endParaRPr lang="en-US" sz="820" dirty="0"/>
          </a:p>
        </p:txBody>
      </p:sp>
      <p:sp>
        <p:nvSpPr>
          <p:cNvPr id="9" name="Text 6"/>
          <p:cNvSpPr/>
          <p:nvPr/>
        </p:nvSpPr>
        <p:spPr>
          <a:xfrm>
            <a:off x="495300" y="1638300"/>
            <a:ext cx="193357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AB47BC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显示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495300" y="1876425"/>
            <a:ext cx="193357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7B1FA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"我在这里！"</a:t>
            </a:r>
            <a:endParaRPr lang="en-US" sz="820" dirty="0"/>
          </a:p>
        </p:txBody>
      </p:sp>
      <p:sp>
        <p:nvSpPr>
          <p:cNvPr id="11" name="Text 8"/>
          <p:cNvSpPr/>
          <p:nvPr/>
        </p:nvSpPr>
        <p:spPr>
          <a:xfrm>
            <a:off x="2590800" y="1638300"/>
            <a:ext cx="193357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AB47BC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隐藏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2590800" y="1876425"/>
            <a:ext cx="193357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7B1FA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"你找不到我！" 🙈</a:t>
            </a:r>
            <a:endParaRPr lang="en-US" sz="820" dirty="0"/>
          </a:p>
        </p:txBody>
      </p:sp>
      <p:sp>
        <p:nvSpPr>
          <p:cNvPr id="13" name="Text 10"/>
          <p:cNvSpPr/>
          <p:nvPr/>
        </p:nvSpPr>
        <p:spPr>
          <a:xfrm>
            <a:off x="476250" y="619125"/>
            <a:ext cx="5317331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640"/>
              </a:lnSpc>
              <a:buNone/>
            </a:pPr>
            <a:r>
              <a:rPr lang="en-US" sz="2400" dirty="0">
                <a:solidFill>
                  <a:srgbClr val="AB47BC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新积木 ① 显示与隐藏 👁</a:t>
            </a:r>
            <a:endParaRPr lang="en-US" sz="2400" dirty="0"/>
          </a:p>
        </p:txBody>
      </p:sp>
      <p:sp>
        <p:nvSpPr>
          <p:cNvPr id="14" name="Text 11"/>
          <p:cNvSpPr/>
          <p:nvPr/>
        </p:nvSpPr>
        <p:spPr>
          <a:xfrm>
            <a:off x="476250" y="1095375"/>
            <a:ext cx="4350544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让角色出现或消失在舞台上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666750" y="2524125"/>
            <a:ext cx="3963829" cy="666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🎯 游戏中的用法：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▸ 游戏开始 → </a:t>
            </a:r>
            <a:pPr algn="l" indent="0" marL="0">
              <a:lnSpc>
                <a:spcPts val="1950"/>
              </a:lnSpc>
              <a:buNone/>
            </a:pPr>
            <a:r>
              <a:rPr lang="en-US" sz="970" b="1" dirty="0">
                <a:solidFill>
                  <a:srgbClr val="AB47BC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显示</a:t>
            </a:r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（角色出现）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▸ 小鸡被吃掉 → </a:t>
            </a:r>
            <a:pPr algn="l" indent="0" marL="0">
              <a:lnSpc>
                <a:spcPts val="1950"/>
              </a:lnSpc>
              <a:buNone/>
            </a:pPr>
            <a:r>
              <a:rPr lang="en-US" sz="970" b="1" dirty="0">
                <a:solidFill>
                  <a:srgbClr val="AB47BC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隐藏</a:t>
            </a:r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（小鸡消失了！😱）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47625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L1-11 保卫小鸡</a:t>
            </a:r>
            <a:endParaRPr lang="en-US" sz="670" dirty="0"/>
          </a:p>
        </p:txBody>
      </p:sp>
      <p:sp>
        <p:nvSpPr>
          <p:cNvPr id="17" name="Text 14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06/24</a:t>
            </a:r>
            <a:endParaRPr lang="en-US" sz="67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76250" y="238125"/>
            <a:ext cx="1479185" cy="295275"/>
          </a:xfrm>
          <a:prstGeom prst="roundRect">
            <a:avLst>
              <a:gd name="adj" fmla="val 50000"/>
            </a:avLst>
          </a:prstGeom>
          <a:solidFill>
            <a:srgbClr val="1E88F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🧩 侦测模块 · 浅蓝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476250" y="1428750"/>
            <a:ext cx="4324350" cy="2038350"/>
          </a:xfrm>
          <a:prstGeom prst="roundRect">
            <a:avLst>
              <a:gd name="adj" fmla="val 5607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1E88FF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476250" y="1714500"/>
            <a:ext cx="4286250" cy="414338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7" name="Shape 4"/>
          <p:cNvSpPr/>
          <p:nvPr/>
        </p:nvSpPr>
        <p:spPr>
          <a:xfrm>
            <a:off x="476250" y="2119312"/>
            <a:ext cx="4286250" cy="414338"/>
          </a:xfrm>
          <a:prstGeom prst="rect">
            <a:avLst/>
          </a:prstGeom>
          <a:solidFill>
            <a:srgbClr val="F0F4F8"/>
          </a:solidFill>
          <a:ln/>
        </p:spPr>
      </p:sp>
      <p:sp>
        <p:nvSpPr>
          <p:cNvPr id="8" name="Shape 5"/>
          <p:cNvSpPr/>
          <p:nvPr/>
        </p:nvSpPr>
        <p:spPr>
          <a:xfrm>
            <a:off x="476250" y="2524125"/>
            <a:ext cx="4286250" cy="414338"/>
          </a:xfrm>
          <a:prstGeom prst="rect">
            <a:avLst/>
          </a:prstGeom>
          <a:solidFill>
            <a:srgbClr val="E8F4FF"/>
          </a:solidFill>
          <a:ln/>
        </p:spPr>
      </p:sp>
      <p:sp>
        <p:nvSpPr>
          <p:cNvPr id="9" name="Text 6"/>
          <p:cNvSpPr/>
          <p:nvPr/>
        </p:nvSpPr>
        <p:spPr>
          <a:xfrm>
            <a:off x="476250" y="3619500"/>
            <a:ext cx="4524565" cy="504825"/>
          </a:xfrm>
          <a:prstGeom prst="roundRect">
            <a:avLst>
              <a:gd name="adj" fmla="val 15094"/>
            </a:avLst>
          </a:prstGeom>
          <a:solidFill>
            <a:srgbClr val="E8F4FF"/>
          </a:solidFill>
          <a:ln w="14288">
            <a:solidFill>
              <a:srgbClr val="1E88FF"/>
            </a:solidFill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1565C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🎯 游戏中：翼龙碰到扫帚→飞走 | 翼龙碰到小鸡→小鸡隐藏</a:t>
            </a:r>
            <a:endParaRPr lang="en-US" sz="900" dirty="0"/>
          </a:p>
        </p:txBody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6250" y="1428750"/>
            <a:ext cx="4286250" cy="342900"/>
          </a:xfrm>
          <a:prstGeom prst="rect">
            <a:avLst/>
          </a:prstGeom>
        </p:spPr>
      </p:pic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6250" y="1714500"/>
            <a:ext cx="4286250" cy="414338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619125" y="1809750"/>
            <a:ext cx="1082802" cy="233362"/>
          </a:xfrm>
          <a:prstGeom prst="roundRect">
            <a:avLst>
              <a:gd name="adj" fmla="val 24490"/>
            </a:avLst>
          </a:prstGeom>
          <a:solidFill>
            <a:srgbClr val="FFF3E0"/>
          </a:solidFill>
          <a:ln w="9525">
            <a:solidFill>
              <a:srgbClr val="FF980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E651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碰到颜色</a:t>
            </a:r>
            <a:endParaRPr lang="en-US" sz="750" dirty="0"/>
          </a:p>
        </p:txBody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6250" y="2119312"/>
            <a:ext cx="4286250" cy="414338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619125" y="2214563"/>
            <a:ext cx="1082802" cy="233362"/>
          </a:xfrm>
          <a:prstGeom prst="roundRect">
            <a:avLst>
              <a:gd name="adj" fmla="val 24490"/>
            </a:avLst>
          </a:prstGeom>
          <a:solidFill>
            <a:srgbClr val="E8F5E9"/>
          </a:solidFill>
          <a:ln w="9525">
            <a:solidFill>
              <a:srgbClr val="4CAF5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2E7D32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碰到边缘</a:t>
            </a:r>
            <a:endParaRPr lang="en-US" sz="750" dirty="0"/>
          </a:p>
        </p:txBody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6250" y="2524125"/>
            <a:ext cx="4286250" cy="414338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619125" y="2619375"/>
            <a:ext cx="1082802" cy="233362"/>
          </a:xfrm>
          <a:prstGeom prst="roundRect">
            <a:avLst>
              <a:gd name="adj" fmla="val 24490"/>
            </a:avLst>
          </a:prstGeom>
          <a:solidFill>
            <a:srgbClr val="E3F2FD"/>
          </a:solidFill>
          <a:ln w="9525">
            <a:solidFill>
              <a:srgbClr val="1E88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1565C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🆕 碰到角色</a:t>
            </a:r>
            <a:endParaRPr lang="en-US" sz="750" dirty="0"/>
          </a:p>
        </p:txBody>
      </p:sp>
      <p:sp>
        <p:nvSpPr>
          <p:cNvPr id="17" name="Text 10"/>
          <p:cNvSpPr/>
          <p:nvPr/>
        </p:nvSpPr>
        <p:spPr>
          <a:xfrm>
            <a:off x="476250" y="619125"/>
            <a:ext cx="5317331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475"/>
              </a:lnSpc>
              <a:buNone/>
            </a:pPr>
            <a:r>
              <a:rPr lang="en-US" sz="225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新积木 ② 碰到角色侦测 🎯</a:t>
            </a:r>
            <a:endParaRPr lang="en-US" sz="2250" dirty="0"/>
          </a:p>
        </p:txBody>
      </p:sp>
      <p:sp>
        <p:nvSpPr>
          <p:cNvPr id="18" name="Text 11"/>
          <p:cNvSpPr/>
          <p:nvPr/>
        </p:nvSpPr>
        <p:spPr>
          <a:xfrm>
            <a:off x="476250" y="1047750"/>
            <a:ext cx="4350544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角色间碰撞检测——两个角色有没有碰在一起？</a:t>
            </a:r>
            <a:endParaRPr lang="en-US" sz="900" dirty="0"/>
          </a:p>
        </p:txBody>
      </p:sp>
      <p:sp>
        <p:nvSpPr>
          <p:cNvPr id="19" name="Text 12"/>
          <p:cNvSpPr/>
          <p:nvPr/>
        </p:nvSpPr>
        <p:spPr>
          <a:xfrm>
            <a:off x="619125" y="1452563"/>
            <a:ext cx="96678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侦测类型</a:t>
            </a:r>
            <a:endParaRPr lang="en-US" sz="970" dirty="0"/>
          </a:p>
        </p:txBody>
      </p:sp>
      <p:sp>
        <p:nvSpPr>
          <p:cNvPr id="20" name="Text 13"/>
          <p:cNvSpPr/>
          <p:nvPr/>
        </p:nvSpPr>
        <p:spPr>
          <a:xfrm>
            <a:off x="1809750" y="1452563"/>
            <a:ext cx="1353502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积木</a:t>
            </a:r>
            <a:endParaRPr lang="en-US" sz="970" dirty="0"/>
          </a:p>
        </p:txBody>
      </p:sp>
      <p:sp>
        <p:nvSpPr>
          <p:cNvPr id="21" name="Text 14"/>
          <p:cNvSpPr/>
          <p:nvPr/>
        </p:nvSpPr>
        <p:spPr>
          <a:xfrm>
            <a:off x="3333750" y="1452563"/>
            <a:ext cx="1353502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例子</a:t>
            </a:r>
            <a:endParaRPr lang="en-US" sz="970" dirty="0"/>
          </a:p>
        </p:txBody>
      </p:sp>
      <p:sp>
        <p:nvSpPr>
          <p:cNvPr id="22" name="Text 15"/>
          <p:cNvSpPr/>
          <p:nvPr/>
        </p:nvSpPr>
        <p:spPr>
          <a:xfrm>
            <a:off x="1809750" y="1809750"/>
            <a:ext cx="1353502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碰到颜色 ____？</a:t>
            </a:r>
            <a:endParaRPr lang="en-US" sz="820" dirty="0"/>
          </a:p>
        </p:txBody>
      </p:sp>
      <p:sp>
        <p:nvSpPr>
          <p:cNvPr id="23" name="Text 16"/>
          <p:cNvSpPr/>
          <p:nvPr/>
        </p:nvSpPr>
        <p:spPr>
          <a:xfrm>
            <a:off x="3333750" y="1809750"/>
            <a:ext cx="1353502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L1-3 碰到栅栏色</a:t>
            </a:r>
            <a:endParaRPr lang="en-US" sz="820" dirty="0"/>
          </a:p>
        </p:txBody>
      </p:sp>
      <p:sp>
        <p:nvSpPr>
          <p:cNvPr id="24" name="Text 17"/>
          <p:cNvSpPr/>
          <p:nvPr/>
        </p:nvSpPr>
        <p:spPr>
          <a:xfrm>
            <a:off x="1809750" y="2214562"/>
            <a:ext cx="1353502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碰到边缘？</a:t>
            </a:r>
            <a:endParaRPr lang="en-US" sz="820" dirty="0"/>
          </a:p>
        </p:txBody>
      </p:sp>
      <p:sp>
        <p:nvSpPr>
          <p:cNvPr id="25" name="Text 18"/>
          <p:cNvSpPr/>
          <p:nvPr/>
        </p:nvSpPr>
        <p:spPr>
          <a:xfrm>
            <a:off x="3333750" y="2214562"/>
            <a:ext cx="1353502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L1-4 碰到舞台边</a:t>
            </a:r>
            <a:endParaRPr lang="en-US" sz="820" dirty="0"/>
          </a:p>
        </p:txBody>
      </p:sp>
      <p:sp>
        <p:nvSpPr>
          <p:cNvPr id="26" name="Text 19"/>
          <p:cNvSpPr/>
          <p:nvPr/>
        </p:nvSpPr>
        <p:spPr>
          <a:xfrm>
            <a:off x="1809750" y="2619375"/>
            <a:ext cx="1353502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b="1" dirty="0">
                <a:solidFill>
                  <a:srgbClr val="1565C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碰到 翼龙 ▼？</a:t>
            </a:r>
            <a:endParaRPr lang="en-US" sz="820" dirty="0"/>
          </a:p>
        </p:txBody>
      </p:sp>
      <p:sp>
        <p:nvSpPr>
          <p:cNvPr id="27" name="Text 20"/>
          <p:cNvSpPr/>
          <p:nvPr/>
        </p:nvSpPr>
        <p:spPr>
          <a:xfrm>
            <a:off x="3333750" y="2619375"/>
            <a:ext cx="1353502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1565C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翼龙碰到小鸡！</a:t>
            </a:r>
            <a:endParaRPr lang="en-US" sz="820" dirty="0"/>
          </a:p>
        </p:txBody>
      </p:sp>
      <p:sp>
        <p:nvSpPr>
          <p:cNvPr id="28" name="Text 21"/>
          <p:cNvSpPr/>
          <p:nvPr/>
        </p:nvSpPr>
        <p:spPr>
          <a:xfrm>
            <a:off x="47625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L1-11 保卫小鸡</a:t>
            </a:r>
            <a:endParaRPr lang="en-US" sz="670" dirty="0"/>
          </a:p>
        </p:txBody>
      </p:sp>
      <p:sp>
        <p:nvSpPr>
          <p:cNvPr id="29" name="Text 22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07/24</a:t>
            </a:r>
            <a:endParaRPr lang="en-US" sz="67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76250" y="238125"/>
            <a:ext cx="1479185" cy="371475"/>
          </a:xfrm>
          <a:prstGeom prst="roundRect">
            <a:avLst>
              <a:gd name="adj" fmla="val 41026"/>
            </a:avLst>
          </a:prstGeom>
          <a:solidFill>
            <a:srgbClr val="1E88F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🧩 运动模块 · 蓝色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476250" y="1428750"/>
            <a:ext cx="2514600" cy="1562100"/>
          </a:xfrm>
          <a:prstGeom prst="roundRect">
            <a:avLst>
              <a:gd name="adj" fmla="val 7317"/>
            </a:avLst>
          </a:prstGeom>
          <a:solidFill>
            <a:srgbClr val="FFE8E0"/>
          </a:solidFill>
          <a:ln w="19050">
            <a:solidFill>
              <a:srgbClr val="FF6B9D"/>
            </a:solidFill>
            <a:prstDash val="solid"/>
          </a:ln>
          <a:effectLst>
            <a:outerShdw sx="100000" sy="100000" kx="0" ky="0" algn="bl" rotWithShape="0" blurRad="101600" dist="40411" dir="2700000">
              <a:srgbClr val="FF6B9D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3143250" y="1428750"/>
            <a:ext cx="2514600" cy="1562100"/>
          </a:xfrm>
          <a:prstGeom prst="roundRect">
            <a:avLst>
              <a:gd name="adj" fmla="val 7317"/>
            </a:avLst>
          </a:prstGeom>
          <a:solidFill>
            <a:srgbClr val="E8F5E9"/>
          </a:solidFill>
          <a:ln w="19050">
            <a:solidFill>
              <a:srgbClr val="4CAF50"/>
            </a:solidFill>
            <a:prstDash val="solid"/>
          </a:ln>
          <a:effectLst>
            <a:outerShdw sx="100000" sy="100000" kx="0" ky="0" algn="bl" rotWithShape="0" blurRad="101600" dist="40411" dir="2700000">
              <a:srgbClr val="4CAF50">
                <a:alpha val="10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476250" y="3143250"/>
            <a:ext cx="4324350" cy="752475"/>
          </a:xfrm>
          <a:prstGeom prst="roundRect">
            <a:avLst>
              <a:gd name="adj" fmla="val 12658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4ECDC4">
                <a:alpha val="100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476250" y="619125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475"/>
              </a:lnSpc>
              <a:buNone/>
            </a:pPr>
            <a:r>
              <a:rPr lang="en-US" sz="225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新积木 ③ 将x/y坐标增加 📐</a:t>
            </a:r>
            <a:endParaRPr lang="en-US" sz="2250" dirty="0"/>
          </a:p>
        </p:txBody>
      </p:sp>
      <p:sp>
        <p:nvSpPr>
          <p:cNvPr id="9" name="Text 6"/>
          <p:cNvSpPr/>
          <p:nvPr/>
        </p:nvSpPr>
        <p:spPr>
          <a:xfrm>
            <a:off x="476250" y="1047750"/>
            <a:ext cx="4350544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精确控制——不依赖角色方向的移动方式</a:t>
            </a:r>
            <a:endParaRPr lang="en-US" sz="900" dirty="0"/>
          </a:p>
        </p:txBody>
      </p:sp>
      <p:sp>
        <p:nvSpPr>
          <p:cNvPr id="10" name="Text 7"/>
          <p:cNvSpPr/>
          <p:nvPr/>
        </p:nvSpPr>
        <p:spPr>
          <a:xfrm>
            <a:off x="1343397" y="1576388"/>
            <a:ext cx="139898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D32F2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❌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666750" y="1809750"/>
            <a:ext cx="2126932" cy="952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5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朝 ✦ 角色面朝方向 ✦ 走</a:t>
            </a:r>
            <a:pPr algn="ctr" indent="0" marL="0">
              <a:buNone/>
            </a:pPr>
            <a:endParaRPr lang="en-US" sz="900" dirty="0"/>
          </a:p>
          <a:p>
            <a:pPr algn="ctr" indent="0" marL="0">
              <a:buNone/>
            </a:pPr>
            <a:endParaRPr lang="en-US" sz="900" dirty="0"/>
          </a:p>
          <a:p>
            <a:pPr algn="ctr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5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扫帚是横着放的</a:t>
            </a:r>
            <a:pPr algn="ctr" indent="0" marL="0">
              <a:buNone/>
            </a:pPr>
            <a:endParaRPr lang="en-US" sz="900" dirty="0"/>
          </a:p>
          <a:p>
            <a:pPr algn="ctr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5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会斜着走！😵</a:t>
            </a:r>
            <a:endParaRPr lang="en-US" sz="900" dirty="0"/>
          </a:p>
        </p:txBody>
      </p:sp>
      <p:sp>
        <p:nvSpPr>
          <p:cNvPr id="12" name="Text 9"/>
          <p:cNvSpPr/>
          <p:nvPr/>
        </p:nvSpPr>
        <p:spPr>
          <a:xfrm>
            <a:off x="3333750" y="1524000"/>
            <a:ext cx="2126932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200" dirty="0">
                <a:solidFill>
                  <a:srgbClr val="2E7D32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✅ 将x坐标增加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3333750" y="1809750"/>
            <a:ext cx="2126932" cy="952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只改变 x 位置（水平）</a:t>
            </a:r>
            <a:pPr algn="ctr" indent="0" marL="0">
              <a:buNone/>
            </a:pPr>
            <a:endParaRPr lang="en-US" sz="900" dirty="0"/>
          </a:p>
          <a:p>
            <a:pPr algn="ctr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不管面朝哪边！</a:t>
            </a:r>
            <a:pPr algn="ctr" indent="0" marL="0">
              <a:buNone/>
            </a:pPr>
            <a:endParaRPr lang="en-US" sz="900" dirty="0"/>
          </a:p>
          <a:p>
            <a:pPr algn="ctr" indent="0" marL="0">
              <a:buNone/>
            </a:pPr>
            <a:endParaRPr lang="en-US" sz="900" dirty="0"/>
          </a:p>
          <a:p>
            <a:pPr algn="ctr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A4B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严格的水平移动 ✅</a:t>
            </a:r>
            <a:endParaRPr lang="en-US" sz="900" dirty="0"/>
          </a:p>
        </p:txBody>
      </p:sp>
      <p:sp>
        <p:nvSpPr>
          <p:cNvPr id="14" name="Text 11"/>
          <p:cNvSpPr/>
          <p:nvPr/>
        </p:nvSpPr>
        <p:spPr>
          <a:xfrm>
            <a:off x="1162050" y="6400800"/>
            <a:ext cx="3963829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🎯 游戏中的用法：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· 扫帚 ← 移动：将x坐标增加 -8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· 扫帚 → 移动：将x坐标增加 8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47625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L1-11 保卫小鸡</a:t>
            </a:r>
            <a:endParaRPr lang="en-US" sz="670" dirty="0"/>
          </a:p>
        </p:txBody>
      </p:sp>
      <p:sp>
        <p:nvSpPr>
          <p:cNvPr id="16" name="Text 13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08/24</a:t>
            </a:r>
            <a:endParaRPr lang="en-US" sz="67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666750" y="714375"/>
            <a:ext cx="7810500" cy="85725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/>
        </p:spPr>
      </p:sp>
      <p:sp>
        <p:nvSpPr>
          <p:cNvPr id="4" name="Text 1"/>
          <p:cNvSpPr/>
          <p:nvPr/>
        </p:nvSpPr>
        <p:spPr>
          <a:xfrm>
            <a:off x="666750" y="1143000"/>
            <a:ext cx="1585531" cy="419100"/>
          </a:xfrm>
          <a:prstGeom prst="roundRect">
            <a:avLst>
              <a:gd name="adj" fmla="val 45455"/>
            </a:avLst>
          </a:prstGeom>
          <a:solidFill>
            <a:srgbClr val="43A047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02 编程关</a:t>
            </a:r>
            <a:endParaRPr lang="en-US" sz="1350" dirty="0"/>
          </a:p>
        </p:txBody>
      </p:sp>
      <p:sp>
        <p:nvSpPr>
          <p:cNvPr id="5" name="Shape 2"/>
          <p:cNvSpPr/>
          <p:nvPr/>
        </p:nvSpPr>
        <p:spPr>
          <a:xfrm>
            <a:off x="666750" y="3048000"/>
            <a:ext cx="1466850" cy="514350"/>
          </a:xfrm>
          <a:prstGeom prst="roundRect">
            <a:avLst>
              <a:gd name="adj" fmla="val 18519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FFD23F">
                <a:alpha val="100000"/>
              </a:srgbClr>
            </a:outerShdw>
          </a:effectLst>
        </p:spPr>
      </p:sp>
      <p:sp>
        <p:nvSpPr>
          <p:cNvPr id="6" name="Text 3"/>
          <p:cNvSpPr/>
          <p:nvPr/>
        </p:nvSpPr>
        <p:spPr>
          <a:xfrm>
            <a:off x="1187500" y="3162300"/>
            <a:ext cx="425351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7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1</a:t>
            </a:r>
            <a:endParaRPr lang="en-US" sz="970" dirty="0"/>
          </a:p>
        </p:txBody>
      </p:sp>
      <p:sp>
        <p:nvSpPr>
          <p:cNvPr id="7" name="Text 4"/>
          <p:cNvSpPr/>
          <p:nvPr/>
        </p:nvSpPr>
        <p:spPr>
          <a:xfrm>
            <a:off x="1187500" y="3305175"/>
            <a:ext cx="41091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7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🐤 小鸡移动</a:t>
            </a:r>
            <a:endParaRPr lang="en-US" sz="970" dirty="0"/>
          </a:p>
        </p:txBody>
      </p:sp>
      <p:sp>
        <p:nvSpPr>
          <p:cNvPr id="8" name="Shape 5"/>
          <p:cNvSpPr/>
          <p:nvPr/>
        </p:nvSpPr>
        <p:spPr>
          <a:xfrm>
            <a:off x="2238375" y="3048000"/>
            <a:ext cx="1466850" cy="514350"/>
          </a:xfrm>
          <a:prstGeom prst="roundRect">
            <a:avLst>
              <a:gd name="adj" fmla="val 18519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FF6B9D">
                <a:alpha val="100000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2759125" y="3162300"/>
            <a:ext cx="425351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7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2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2759125" y="3305175"/>
            <a:ext cx="41091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7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🦖 翼龙飞行</a:t>
            </a:r>
            <a:endParaRPr lang="en-US" sz="970" dirty="0"/>
          </a:p>
        </p:txBody>
      </p:sp>
      <p:sp>
        <p:nvSpPr>
          <p:cNvPr id="11" name="Shape 8"/>
          <p:cNvSpPr/>
          <p:nvPr/>
        </p:nvSpPr>
        <p:spPr>
          <a:xfrm>
            <a:off x="3810000" y="3048000"/>
            <a:ext cx="1466850" cy="514350"/>
          </a:xfrm>
          <a:prstGeom prst="roundRect">
            <a:avLst>
              <a:gd name="adj" fmla="val 18519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E88FF">
                <a:alpha val="100000"/>
              </a:srgbClr>
            </a:outerShdw>
          </a:effectLst>
        </p:spPr>
      </p:sp>
      <p:sp>
        <p:nvSpPr>
          <p:cNvPr id="12" name="Text 9"/>
          <p:cNvSpPr/>
          <p:nvPr/>
        </p:nvSpPr>
        <p:spPr>
          <a:xfrm>
            <a:off x="4330750" y="3162300"/>
            <a:ext cx="425351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7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3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4330750" y="3305175"/>
            <a:ext cx="41091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7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🧹 扫帚控制</a:t>
            </a:r>
            <a:endParaRPr lang="en-US" sz="970" dirty="0"/>
          </a:p>
        </p:txBody>
      </p:sp>
      <p:sp>
        <p:nvSpPr>
          <p:cNvPr id="14" name="Shape 11"/>
          <p:cNvSpPr/>
          <p:nvPr/>
        </p:nvSpPr>
        <p:spPr>
          <a:xfrm>
            <a:off x="5381625" y="3048000"/>
            <a:ext cx="1466850" cy="514350"/>
          </a:xfrm>
          <a:prstGeom prst="roundRect">
            <a:avLst>
              <a:gd name="adj" fmla="val 18519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FF5252">
                <a:alpha val="100000"/>
              </a:srgbClr>
            </a:outerShdw>
          </a:effectLst>
        </p:spPr>
      </p:sp>
      <p:sp>
        <p:nvSpPr>
          <p:cNvPr id="15" name="Text 12"/>
          <p:cNvSpPr/>
          <p:nvPr/>
        </p:nvSpPr>
        <p:spPr>
          <a:xfrm>
            <a:off x="5903640" y="3186113"/>
            <a:ext cx="422746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🔴STEP 4</a:t>
            </a:r>
            <a:endParaRPr lang="en-US" sz="820" dirty="0"/>
          </a:p>
        </p:txBody>
      </p:sp>
      <p:sp>
        <p:nvSpPr>
          <p:cNvPr id="16" name="Text 13"/>
          <p:cNvSpPr/>
          <p:nvPr/>
        </p:nvSpPr>
        <p:spPr>
          <a:xfrm>
            <a:off x="5903640" y="3305175"/>
            <a:ext cx="251520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驱赶翼龙</a:t>
            </a:r>
            <a:endParaRPr lang="en-US" sz="820" dirty="0"/>
          </a:p>
        </p:txBody>
      </p:sp>
      <p:sp>
        <p:nvSpPr>
          <p:cNvPr id="17" name="Shape 14"/>
          <p:cNvSpPr/>
          <p:nvPr/>
        </p:nvSpPr>
        <p:spPr>
          <a:xfrm>
            <a:off x="6953250" y="3048000"/>
            <a:ext cx="1466850" cy="514350"/>
          </a:xfrm>
          <a:prstGeom prst="roundRect">
            <a:avLst>
              <a:gd name="adj" fmla="val 18519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AB47BC">
                <a:alpha val="100000"/>
              </a:srgbClr>
            </a:outerShdw>
          </a:effectLst>
        </p:spPr>
      </p:sp>
      <p:sp>
        <p:nvSpPr>
          <p:cNvPr id="18" name="Text 15"/>
          <p:cNvSpPr/>
          <p:nvPr/>
        </p:nvSpPr>
        <p:spPr>
          <a:xfrm>
            <a:off x="7475265" y="3186113"/>
            <a:ext cx="422746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🔴STEP 5</a:t>
            </a:r>
            <a:endParaRPr lang="en-US" sz="820" dirty="0"/>
          </a:p>
        </p:txBody>
      </p:sp>
      <p:sp>
        <p:nvSpPr>
          <p:cNvPr id="19" name="Text 16"/>
          <p:cNvSpPr/>
          <p:nvPr/>
        </p:nvSpPr>
        <p:spPr>
          <a:xfrm>
            <a:off x="7475265" y="3305175"/>
            <a:ext cx="251520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吃掉小鸡</a:t>
            </a:r>
            <a:endParaRPr lang="en-US" sz="820" dirty="0"/>
          </a:p>
        </p:txBody>
      </p:sp>
      <p:pic>
        <p:nvPicPr>
          <p:cNvPr id="20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750" y="714375"/>
            <a:ext cx="3514725" cy="85725"/>
          </a:xfrm>
          <a:prstGeom prst="rect">
            <a:avLst/>
          </a:prstGeom>
        </p:spPr>
      </p:pic>
      <p:sp>
        <p:nvSpPr>
          <p:cNvPr id="21" name="Text 17"/>
          <p:cNvSpPr/>
          <p:nvPr/>
        </p:nvSpPr>
        <p:spPr>
          <a:xfrm>
            <a:off x="666750" y="476250"/>
            <a:ext cx="966787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43A04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进度 45%</a:t>
            </a:r>
            <a:endParaRPr lang="en-US" sz="900" dirty="0"/>
          </a:p>
        </p:txBody>
      </p:sp>
      <p:sp>
        <p:nvSpPr>
          <p:cNvPr id="22" name="Text 18"/>
          <p:cNvSpPr/>
          <p:nvPr/>
        </p:nvSpPr>
        <p:spPr>
          <a:xfrm>
            <a:off x="666750" y="1762125"/>
            <a:ext cx="5800725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5步保卫小鸡</a:t>
            </a:r>
            <a:endParaRPr lang="en-US" sz="3000" dirty="0"/>
          </a:p>
        </p:txBody>
      </p:sp>
      <p:sp>
        <p:nvSpPr>
          <p:cNvPr id="23" name="Text 19"/>
          <p:cNvSpPr/>
          <p:nvPr/>
        </p:nvSpPr>
        <p:spPr>
          <a:xfrm>
            <a:off x="666750" y="2524125"/>
            <a:ext cx="4350544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核心路线：小鸡 🐤 → 翼龙 🦖 → 扫帚 🧹 → 驱赶 🛡️ → 吃掉 😱</a:t>
            </a:r>
            <a:endParaRPr lang="en-US" sz="1050" dirty="0"/>
          </a:p>
        </p:txBody>
      </p:sp>
      <p:sp>
        <p:nvSpPr>
          <p:cNvPr id="24" name="Text 20"/>
          <p:cNvSpPr/>
          <p:nvPr/>
        </p:nvSpPr>
        <p:spPr>
          <a:xfrm>
            <a:off x="47625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L1-11 保卫小鸡</a:t>
            </a:r>
            <a:endParaRPr lang="en-US" sz="670" dirty="0"/>
          </a:p>
        </p:txBody>
      </p:sp>
      <p:sp>
        <p:nvSpPr>
          <p:cNvPr id="25" name="Text 21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09/24</a:t>
            </a:r>
            <a:endParaRPr lang="en-US" sz="67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2026-05-20T04:44:43Z</dcterms:created>
  <dcterms:modified xsi:type="dcterms:W3CDTF">2026-05-20T04:44:43Z</dcterms:modified>
</cp:coreProperties>
</file>