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notesMasterIdLst>
    <p:notesMasterId r:id="rId2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image" Target="../media/image-1-3.png"/><Relationship Id="rId4" Type="http://schemas.openxmlformats.org/officeDocument/2006/relationships/image" Target="../media/image-1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image" Target="../media/image-25-2.svg"/><Relationship Id="rId3" Type="http://schemas.openxmlformats.org/officeDocument/2006/relationships/image" Target="../media/image-25-3.png"/><Relationship Id="rId4" Type="http://schemas.openxmlformats.org/officeDocument/2006/relationships/image" Target="../media/image-25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FF6D3F"/>
          </a:solidFill>
          <a:ln/>
        </p:spPr>
      </p:sp>
      <p:sp>
        <p:nvSpPr>
          <p:cNvPr id="4" name="Text 1"/>
          <p:cNvSpPr/>
          <p:nvPr/>
        </p:nvSpPr>
        <p:spPr>
          <a:xfrm rot="-240000">
            <a:off x="666750" y="762000"/>
            <a:ext cx="1198816" cy="342900"/>
          </a:xfrm>
          <a:prstGeom prst="roundRect">
            <a:avLst>
              <a:gd name="adj" fmla="val 44444"/>
            </a:avLst>
          </a:prstGeom>
          <a:solidFill>
            <a:srgbClr val="FF6D3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spc="150" kern="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LEVEL · 1</a:t>
            </a:r>
            <a:endParaRPr lang="en-US" sz="10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66750" y="1238250"/>
            <a:ext cx="2900362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spc="54" kern="0" dirty="0">
                <a:solidFill>
                  <a:srgbClr val="FF6D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SCRATCH · LESSON 12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666750" y="1524000"/>
            <a:ext cx="5317331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spc="488" kern="0" dirty="0">
                <a:solidFill>
                  <a:srgbClr val="FF6D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打砖块</a:t>
            </a:r>
            <a:endParaRPr lang="en-US" sz="9750" dirty="0"/>
          </a:p>
        </p:txBody>
      </p:sp>
      <p:sp>
        <p:nvSpPr>
          <p:cNvPr id="8" name="Text 4"/>
          <p:cNvSpPr/>
          <p:nvPr/>
        </p:nvSpPr>
        <p:spPr>
          <a:xfrm>
            <a:off x="666750" y="3333750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和小超人一起打砖块 🧱💥</a:t>
            </a:r>
            <a:endParaRPr lang="en-US" sz="1650" dirty="0"/>
          </a:p>
        </p:txBody>
      </p:sp>
      <p:sp>
        <p:nvSpPr>
          <p:cNvPr id="9" name="Text 5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70" dirty="0"/>
          </a:p>
        </p:txBody>
      </p:sp>
      <p:sp>
        <p:nvSpPr>
          <p:cNvPr id="10" name="Text 6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L1-12</a:t>
            </a:r>
            <a:endParaRPr lang="en-US" sz="8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FFF8F8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5486400" cy="47625"/>
          </a:xfrm>
          <a:prstGeom prst="rect">
            <a:avLst/>
          </a:prstGeom>
          <a:solidFill>
            <a:srgbClr val="FF6D3F"/>
          </a:solidFill>
          <a:ln/>
        </p:spPr>
      </p:sp>
      <p:sp>
        <p:nvSpPr>
          <p:cNvPr id="5" name="Shape 3"/>
          <p:cNvSpPr/>
          <p:nvPr/>
        </p:nvSpPr>
        <p:spPr>
          <a:xfrm>
            <a:off x="571500" y="2524125"/>
            <a:ext cx="1524000" cy="762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D3F">
                <a:alpha val="25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823913" y="2795588"/>
            <a:ext cx="790426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🛷 Step 1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614339" y="2847975"/>
            <a:ext cx="232105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挡板移动</a:t>
            </a:r>
            <a:endParaRPr lang="en-US" sz="750" dirty="0"/>
          </a:p>
        </p:txBody>
      </p:sp>
      <p:sp>
        <p:nvSpPr>
          <p:cNvPr id="8" name="Shape 6"/>
          <p:cNvSpPr/>
          <p:nvPr/>
        </p:nvSpPr>
        <p:spPr>
          <a:xfrm>
            <a:off x="2190750" y="2524125"/>
            <a:ext cx="1524000" cy="762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D3F">
                <a:alpha val="2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2443163" y="2795588"/>
            <a:ext cx="790426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⚽ Step 2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3233589" y="2847975"/>
            <a:ext cx="232105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小球移动</a:t>
            </a:r>
            <a:endParaRPr lang="en-US" sz="750" dirty="0"/>
          </a:p>
        </p:txBody>
      </p:sp>
      <p:sp>
        <p:nvSpPr>
          <p:cNvPr id="11" name="Shape 9"/>
          <p:cNvSpPr/>
          <p:nvPr/>
        </p:nvSpPr>
        <p:spPr>
          <a:xfrm>
            <a:off x="3810000" y="2524125"/>
            <a:ext cx="1524000" cy="762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D3F">
                <a:alpha val="25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4062412" y="2795588"/>
            <a:ext cx="790426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🧱 Step 3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4852839" y="2847975"/>
            <a:ext cx="232105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克隆砖块</a:t>
            </a:r>
            <a:endParaRPr lang="en-US" sz="750" dirty="0"/>
          </a:p>
        </p:txBody>
      </p:sp>
      <p:sp>
        <p:nvSpPr>
          <p:cNvPr id="14" name="Shape 12"/>
          <p:cNvSpPr/>
          <p:nvPr/>
        </p:nvSpPr>
        <p:spPr>
          <a:xfrm>
            <a:off x="5429250" y="2524125"/>
            <a:ext cx="1524000" cy="762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D3F">
                <a:alpha val="25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5710237" y="2795588"/>
            <a:ext cx="790426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💥 Step 4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6500664" y="2847975"/>
            <a:ext cx="174097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撞砖块</a:t>
            </a:r>
            <a:endParaRPr lang="en-US" sz="750" dirty="0"/>
          </a:p>
        </p:txBody>
      </p:sp>
      <p:sp>
        <p:nvSpPr>
          <p:cNvPr id="17" name="Shape 15"/>
          <p:cNvSpPr/>
          <p:nvPr/>
        </p:nvSpPr>
        <p:spPr>
          <a:xfrm>
            <a:off x="7048500" y="2524125"/>
            <a:ext cx="1524000" cy="7620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D3F">
                <a:alpha val="25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7261027" y="2795588"/>
            <a:ext cx="790426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🏆 Step 5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8051453" y="2847975"/>
            <a:ext cx="313073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分数+结束</a:t>
            </a:r>
            <a:endParaRPr lang="en-US" sz="750" dirty="0"/>
          </a:p>
        </p:txBody>
      </p:sp>
      <p:sp>
        <p:nvSpPr>
          <p:cNvPr id="20" name="Text 18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FF6D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</a:t>
            </a:r>
            <a:endParaRPr lang="en-US" sz="9750" dirty="0"/>
          </a:p>
        </p:txBody>
      </p:sp>
      <p:sp>
        <p:nvSpPr>
          <p:cNvPr id="21" name="Text 19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编程关</a:t>
            </a:r>
            <a:endParaRPr lang="en-US" sz="4500" dirty="0"/>
          </a:p>
        </p:txBody>
      </p:sp>
      <p:sp>
        <p:nvSpPr>
          <p:cNvPr id="22" name="Text 20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B71C1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从零搭建打砖块游戏！</a:t>
            </a:r>
            <a:endParaRPr lang="en-US" sz="1350" dirty="0"/>
          </a:p>
        </p:txBody>
      </p:sp>
      <p:sp>
        <p:nvSpPr>
          <p:cNvPr id="23" name="Text 21"/>
          <p:cNvSpPr/>
          <p:nvPr/>
        </p:nvSpPr>
        <p:spPr>
          <a:xfrm>
            <a:off x="571500" y="357187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从挡板到小球到砖块到碰撞到分数，一步一步搭建完整游戏！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571500" y="438150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L1-12 打砖块</a:t>
            </a:r>
            <a:endParaRPr lang="en-US" sz="670" dirty="0"/>
          </a:p>
        </p:txBody>
      </p:sp>
      <p:sp>
        <p:nvSpPr>
          <p:cNvPr id="25" name="Text 23"/>
          <p:cNvSpPr/>
          <p:nvPr/>
        </p:nvSpPr>
        <p:spPr>
          <a:xfrm>
            <a:off x="8096250" y="4381500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10 / 25</a:t>
            </a:r>
            <a:endParaRPr lang="en-US" sz="6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3E0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295275"/>
          </a:xfrm>
          <a:prstGeom prst="roundRect">
            <a:avLst>
              <a:gd name="adj" fmla="val 50000"/>
            </a:avLst>
          </a:prstGeom>
          <a:solidFill>
            <a:srgbClr val="FF6D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01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124325" cy="1647825"/>
          </a:xfrm>
          <a:prstGeom prst="roundRect">
            <a:avLst>
              <a:gd name="adj" fmla="val 693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43000"/>
            <a:ext cx="4124325" cy="1647825"/>
          </a:xfrm>
          <a:prstGeom prst="roundRect">
            <a:avLst>
              <a:gd name="adj" fmla="val 6936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667000"/>
            <a:ext cx="8220075" cy="1171575"/>
          </a:xfrm>
          <a:prstGeom prst="roundRect">
            <a:avLst>
              <a:gd name="adj" fmla="val 9756"/>
            </a:avLst>
          </a:prstGeom>
          <a:solidFill>
            <a:srgbClr val="FCE4EC"/>
          </a:solidFill>
          <a:ln w="14288">
            <a:solidFill>
              <a:srgbClr val="E91E6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挡板准备 —— 左右滑行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🎬 初始化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528763"/>
            <a:ext cx="47119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 ▲ 被点击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1528763" y="1788319"/>
            <a:ext cx="58392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 y: -140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2595563"/>
            <a:ext cx="49433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绿旗先广播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2843213"/>
            <a:ext cx="79161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让所有角色一起准备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47148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🕹️ 左右移动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5205487" y="1540669"/>
            <a:ext cx="47119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开始游戏 ▼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5529263" y="1826419"/>
            <a:ext cx="58392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 y: -140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5272088" y="2359819"/>
            <a:ext cx="13461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▼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6123533" y="2645569"/>
            <a:ext cx="69659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x: x坐标 - 30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5272088" y="3178969"/>
            <a:ext cx="13461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▼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6123533" y="3464719"/>
            <a:ext cx="75567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x: x坐标 + 30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4714875" y="3738562"/>
            <a:ext cx="86588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滑行比瞬间移动更流畅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714375" y="2762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E91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⚠️ 注意事项</a:t>
            </a:r>
            <a:endParaRPr lang="en-US" sz="1050" dirty="0"/>
          </a:p>
        </p:txBody>
      </p:sp>
      <p:sp>
        <p:nvSpPr>
          <p:cNvPr id="23" name="Text 20"/>
          <p:cNvSpPr/>
          <p:nvPr/>
        </p:nvSpPr>
        <p:spPr>
          <a:xfrm>
            <a:off x="714375" y="3112294"/>
            <a:ext cx="141081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挡板只需左右移动，y坐标保持不变！用「</a:t>
            </a:r>
            <a:endParaRPr lang="en-US" sz="970" dirty="0"/>
          </a:p>
        </p:txBody>
      </p:sp>
      <p:sp>
        <p:nvSpPr>
          <p:cNvPr id="24" name="Text 21"/>
          <p:cNvSpPr/>
          <p:nvPr/>
        </p:nvSpPr>
        <p:spPr>
          <a:xfrm>
            <a:off x="3533849" y="3112294"/>
            <a:ext cx="89862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x: ___」只改x坐标。</a:t>
            </a:r>
            <a:endParaRPr lang="en-US" sz="970" dirty="0"/>
          </a:p>
        </p:txBody>
      </p:sp>
      <p:sp>
        <p:nvSpPr>
          <p:cNvPr id="25" name="Text 22"/>
          <p:cNvSpPr/>
          <p:nvPr/>
        </p:nvSpPr>
        <p:spPr>
          <a:xfrm>
            <a:off x="1285875" y="7881937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L1-12 打砖块</a:t>
            </a:r>
            <a:endParaRPr lang="en-US" sz="670" dirty="0"/>
          </a:p>
        </p:txBody>
      </p:sp>
      <p:sp>
        <p:nvSpPr>
          <p:cNvPr id="26" name="Text 23"/>
          <p:cNvSpPr/>
          <p:nvPr/>
        </p:nvSpPr>
        <p:spPr>
          <a:xfrm>
            <a:off x="8810625" y="7881937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11 / 25</a:t>
            </a:r>
            <a:endParaRPr lang="en-US" sz="6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F2FD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295275"/>
          </a:xfrm>
          <a:prstGeom prst="roundRect">
            <a:avLst>
              <a:gd name="adj" fmla="val 50000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02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124325" cy="1743075"/>
          </a:xfrm>
          <a:prstGeom prst="roundRect">
            <a:avLst>
              <a:gd name="adj" fmla="val 6557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43000"/>
            <a:ext cx="4124325" cy="1743075"/>
          </a:xfrm>
          <a:prstGeom prst="roundRect">
            <a:avLst>
              <a:gd name="adj" fmla="val 6557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762250"/>
            <a:ext cx="8220075" cy="1171575"/>
          </a:xfrm>
          <a:prstGeom prst="roundRect">
            <a:avLst>
              <a:gd name="adj" fmla="val 9756"/>
            </a:avLst>
          </a:prstGeom>
          <a:solidFill>
            <a:srgbClr val="FCE4EC"/>
          </a:solidFill>
          <a:ln w="14288">
            <a:solidFill>
              <a:srgbClr val="E91E6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小球准备 —— 随机方向出发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⚽ 小球初始化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528763"/>
            <a:ext cx="47119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 ▲ 被点击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1776413"/>
            <a:ext cx="1486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隐藏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1204987" y="2283619"/>
            <a:ext cx="47119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开始游戏 ▼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1528763" y="2569369"/>
            <a:ext cx="58392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 y: -100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2843213"/>
            <a:ext cx="141334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 在 -60 和 60 之间取随机数 度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714375" y="3090862"/>
            <a:ext cx="1486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910012"/>
            <a:ext cx="50430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移动 8 步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47148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用到的积木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4714875" y="1540669"/>
            <a:ext cx="14317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⚫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4714875" y="1814513"/>
            <a:ext cx="63051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⚫ 面向 ___ 度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4714875" y="2062162"/>
            <a:ext cx="126652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⚫ 在 ___ 和 ___ 之间取随机数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714375" y="285750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E91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⚠️ 为什么等待1秒？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714375" y="3143250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给玩家1秒准备时间！否则游戏一开始小球就飞走了～倒计时增加仪式感！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L1-12 打砖块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12 / 25</a:t>
            </a:r>
            <a:endParaRPr lang="en-US" sz="6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5E9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295275"/>
          </a:xfrm>
          <a:prstGeom prst="roundRect">
            <a:avLst>
              <a:gd name="adj" fmla="val 50000"/>
            </a:avLst>
          </a:prstGeom>
          <a:solidFill>
            <a:srgbClr val="4CAF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03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410075" cy="1743075"/>
          </a:xfrm>
          <a:prstGeom prst="roundRect">
            <a:avLst>
              <a:gd name="adj" fmla="val 6557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857750" y="1143000"/>
            <a:ext cx="4029075" cy="1743075"/>
          </a:xfrm>
          <a:prstGeom prst="roundRect">
            <a:avLst>
              <a:gd name="adj" fmla="val 6557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3143250"/>
            <a:ext cx="8220075" cy="1171575"/>
          </a:xfrm>
          <a:prstGeom prst="roundRect">
            <a:avLst>
              <a:gd name="adj" fmla="val 9756"/>
            </a:avLst>
          </a:prstGeom>
          <a:solidFill>
            <a:srgbClr val="F3E5F5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克隆砖块 —— 二重循环铺满屏幕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🧱 本体生成克隆体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528763"/>
            <a:ext cx="47119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 ▲ 被点击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1776413"/>
            <a:ext cx="1486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隐藏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1204987" y="2283619"/>
            <a:ext cx="47119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开始游戏 ▼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1528763" y="2569369"/>
            <a:ext cx="66273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-220 y:160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1874267" y="2855119"/>
            <a:ext cx="78588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4 次 ← 外循环：行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1998092" y="3140869"/>
            <a:ext cx="78588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5 次 ← 内循环：列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414713"/>
            <a:ext cx="58429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 自己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714375" y="3662362"/>
            <a:ext cx="93322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 坐标增加 100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1652587" y="3921919"/>
            <a:ext cx="32042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-220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714375" y="4195762"/>
            <a:ext cx="125506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 坐标增加 -60 ← 换下一行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714375" y="4443413"/>
            <a:ext cx="1486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隐藏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500062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💫 克隆体启动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5000625" y="1528763"/>
            <a:ext cx="66883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当作为克隆体启动时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5000625" y="1776413"/>
            <a:ext cx="1486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</a:t>
            </a:r>
            <a:endParaRPr lang="en-US" sz="970" dirty="0"/>
          </a:p>
        </p:txBody>
      </p:sp>
      <p:sp>
        <p:nvSpPr>
          <p:cNvPr id="24" name="Text 21"/>
          <p:cNvSpPr/>
          <p:nvPr/>
        </p:nvSpPr>
        <p:spPr>
          <a:xfrm>
            <a:off x="5000625" y="2035969"/>
            <a:ext cx="18804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</a:t>
            </a:r>
            <a:endParaRPr lang="en-US" sz="970" dirty="0"/>
          </a:p>
        </p:txBody>
      </p:sp>
      <p:sp>
        <p:nvSpPr>
          <p:cNvPr id="25" name="Text 22"/>
          <p:cNvSpPr/>
          <p:nvPr/>
        </p:nvSpPr>
        <p:spPr>
          <a:xfrm>
            <a:off x="5844704" y="2035969"/>
            <a:ext cx="13461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▼</a:t>
            </a:r>
            <a:endParaRPr lang="en-US" sz="970" dirty="0"/>
          </a:p>
        </p:txBody>
      </p:sp>
      <p:sp>
        <p:nvSpPr>
          <p:cNvPr id="26" name="Text 23"/>
          <p:cNvSpPr/>
          <p:nvPr/>
        </p:nvSpPr>
        <p:spPr>
          <a:xfrm>
            <a:off x="5000625" y="2309813"/>
            <a:ext cx="44588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删除此克隆体</a:t>
            </a:r>
            <a:endParaRPr lang="en-US" sz="970" dirty="0"/>
          </a:p>
        </p:txBody>
      </p:sp>
      <p:sp>
        <p:nvSpPr>
          <p:cNvPr id="27" name="Text 24"/>
          <p:cNvSpPr/>
          <p:nvPr/>
        </p:nvSpPr>
        <p:spPr>
          <a:xfrm>
            <a:off x="5000625" y="2805112"/>
            <a:ext cx="79161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克隆体诞生后就等着</a:t>
            </a:r>
            <a:endParaRPr lang="en-US" sz="970" dirty="0"/>
          </a:p>
        </p:txBody>
      </p:sp>
      <p:sp>
        <p:nvSpPr>
          <p:cNvPr id="28" name="Text 25"/>
          <p:cNvSpPr/>
          <p:nvPr/>
        </p:nvSpPr>
        <p:spPr>
          <a:xfrm>
            <a:off x="5000625" y="3052763"/>
            <a:ext cx="86588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被小球碰到时删除自己</a:t>
            </a:r>
            <a:endParaRPr lang="en-US" sz="970" dirty="0"/>
          </a:p>
        </p:txBody>
      </p:sp>
      <p:sp>
        <p:nvSpPr>
          <p:cNvPr id="29" name="Text 26"/>
          <p:cNvSpPr/>
          <p:nvPr/>
        </p:nvSpPr>
        <p:spPr>
          <a:xfrm>
            <a:off x="5000625" y="3300413"/>
            <a:ext cx="56867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简单又优雅！</a:t>
            </a:r>
            <a:endParaRPr lang="en-US" sz="970" dirty="0"/>
          </a:p>
        </p:txBody>
      </p:sp>
      <p:sp>
        <p:nvSpPr>
          <p:cNvPr id="30" name="Text 27"/>
          <p:cNvSpPr/>
          <p:nvPr/>
        </p:nvSpPr>
        <p:spPr>
          <a:xfrm>
            <a:off x="571500" y="2762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外循环4次(4行) × 内循环5次(5列) = 20块砖！</a:t>
            </a:r>
            <a:endParaRPr lang="en-US" sz="1350" dirty="0"/>
          </a:p>
        </p:txBody>
      </p:sp>
      <p:sp>
        <p:nvSpPr>
          <p:cNvPr id="31" name="Text 28"/>
          <p:cNvSpPr/>
          <p:nvPr/>
        </p:nvSpPr>
        <p:spPr>
          <a:xfrm>
            <a:off x="714375" y="323850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🔁 二重循环走迷宫的视角</a:t>
            </a:r>
            <a:endParaRPr lang="en-US" sz="1050" dirty="0"/>
          </a:p>
        </p:txBody>
      </p:sp>
      <p:sp>
        <p:nvSpPr>
          <p:cNvPr id="32" name="Text 29"/>
          <p:cNvSpPr/>
          <p:nvPr/>
        </p:nvSpPr>
        <p:spPr>
          <a:xfrm>
            <a:off x="714375" y="3476625"/>
            <a:ext cx="7734300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从左到右走一排（内循环5次）→ 回到最左边 → 向下走一行 → 重复！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像打字机一样，一行一行地铺砖块！</a:t>
            </a:r>
            <a:endParaRPr lang="en-US" sz="970" dirty="0"/>
          </a:p>
        </p:txBody>
      </p:sp>
      <p:sp>
        <p:nvSpPr>
          <p:cNvPr id="33" name="Text 3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L1-12 打砖块</a:t>
            </a:r>
            <a:endParaRPr lang="en-US" sz="670" dirty="0"/>
          </a:p>
        </p:txBody>
      </p:sp>
      <p:sp>
        <p:nvSpPr>
          <p:cNvPr id="34" name="Text 3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13 / 25</a:t>
            </a:r>
            <a:endParaRPr lang="en-US" sz="6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CE4EC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295275"/>
          </a:xfrm>
          <a:prstGeom prst="roundRect">
            <a:avLst>
              <a:gd name="adj" fmla="val 50000"/>
            </a:avLst>
          </a:prstGeom>
          <a:solidFill>
            <a:srgbClr val="E91E63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04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410075" cy="1647825"/>
          </a:xfrm>
          <a:prstGeom prst="roundRect">
            <a:avLst>
              <a:gd name="adj" fmla="val 6936"/>
            </a:avLst>
          </a:prstGeom>
          <a:solidFill>
            <a:srgbClr val="FCE4EC"/>
          </a:solidFill>
          <a:ln w="14288">
            <a:solidFill>
              <a:srgbClr val="E91E63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857750" y="1143000"/>
            <a:ext cx="4029075" cy="1647825"/>
          </a:xfrm>
          <a:prstGeom prst="roundRect">
            <a:avLst>
              <a:gd name="adj" fmla="val 693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3048000"/>
            <a:ext cx="8220075" cy="1266825"/>
          </a:xfrm>
          <a:prstGeom prst="roundRect">
            <a:avLst>
              <a:gd name="adj" fmla="val 902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小球碰到砖块 —— 碰撞检测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E91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⚽ 小球检测碰撞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528763"/>
            <a:ext cx="104030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在小球运动脚本中加碰撞检测：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2309813"/>
            <a:ext cx="50430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移动 8 步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2855119"/>
            <a:ext cx="31186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1682279" y="2855119"/>
            <a:ext cx="32258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▼ 那么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3128963"/>
            <a:ext cx="105772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 180 - 方向 度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714375" y="3376612"/>
            <a:ext cx="62812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移动 5 步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636169"/>
            <a:ext cx="31186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1682279" y="3636169"/>
            <a:ext cx="32258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▼ 那么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14375" y="3910012"/>
            <a:ext cx="105772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 180 - 方向 度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500062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反弹公式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5000625" y="1476375"/>
            <a:ext cx="3480435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180 - 当前方向 = 反弹方向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例子：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小球方向 30° → 反弹 150°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小球方向 -45° → 反弹 225°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额外移动5步防止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小球卡在砖块里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571500" y="26670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E91E6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小球碰砖块→反弹+砖块克隆体删除→两个脚本配合！</a:t>
            </a:r>
            <a:endParaRPr lang="en-US" sz="1200" dirty="0"/>
          </a:p>
        </p:txBody>
      </p:sp>
      <p:sp>
        <p:nvSpPr>
          <p:cNvPr id="22" name="Text 19"/>
          <p:cNvSpPr/>
          <p:nvPr/>
        </p:nvSpPr>
        <p:spPr>
          <a:xfrm>
            <a:off x="714375" y="3143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🔗 两个角色的合作</a:t>
            </a:r>
            <a:endParaRPr lang="en-US" sz="1050" dirty="0"/>
          </a:p>
        </p:txBody>
      </p:sp>
      <p:sp>
        <p:nvSpPr>
          <p:cNvPr id="23" name="Text 20"/>
          <p:cNvSpPr/>
          <p:nvPr/>
        </p:nvSpPr>
        <p:spPr>
          <a:xfrm>
            <a:off x="714375" y="3381375"/>
            <a:ext cx="7734300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小球角色：检测碰到砖块后反弹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砖块克隆体：检测碰到小球后删除自己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两边脚本同时工作，各自负责自己部分！</a:t>
            </a:r>
            <a:endParaRPr lang="en-US" sz="970" dirty="0"/>
          </a:p>
        </p:txBody>
      </p:sp>
      <p:sp>
        <p:nvSpPr>
          <p:cNvPr id="24" name="Text 2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L1-12 打砖块</a:t>
            </a:r>
            <a:endParaRPr lang="en-US" sz="670" dirty="0"/>
          </a:p>
        </p:txBody>
      </p:sp>
      <p:sp>
        <p:nvSpPr>
          <p:cNvPr id="25" name="Text 2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14 / 25</a:t>
            </a:r>
            <a:endParaRPr lang="en-US" sz="6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DE7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295275"/>
          </a:xfrm>
          <a:prstGeom prst="roundRect">
            <a:avLst>
              <a:gd name="adj" fmla="val 50000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05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124325" cy="1647825"/>
          </a:xfrm>
          <a:prstGeom prst="roundRect">
            <a:avLst>
              <a:gd name="adj" fmla="val 693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43000"/>
            <a:ext cx="4124325" cy="1647825"/>
          </a:xfrm>
          <a:prstGeom prst="roundRect">
            <a:avLst>
              <a:gd name="adj" fmla="val 6936"/>
            </a:avLst>
          </a:prstGeom>
          <a:solidFill>
            <a:srgbClr val="FCE4EC"/>
          </a:solidFill>
          <a:ln w="14288">
            <a:solidFill>
              <a:srgbClr val="E91E63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3048000"/>
            <a:ext cx="8220075" cy="1171575"/>
          </a:xfrm>
          <a:prstGeom prst="roundRect">
            <a:avLst>
              <a:gd name="adj" fmla="val 9756"/>
            </a:avLst>
          </a:prstGeom>
          <a:solidFill>
            <a:srgbClr val="F3E5F5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分数统计 —— 记录打碎了多少砖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🔢 分数变量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528763"/>
            <a:ext cx="59449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新建变量「分数」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1776413"/>
            <a:ext cx="47119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 ▲ 被点击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2557463"/>
            <a:ext cx="66883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砖块克隆体启动时：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2817019"/>
            <a:ext cx="18804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1558454" y="2817019"/>
            <a:ext cx="13461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▼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1198141" y="3102769"/>
            <a:ext cx="19697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10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376612"/>
            <a:ext cx="44588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删除此克隆体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47148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E91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🏁 游戏结束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4714875" y="1528763"/>
            <a:ext cx="74309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新建变量「砖块剩余」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4714875" y="1776413"/>
            <a:ext cx="47119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 ▲ 被点击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4714875" y="2557463"/>
            <a:ext cx="66883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砖块克隆体启动时：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5198641" y="2817019"/>
            <a:ext cx="16289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-1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4714875" y="3338513"/>
            <a:ext cx="8408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 你赢了！🏆 2 秒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4714875" y="3586163"/>
            <a:ext cx="59501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停止 全部 ▼</a:t>
            </a:r>
            <a:endParaRPr lang="en-US" sz="970" dirty="0"/>
          </a:p>
        </p:txBody>
      </p:sp>
      <p:sp>
        <p:nvSpPr>
          <p:cNvPr id="24" name="Text 21"/>
          <p:cNvSpPr/>
          <p:nvPr/>
        </p:nvSpPr>
        <p:spPr>
          <a:xfrm>
            <a:off x="571500" y="2667000"/>
            <a:ext cx="802433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打碎所有20块砖 = 200分满分！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714375" y="3143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进阶：小球掉落后失败</a:t>
            </a:r>
            <a:endParaRPr lang="en-US" sz="1050" dirty="0"/>
          </a:p>
        </p:txBody>
      </p:sp>
      <p:sp>
        <p:nvSpPr>
          <p:cNvPr id="26" name="Text 23"/>
          <p:cNvSpPr/>
          <p:nvPr/>
        </p:nvSpPr>
        <p:spPr>
          <a:xfrm>
            <a:off x="714375" y="3445669"/>
            <a:ext cx="19332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小球-</a:t>
            </a:r>
            <a:endParaRPr lang="en-US" sz="970" dirty="0"/>
          </a:p>
        </p:txBody>
      </p:sp>
      <p:sp>
        <p:nvSpPr>
          <p:cNvPr id="27" name="Text 24"/>
          <p:cNvSpPr/>
          <p:nvPr/>
        </p:nvSpPr>
        <p:spPr>
          <a:xfrm>
            <a:off x="2067595" y="3445669"/>
            <a:ext cx="22294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中加：</a:t>
            </a:r>
            <a:endParaRPr lang="en-US" sz="970" dirty="0"/>
          </a:p>
        </p:txBody>
      </p:sp>
      <p:sp>
        <p:nvSpPr>
          <p:cNvPr id="28" name="Text 25"/>
          <p:cNvSpPr/>
          <p:nvPr/>
        </p:nvSpPr>
        <p:spPr>
          <a:xfrm>
            <a:off x="714375" y="3667125"/>
            <a:ext cx="209646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y坐标 &lt; -170 那么 说 游戏结束！ 停止 全部 ▼</a:t>
            </a:r>
            <a:endParaRPr lang="en-US" sz="970" dirty="0"/>
          </a:p>
        </p:txBody>
      </p:sp>
      <p:sp>
        <p:nvSpPr>
          <p:cNvPr id="29" name="Text 2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L1-12 打砖块</a:t>
            </a:r>
            <a:endParaRPr lang="en-US" sz="670" dirty="0"/>
          </a:p>
        </p:txBody>
      </p:sp>
      <p:sp>
        <p:nvSpPr>
          <p:cNvPr id="30" name="Text 2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15 / 25</a:t>
            </a:r>
            <a:endParaRPr lang="en-US" sz="6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CEFF1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295275"/>
          </a:xfrm>
          <a:prstGeom prst="roundRect">
            <a:avLst>
              <a:gd name="adj" fmla="val 50000"/>
            </a:avLst>
          </a:prstGeom>
          <a:solidFill>
            <a:srgbClr val="1A2B4B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06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410075" cy="1647825"/>
          </a:xfrm>
          <a:prstGeom prst="roundRect">
            <a:avLst>
              <a:gd name="adj" fmla="val 6936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857750" y="1143000"/>
            <a:ext cx="4029075" cy="1647825"/>
          </a:xfrm>
          <a:prstGeom prst="roundRect">
            <a:avLst>
              <a:gd name="adj" fmla="val 6936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3048000"/>
            <a:ext cx="8220075" cy="1266825"/>
          </a:xfrm>
          <a:prstGeom prst="roundRect">
            <a:avLst>
              <a:gd name="adj" fmla="val 902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小球碰到挡板 —— 接住它！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⚽ 小球检测挡板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528763"/>
            <a:ext cx="81743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在小球碰撞检测中区分：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2309813"/>
            <a:ext cx="107059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移动 8 步 / 碰到边缘反弹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2569369"/>
            <a:ext cx="31186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1682279" y="2569369"/>
            <a:ext cx="32258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▼ 那么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962025" y="2843213"/>
            <a:ext cx="902285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y坐标 &lt; 0 那么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714375" y="3090862"/>
            <a:ext cx="118154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 180 - 方向 度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338513"/>
            <a:ext cx="7519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移动 5 步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500062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⚠️ 关键细节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5000625" y="1476375"/>
            <a:ext cx="3480435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限制 y坐标 &lt; 0 才反弹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防止小球从上方碰到挡板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也能反弹（不合理！）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只在下方正常击球反弹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上方直接穿透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571500" y="2667000"/>
            <a:ext cx="802433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碰撞检测+条件判断 = 精准的游戏规则！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714375" y="3143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🔗 对比砖块碰撞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714375" y="3381375"/>
            <a:ext cx="7734300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碰到砖块 → 小球反弹，砖块删除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碰到挡板 → 小球反弹，挡板不变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碰到边缘 → 小球反弹，什么都不变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不同的碰撞 → 不同的响应！游戏规则设计！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L1-12 打砖块</a:t>
            </a:r>
            <a:endParaRPr lang="en-US" sz="670" dirty="0"/>
          </a:p>
        </p:txBody>
      </p:sp>
      <p:sp>
        <p:nvSpPr>
          <p:cNvPr id="23" name="Text 2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16 / 25</a:t>
            </a:r>
            <a:endParaRPr lang="en-US" sz="6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E5F5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07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124325" cy="1552575"/>
          </a:xfrm>
          <a:prstGeom prst="roundRect">
            <a:avLst>
              <a:gd name="adj" fmla="val 7362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43000"/>
            <a:ext cx="4124325" cy="1552575"/>
          </a:xfrm>
          <a:prstGeom prst="roundRect">
            <a:avLst>
              <a:gd name="adj" fmla="val 7362"/>
            </a:avLst>
          </a:prstGeom>
          <a:solidFill>
            <a:srgbClr val="FCE4EC"/>
          </a:solidFill>
          <a:ln w="14288">
            <a:solidFill>
              <a:srgbClr val="E91E63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905125"/>
            <a:ext cx="8220075" cy="1266825"/>
          </a:xfrm>
          <a:prstGeom prst="roundRect">
            <a:avLst>
              <a:gd name="adj" fmla="val 902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改善游戏体验 —— 音效和动画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🔊 加音效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528763"/>
            <a:ext cx="74309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砖块被击中时播声音！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2024062"/>
            <a:ext cx="74309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在砖块克隆体启动时：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2283619"/>
            <a:ext cx="18804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1558454" y="2283619"/>
            <a:ext cx="13461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▼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1411560" y="2569369"/>
            <a:ext cx="39856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Pop ▼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1198141" y="2855119"/>
            <a:ext cx="19697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10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128963"/>
            <a:ext cx="44588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删除此克隆体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47148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E91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🎨 美化画面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4714875" y="1528763"/>
            <a:ext cx="74309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砖块可以有不同颜色！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4714875" y="2024062"/>
            <a:ext cx="66883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当作为克隆体启动时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4714875" y="2283619"/>
            <a:ext cx="18804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换成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5901854" y="2283619"/>
            <a:ext cx="18804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造型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4714875" y="2557463"/>
            <a:ext cx="1486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4714875" y="3052763"/>
            <a:ext cx="57313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4种颜色砖块</a:t>
            </a:r>
            <a:endParaRPr lang="en-US" sz="970" dirty="0"/>
          </a:p>
        </p:txBody>
      </p:sp>
      <p:sp>
        <p:nvSpPr>
          <p:cNvPr id="24" name="Text 21"/>
          <p:cNvSpPr/>
          <p:nvPr/>
        </p:nvSpPr>
        <p:spPr>
          <a:xfrm>
            <a:off x="4714875" y="3300413"/>
            <a:ext cx="104834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随机造型 = 彩色砖块墙！</a:t>
            </a:r>
            <a:endParaRPr lang="en-US" sz="970" dirty="0"/>
          </a:p>
        </p:txBody>
      </p:sp>
      <p:sp>
        <p:nvSpPr>
          <p:cNvPr id="25" name="Text 22"/>
          <p:cNvSpPr/>
          <p:nvPr/>
        </p:nvSpPr>
        <p:spPr>
          <a:xfrm>
            <a:off x="571500" y="2571750"/>
            <a:ext cx="802433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音效让打砖块更有打击感！造型随机让画面更丰富！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714375" y="3000375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✨ 还可以加什么？</a:t>
            </a:r>
            <a:endParaRPr lang="en-US" sz="1050" dirty="0"/>
          </a:p>
        </p:txBody>
      </p:sp>
      <p:sp>
        <p:nvSpPr>
          <p:cNvPr id="27" name="Text 24"/>
          <p:cNvSpPr/>
          <p:nvPr/>
        </p:nvSpPr>
        <p:spPr>
          <a:xfrm>
            <a:off x="714375" y="3238500"/>
            <a:ext cx="7734300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🎬 砖块消失前闪一下再消失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🏆 打完一轮难度加倍（球加速）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⭐ 不同颜色砖块分数不同</a:t>
            </a:r>
            <a:endParaRPr lang="en-US" sz="970" dirty="0"/>
          </a:p>
        </p:txBody>
      </p:sp>
      <p:sp>
        <p:nvSpPr>
          <p:cNvPr id="28" name="Text 2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L1-12 打砖块</a:t>
            </a:r>
            <a:endParaRPr lang="en-US" sz="670" dirty="0"/>
          </a:p>
        </p:txBody>
      </p:sp>
      <p:sp>
        <p:nvSpPr>
          <p:cNvPr id="29" name="Text 2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17 / 25</a:t>
            </a:r>
            <a:endParaRPr lang="en-US" sz="6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EBEE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295275"/>
          </a:xfrm>
          <a:prstGeom prst="roundRect">
            <a:avLst>
              <a:gd name="adj" fmla="val 50000"/>
            </a:avLst>
          </a:prstGeom>
          <a:solidFill>
            <a:srgbClr val="FF5252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08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410075" cy="1743075"/>
          </a:xfrm>
          <a:prstGeom prst="roundRect">
            <a:avLst>
              <a:gd name="adj" fmla="val 6557"/>
            </a:avLst>
          </a:prstGeom>
          <a:solidFill>
            <a:srgbClr val="FFEBEE"/>
          </a:solidFill>
          <a:ln w="14288">
            <a:solidFill>
              <a:srgbClr val="FF5252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857750" y="1143000"/>
            <a:ext cx="4029075" cy="1743075"/>
          </a:xfrm>
          <a:prstGeom prst="roundRect">
            <a:avLst>
              <a:gd name="adj" fmla="val 6557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3143250"/>
            <a:ext cx="8220075" cy="1171575"/>
          </a:xfrm>
          <a:prstGeom prst="roundRect">
            <a:avLst>
              <a:gd name="adj" fmla="val 9756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小球掉落 —— 游戏结束的条件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525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🔴 检测小球掉落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540669"/>
            <a:ext cx="26766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在小球-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2141934" y="1540669"/>
            <a:ext cx="37154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循环内加：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2062162"/>
            <a:ext cx="106136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y坐标 &lt; -165 那么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2309813"/>
            <a:ext cx="8758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 接住球呀！💔 2秒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2843213"/>
            <a:ext cx="74362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停止 当前脚本 ▼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714375" y="3338513"/>
            <a:ext cx="95130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y坐标 &lt; -165 =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586163"/>
            <a:ext cx="71727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小球已经掉到底部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500062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🔄 重新开始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5000625" y="1528763"/>
            <a:ext cx="5201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接收失败广播：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5491237" y="2035969"/>
            <a:ext cx="47119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游戏失败 ▼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5000625" y="2309813"/>
            <a:ext cx="82182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询问 再来一局？ 并等待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5000625" y="3090862"/>
            <a:ext cx="1486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否则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5000625" y="3338513"/>
            <a:ext cx="59501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停止 全部 ▼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5000625" y="3833812"/>
            <a:ext cx="64301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玩家可以重来！</a:t>
            </a:r>
            <a:endParaRPr lang="en-US" sz="970" dirty="0"/>
          </a:p>
        </p:txBody>
      </p:sp>
      <p:sp>
        <p:nvSpPr>
          <p:cNvPr id="24" name="Text 21"/>
          <p:cNvSpPr/>
          <p:nvPr/>
        </p:nvSpPr>
        <p:spPr>
          <a:xfrm>
            <a:off x="571500" y="2809875"/>
            <a:ext cx="139898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FF5252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816173" y="2809875"/>
            <a:ext cx="1638077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FF5252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+ 比较运算符 = 游戏规则的核心！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714375" y="323850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胜利与失败的条件</a:t>
            </a:r>
            <a:endParaRPr lang="en-US" sz="1050" dirty="0"/>
          </a:p>
        </p:txBody>
      </p:sp>
      <p:sp>
        <p:nvSpPr>
          <p:cNvPr id="27" name="Text 24"/>
          <p:cNvSpPr/>
          <p:nvPr/>
        </p:nvSpPr>
        <p:spPr>
          <a:xfrm>
            <a:off x="714375" y="3476625"/>
            <a:ext cx="7734300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胜利：砖块剩余 = 0（全部打碎）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失败：小球 y坐标 &lt; 屏幕底部（没接住）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两个条件分别判断，互不干扰！</a:t>
            </a:r>
            <a:endParaRPr lang="en-US" sz="970" dirty="0"/>
          </a:p>
        </p:txBody>
      </p:sp>
      <p:sp>
        <p:nvSpPr>
          <p:cNvPr id="28" name="Text 2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L1-12 打砖块</a:t>
            </a:r>
            <a:endParaRPr lang="en-US" sz="670" dirty="0"/>
          </a:p>
        </p:txBody>
      </p:sp>
      <p:sp>
        <p:nvSpPr>
          <p:cNvPr id="29" name="Text 2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18 / 25</a:t>
            </a:r>
            <a:endParaRPr lang="en-US" sz="6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0F7FA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09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124325" cy="1552575"/>
          </a:xfrm>
          <a:prstGeom prst="roundRect">
            <a:avLst>
              <a:gd name="adj" fmla="val 7362"/>
            </a:avLst>
          </a:prstGeom>
          <a:solidFill>
            <a:srgbClr val="E0F7FA"/>
          </a:solidFill>
          <a:ln w="14288">
            <a:solidFill>
              <a:srgbClr val="4ECDC4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43000"/>
            <a:ext cx="4124325" cy="1552575"/>
          </a:xfrm>
          <a:prstGeom prst="roundRect">
            <a:avLst>
              <a:gd name="adj" fmla="val 7362"/>
            </a:avLst>
          </a:prstGeom>
          <a:solidFill>
            <a:srgbClr val="F3E5F5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905125"/>
            <a:ext cx="8220075" cy="1362075"/>
          </a:xfrm>
          <a:prstGeom prst="roundRect">
            <a:avLst>
              <a:gd name="adj" fmla="val 8392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可玩性增强 —— 关卡与难度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⚡ 加速小球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528763"/>
            <a:ext cx="5201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小球越打越快！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2024062"/>
            <a:ext cx="86126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新建变量「球速」设为 8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2283619"/>
            <a:ext cx="19332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小球-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2557463"/>
            <a:ext cx="4502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移动 球速 步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3052763"/>
            <a:ext cx="5201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砖块被击中时：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1198141" y="3312319"/>
            <a:ext cx="11817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586163"/>
            <a:ext cx="64301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越到后面越快！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47148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🧱 更多砖块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4714875" y="1528763"/>
            <a:ext cx="59449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通关后增加砖块！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5198641" y="2283619"/>
            <a:ext cx="11817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5198641" y="2569369"/>
            <a:ext cx="11817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4714875" y="3128963"/>
            <a:ext cx="118102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第一关20块，第二关30块！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571500" y="2571750"/>
            <a:ext cx="802433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变量+判断+克隆 = 无限可能的游戏世界！</a:t>
            </a:r>
            <a:endParaRPr lang="en-US" sz="1200" dirty="0"/>
          </a:p>
        </p:txBody>
      </p:sp>
      <p:sp>
        <p:nvSpPr>
          <p:cNvPr id="23" name="Text 20"/>
          <p:cNvSpPr/>
          <p:nvPr/>
        </p:nvSpPr>
        <p:spPr>
          <a:xfrm>
            <a:off x="714375" y="3000375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🎮 常见游戏增强手段</a:t>
            </a:r>
            <a:endParaRPr lang="en-US" sz="1050" dirty="0"/>
          </a:p>
        </p:txBody>
      </p:sp>
      <p:sp>
        <p:nvSpPr>
          <p:cNvPr id="24" name="Text 21"/>
          <p:cNvSpPr/>
          <p:nvPr/>
        </p:nvSpPr>
        <p:spPr>
          <a:xfrm>
            <a:off x="714375" y="3238500"/>
            <a:ext cx="7734300" cy="619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⚡ 速度递增：球速每关+1 → 难度曲线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🧱 砖块递增：行+1列+1 → 更多目标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⏱️ 时间限制：倒计时变量 → 紧迫感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❤️ 生命系统：3条命 → 容错机制</a:t>
            </a:r>
            <a:endParaRPr lang="en-US" sz="970" dirty="0"/>
          </a:p>
        </p:txBody>
      </p:sp>
      <p:sp>
        <p:nvSpPr>
          <p:cNvPr id="25" name="Text 2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L1-12 打砖块</a:t>
            </a:r>
            <a:endParaRPr lang="en-US" sz="670" dirty="0"/>
          </a:p>
        </p:txBody>
      </p:sp>
      <p:sp>
        <p:nvSpPr>
          <p:cNvPr id="26" name="Text 2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19 / 25</a:t>
            </a:r>
            <a:endParaRPr lang="en-US" sz="6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8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D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🔄 温故知新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2028825" cy="1171575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  <a:effectLst>
            <a:outerShdw sx="100000" sy="100000" kx="0" ky="0" algn="bl" rotWithShape="0" blurRad="101600" dist="40411" dir="2700000">
              <a:srgbClr val="FF9800">
                <a:alpha val="10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1525786" y="1495425"/>
            <a:ext cx="12010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FF980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🎮</a:t>
            </a:r>
            <a:endParaRPr lang="en-US" sz="1570" dirty="0"/>
          </a:p>
        </p:txBody>
      </p:sp>
      <p:sp>
        <p:nvSpPr>
          <p:cNvPr id="7" name="Text 4"/>
          <p:cNvSpPr/>
          <p:nvPr/>
        </p:nvSpPr>
        <p:spPr>
          <a:xfrm>
            <a:off x="1345778" y="1728788"/>
            <a:ext cx="48019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FF980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鼠标控制</a:t>
            </a:r>
            <a:endParaRPr lang="en-US" sz="1570" dirty="0"/>
          </a:p>
        </p:txBody>
      </p:sp>
      <p:sp>
        <p:nvSpPr>
          <p:cNvPr id="8" name="Shape 5"/>
          <p:cNvSpPr/>
          <p:nvPr/>
        </p:nvSpPr>
        <p:spPr>
          <a:xfrm>
            <a:off x="2571750" y="1143000"/>
            <a:ext cx="2028825" cy="1171575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4288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3526110" y="1495425"/>
            <a:ext cx="12010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4CAF5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🖱️</a:t>
            </a:r>
            <a:endParaRPr lang="en-US" sz="1570" dirty="0"/>
          </a:p>
        </p:txBody>
      </p:sp>
      <p:sp>
        <p:nvSpPr>
          <p:cNvPr id="10" name="Text 7"/>
          <p:cNvSpPr/>
          <p:nvPr/>
        </p:nvSpPr>
        <p:spPr>
          <a:xfrm>
            <a:off x="3166021" y="1728788"/>
            <a:ext cx="84028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4CAF5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鼠标键被按下？</a:t>
            </a:r>
            <a:endParaRPr lang="en-US" sz="1570" dirty="0"/>
          </a:p>
        </p:txBody>
      </p:sp>
      <p:sp>
        <p:nvSpPr>
          <p:cNvPr id="11" name="Shape 8"/>
          <p:cNvSpPr/>
          <p:nvPr/>
        </p:nvSpPr>
        <p:spPr>
          <a:xfrm>
            <a:off x="4572000" y="1143000"/>
            <a:ext cx="2028825" cy="1171575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5526286" y="1495425"/>
            <a:ext cx="12010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1E88FF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🔢</a:t>
            </a:r>
            <a:endParaRPr lang="en-US" sz="1570" dirty="0"/>
          </a:p>
        </p:txBody>
      </p:sp>
      <p:sp>
        <p:nvSpPr>
          <p:cNvPr id="13" name="Text 10"/>
          <p:cNvSpPr/>
          <p:nvPr/>
        </p:nvSpPr>
        <p:spPr>
          <a:xfrm>
            <a:off x="5346278" y="1728788"/>
            <a:ext cx="48019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1E88FF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分数变量</a:t>
            </a:r>
            <a:endParaRPr lang="en-US" sz="1570" dirty="0"/>
          </a:p>
        </p:txBody>
      </p:sp>
      <p:sp>
        <p:nvSpPr>
          <p:cNvPr id="14" name="Shape 11"/>
          <p:cNvSpPr/>
          <p:nvPr/>
        </p:nvSpPr>
        <p:spPr>
          <a:xfrm>
            <a:off x="6572250" y="1143000"/>
            <a:ext cx="2028825" cy="1171575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  <a:effectLst>
            <a:outerShdw sx="100000" sy="100000" kx="0" ky="0" algn="bl" rotWithShape="0" blurRad="101600" dist="40411" dir="2700000">
              <a:srgbClr val="9C27B0">
                <a:alpha val="100000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7526536" y="1495425"/>
            <a:ext cx="12010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9C27B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</a:t>
            </a:r>
            <a:endParaRPr lang="en-US" sz="1570" dirty="0"/>
          </a:p>
        </p:txBody>
      </p:sp>
      <p:sp>
        <p:nvSpPr>
          <p:cNvPr id="16" name="Text 13"/>
          <p:cNvSpPr/>
          <p:nvPr/>
        </p:nvSpPr>
        <p:spPr>
          <a:xfrm>
            <a:off x="7346528" y="1728788"/>
            <a:ext cx="48019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9C27B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条件判断</a:t>
            </a:r>
            <a:endParaRPr lang="en-US" sz="1570" dirty="0"/>
          </a:p>
        </p:txBody>
      </p:sp>
      <p:sp>
        <p:nvSpPr>
          <p:cNvPr id="17" name="Shape 14"/>
          <p:cNvSpPr/>
          <p:nvPr/>
        </p:nvSpPr>
        <p:spPr>
          <a:xfrm>
            <a:off x="571500" y="2667000"/>
            <a:ext cx="8220075" cy="1076325"/>
          </a:xfrm>
          <a:prstGeom prst="roundRect">
            <a:avLst>
              <a:gd name="adj" fmla="val 10619"/>
            </a:avLst>
          </a:prstGeom>
          <a:solidFill>
            <a:srgbClr val="FFF3E0"/>
          </a:solidFill>
          <a:ln w="14288">
            <a:solidFill>
              <a:srgbClr val="FF6D3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L1-11 我们学了什么？</a:t>
            </a:r>
            <a:endParaRPr lang="en-US" sz="2550" dirty="0"/>
          </a:p>
        </p:txBody>
      </p:sp>
      <p:sp>
        <p:nvSpPr>
          <p:cNvPr id="19" name="Text 16"/>
          <p:cNvSpPr/>
          <p:nvPr/>
        </p:nvSpPr>
        <p:spPr>
          <a:xfrm>
            <a:off x="571500" y="2190750"/>
            <a:ext cx="8024336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上节课我们学会了用鼠标控制小鸡移动，做了碰撞检测，还能记录分数！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714375" y="2762250"/>
            <a:ext cx="7734300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🧱 今天我们要学习 </a:t>
            </a:r>
            <a:pPr algn="l" indent="0" marL="0">
              <a:lnSpc>
                <a:spcPts val="2700"/>
              </a:lnSpc>
              <a:buNone/>
            </a:pPr>
            <a:r>
              <a:rPr lang="en-US" sz="1500" b="1" dirty="0">
                <a:solidFill>
                  <a:srgbClr val="FF6D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克隆的深入用法</a:t>
            </a:r>
            <a:pPr algn="l" indent="0" marL="0">
              <a:lnSpc>
                <a:spcPts val="2700"/>
              </a:lnSpc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！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让砖块布满屏幕，用挡板反弹小球！L1-7克隆入门 → L1-12克隆高手！</a:t>
            </a:r>
            <a:endParaRPr lang="en-US" sz="1500" dirty="0"/>
          </a:p>
        </p:txBody>
      </p:sp>
      <p:sp>
        <p:nvSpPr>
          <p:cNvPr id="21" name="Text 1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L1-12 打砖块</a:t>
            </a:r>
            <a:endParaRPr lang="en-US" sz="670" dirty="0"/>
          </a:p>
        </p:txBody>
      </p:sp>
      <p:sp>
        <p:nvSpPr>
          <p:cNvPr id="22" name="Text 1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 / 25</a:t>
            </a:r>
            <a:endParaRPr lang="en-US" sz="67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课堂总结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333500"/>
            <a:ext cx="4000500" cy="133350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D3F">
                <a:alpha val="25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333500"/>
            <a:ext cx="4000500" cy="133350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4757">
                <a:alpha val="12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2905125"/>
            <a:ext cx="4029075" cy="1504950"/>
          </a:xfrm>
          <a:prstGeom prst="roundRect">
            <a:avLst>
              <a:gd name="adj" fmla="val 7595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762500" y="2905125"/>
            <a:ext cx="4029075" cy="1504950"/>
          </a:xfrm>
          <a:prstGeom prst="roundRect">
            <a:avLst>
              <a:gd name="adj" fmla="val 7595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新概念和积木</a:t>
            </a:r>
            <a:endParaRPr lang="en-US" sz="2550" dirty="0"/>
          </a:p>
        </p:txBody>
      </p:sp>
      <p:sp>
        <p:nvSpPr>
          <p:cNvPr id="10" name="Text 7"/>
          <p:cNvSpPr/>
          <p:nvPr/>
        </p:nvSpPr>
        <p:spPr>
          <a:xfrm>
            <a:off x="571500" y="104775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6D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🧠 新概念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714375" y="1428750"/>
            <a:ext cx="3480435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🛷 键盘控制 —— 左右键滑行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⚽ 小球反弹 —— 180 - 方向公式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🎲 随机数 —— 运算模块取随机值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🔁 二重循环 —— 外循环行+内循环列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857750" y="104775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新积木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5000625" y="1495425"/>
            <a:ext cx="647328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🛷 在 ___ 秒内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7056611" y="1495425"/>
            <a:ext cx="44507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（运动/蓝）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5000625" y="1790700"/>
            <a:ext cx="149483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🎲 取随机数 ___ 到 ___（运算/绿）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5000625" y="2084040"/>
            <a:ext cx="929953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🔁 克隆 自己（控制/黄）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5000625" y="2377380"/>
            <a:ext cx="128766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💫 当作为克隆体启动时（控制/黄）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571500" y="2571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🔴 克隆对比：L1-7 vs L1-12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714375" y="3000375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🔁 L1-7 七彩钢琴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714375" y="3238500"/>
            <a:ext cx="3480435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一重循环：重复8次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克隆一排琴键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克隆入门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4905375" y="3000375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🔥 L1-12 打砖块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4905375" y="3238500"/>
            <a:ext cx="3480435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二重循环：4行×5列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克隆满屏+碰撞删除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克隆进阶！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L1-12 打砖块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20 / 25</a:t>
            </a:r>
            <a:endParaRPr lang="en-US" sz="67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E5F5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🚀 拓展创意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2857500" cy="1952625"/>
          </a:xfrm>
          <a:prstGeom prst="roundRect">
            <a:avLst>
              <a:gd name="adj" fmla="val 5854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9C27B0">
                <a:alpha val="15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238500" y="1143000"/>
            <a:ext cx="2857500" cy="1952625"/>
          </a:xfrm>
          <a:prstGeom prst="roundRect">
            <a:avLst>
              <a:gd name="adj" fmla="val 5854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D3F">
                <a:alpha val="25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905500" y="1143000"/>
            <a:ext cx="2762250" cy="1952625"/>
          </a:xfrm>
          <a:prstGeom prst="roundRect">
            <a:avLst>
              <a:gd name="adj" fmla="val 5854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C107">
                <a:alpha val="15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3000375"/>
            <a:ext cx="8220075" cy="1171575"/>
          </a:xfrm>
          <a:prstGeom prst="roundRect">
            <a:avLst>
              <a:gd name="adj" fmla="val 9756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挑战 —— 打造你的专属打砖块！</a:t>
            </a:r>
            <a:endParaRPr lang="en-US" sz="2550" dirty="0"/>
          </a:p>
        </p:txBody>
      </p:sp>
      <p:sp>
        <p:nvSpPr>
          <p:cNvPr id="10" name="Text 7"/>
          <p:cNvSpPr/>
          <p:nvPr/>
        </p:nvSpPr>
        <p:spPr>
          <a:xfrm>
            <a:off x="714375" y="123825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 一星挑战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714375" y="1524000"/>
            <a:ext cx="2320290" cy="1190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砖块着色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加入音效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开始画面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381375" y="123825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6D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⭐⭐ 二星挑战</a:t>
            </a:r>
            <a:endParaRPr lang="en-US" sz="1120" dirty="0"/>
          </a:p>
        </p:txBody>
      </p:sp>
      <p:sp>
        <p:nvSpPr>
          <p:cNvPr id="13" name="Text 10"/>
          <p:cNvSpPr/>
          <p:nvPr/>
        </p:nvSpPr>
        <p:spPr>
          <a:xfrm>
            <a:off x="3381375" y="1524000"/>
            <a:ext cx="2320290" cy="1190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速度递增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生命值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倒计时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6048375" y="123825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⭐⭐⭐ 三星挑战</a:t>
            </a:r>
            <a:endParaRPr lang="en-US" sz="1120" dirty="0"/>
          </a:p>
        </p:txBody>
      </p:sp>
      <p:sp>
        <p:nvSpPr>
          <p:cNvPr id="15" name="Text 12"/>
          <p:cNvSpPr/>
          <p:nvPr/>
        </p:nvSpPr>
        <p:spPr>
          <a:xfrm>
            <a:off x="6048375" y="1524000"/>
            <a:ext cx="2223611" cy="1190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多关系统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特殊砖块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双球模式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095625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创意灵感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714375" y="3333750"/>
            <a:ext cx="7734300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砖块一分为二？有的砖块需要打两次？小球碰到砖块后加速？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用克隆+变量+判断，你可以做出任何变体！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L1-12 打砖块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21 / 25</a:t>
            </a:r>
            <a:endParaRPr lang="en-US" sz="67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8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D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🏆 课堂挑战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8220075" cy="1171575"/>
          </a:xfrm>
          <a:prstGeom prst="roundRect">
            <a:avLst>
              <a:gd name="adj" fmla="val 9756"/>
            </a:avLst>
          </a:prstGeom>
          <a:solidFill>
            <a:srgbClr val="FFF3E0"/>
          </a:solidFill>
          <a:ln w="14288">
            <a:solidFill>
              <a:srgbClr val="FF6D3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71500" y="2143125"/>
            <a:ext cx="8220075" cy="1171575"/>
          </a:xfrm>
          <a:prstGeom prst="roundRect">
            <a:avLst>
              <a:gd name="adj" fmla="val 975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3143250"/>
            <a:ext cx="8220075" cy="1171575"/>
          </a:xfrm>
          <a:prstGeom prst="roundRect">
            <a:avLst>
              <a:gd name="adj" fmla="val 9756"/>
            </a:avLst>
          </a:prstGeom>
          <a:solidFill>
            <a:srgbClr val="FCE4EC"/>
          </a:solidFill>
          <a:ln w="14288">
            <a:solidFill>
              <a:srgbClr val="E91E6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打砖块小竞赛！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6D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挑战一：给砖块着色</a:t>
            </a:r>
            <a:endParaRPr lang="en-US" sz="1120" dirty="0"/>
          </a:p>
        </p:txBody>
      </p:sp>
      <p:sp>
        <p:nvSpPr>
          <p:cNvPr id="10" name="Text 7"/>
          <p:cNvSpPr/>
          <p:nvPr/>
        </p:nvSpPr>
        <p:spPr>
          <a:xfrm>
            <a:off x="714375" y="1540669"/>
            <a:ext cx="174843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让克隆出的砖块随机显示不同颜色造型！用到「换成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3461742" y="1540669"/>
            <a:ext cx="26231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造型」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2238375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挑战二：加入生命值</a:t>
            </a:r>
            <a:endParaRPr lang="en-US" sz="1120" dirty="0"/>
          </a:p>
        </p:txBody>
      </p:sp>
      <p:sp>
        <p:nvSpPr>
          <p:cNvPr id="13" name="Text 10"/>
          <p:cNvSpPr/>
          <p:nvPr/>
        </p:nvSpPr>
        <p:spPr>
          <a:xfrm>
            <a:off x="714375" y="2476500"/>
            <a:ext cx="7734300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添加「生命」变量，初始设为3。小球掉落时生命-1，生命=0时游戏结束！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323850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E91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挑战三：加速机制</a:t>
            </a:r>
            <a:endParaRPr lang="en-US" sz="1120" dirty="0"/>
          </a:p>
        </p:txBody>
      </p:sp>
      <p:sp>
        <p:nvSpPr>
          <p:cNvPr id="15" name="Text 12"/>
          <p:cNvSpPr/>
          <p:nvPr/>
        </p:nvSpPr>
        <p:spPr>
          <a:xfrm>
            <a:off x="714375" y="3476625"/>
            <a:ext cx="7734300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每次砖块被击中后球速+0.5！越打到后面越紧张刺激！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L1-12 打砖块</a:t>
            </a:r>
            <a:endParaRPr lang="en-US" sz="670" dirty="0"/>
          </a:p>
        </p:txBody>
      </p:sp>
      <p:sp>
        <p:nvSpPr>
          <p:cNvPr id="17" name="Text 1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22 / 25</a:t>
            </a:r>
            <a:endParaRPr lang="en-US" sz="67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互相欣赏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288607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  <a:effectLst>
            <a:outerShdw sx="100000" sy="100000" kx="0" ky="0" algn="bl" rotWithShape="0" blurRad="142875" dist="38100" dir="5400000">
              <a:srgbClr val="1E88FF">
                <a:alpha val="2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333750" y="1238250"/>
            <a:ext cx="288607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  <a:effectLst>
            <a:outerShdw sx="100000" sy="100000" kx="0" ky="0" algn="bl" rotWithShape="0" blurRad="142875" dist="38100" dir="5400000">
              <a:srgbClr val="4ECDC4">
                <a:alpha val="2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096000" y="1238250"/>
            <a:ext cx="279082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42875" dist="38100" dir="5400000">
              <a:srgbClr val="FFD23F">
                <a:alpha val="2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3048000"/>
            <a:ext cx="8220075" cy="1266825"/>
          </a:xfrm>
          <a:prstGeom prst="roundRect">
            <a:avLst>
              <a:gd name="adj" fmla="val 902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来看看谁的打砖块最厉害！</a:t>
            </a:r>
            <a:endParaRPr lang="en-US" sz="2550" dirty="0"/>
          </a:p>
        </p:txBody>
      </p:sp>
      <p:sp>
        <p:nvSpPr>
          <p:cNvPr id="10" name="Text 7"/>
          <p:cNvSpPr/>
          <p:nvPr/>
        </p:nvSpPr>
        <p:spPr>
          <a:xfrm>
            <a:off x="714375" y="133350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🖥️ 第1步：展示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714375" y="1619250"/>
            <a:ext cx="2320290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把自己的打砖块游戏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运行一遍给同桌看！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说说你加了什么创意～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476625" y="133350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👀 第2步：观察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3476625" y="1619250"/>
            <a:ext cx="2320290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认真看同桌的作品！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TA 的砖块排列方式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有什么特别之处？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6238875" y="133350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💬 第3步：互评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6238875" y="1619250"/>
            <a:ext cx="2223611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告诉同桌：哪里最棒！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也可以提一个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小小的建议～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143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 互评四星标准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714375" y="3429000"/>
            <a:ext cx="7734300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⭐ 挡板能左右移动 ⭐ 小球能反弹 ⭐ 砖块铺满屏幕 ⭐ 有自己独特的创意！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L1-12 打砖块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23 / 25</a:t>
            </a:r>
            <a:endParaRPr lang="en-US" sz="67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📝 整理归纳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029075" cy="2981325"/>
          </a:xfrm>
          <a:prstGeom prst="roundRect">
            <a:avLst>
              <a:gd name="adj" fmla="val 3834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572000" y="1143000"/>
            <a:ext cx="4029075" cy="2981325"/>
          </a:xfrm>
          <a:prstGeom prst="roundRect">
            <a:avLst>
              <a:gd name="adj" fmla="val 3834"/>
            </a:avLst>
          </a:prstGeom>
          <a:solidFill>
            <a:srgbClr val="FFF3E0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1500" y="4048125"/>
            <a:ext cx="8053340" cy="504825"/>
          </a:xfrm>
          <a:prstGeom prst="roundRect">
            <a:avLst>
              <a:gd name="adj" fmla="val 18868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🔴 从一重到二重，从一排到满屏——克隆从入门进阶到游戏开发！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今天学到了什么？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6D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新积木全家福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552575"/>
            <a:ext cx="60111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🛷 在 ___ 秒内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2724150" y="1552575"/>
            <a:ext cx="41329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（运动/蓝）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1850231"/>
            <a:ext cx="5201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让角色平滑移动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2444502"/>
            <a:ext cx="165035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🎲 在 ___ 和 ___ 之间取随机数（运算/绿）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2741637"/>
            <a:ext cx="44588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产生随机数字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714375" y="3335908"/>
            <a:ext cx="86357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🔁 克隆 自己（控制/黄）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633043"/>
            <a:ext cx="59449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批量生成相同角色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714375" y="4227314"/>
            <a:ext cx="119568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💫 当作为克隆体启动时（控制/黄）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14375" y="4524449"/>
            <a:ext cx="81743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克隆体诞生后执行的脚本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🧠 核心概念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4714875" y="1476375"/>
            <a:ext cx="3480435" cy="2190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🎲 随机数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让游戏充满变化和惊喜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🔁 二重循环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外循环控制行，内循环控制列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用嵌套实现二维排列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💫 克隆深入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L1-7：一重循环克隆一排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L1-12：二重循环克隆满屏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克隆体碰撞后删除自己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L1-12 打砖块</a:t>
            </a:r>
            <a:endParaRPr lang="en-US" sz="670" dirty="0"/>
          </a:p>
        </p:txBody>
      </p:sp>
      <p:sp>
        <p:nvSpPr>
          <p:cNvPr id="22" name="Text 1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24 / 25</a:t>
            </a:r>
            <a:endParaRPr lang="en-US" sz="67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下课啦</a:t>
            </a:r>
            <a:endParaRPr lang="en-US" sz="970" dirty="0"/>
          </a:p>
        </p:txBody>
      </p:sp>
      <p:sp>
        <p:nvSpPr>
          <p:cNvPr id="5" name="Shape 1"/>
          <p:cNvSpPr/>
          <p:nvPr/>
        </p:nvSpPr>
        <p:spPr>
          <a:xfrm>
            <a:off x="571500" y="1333500"/>
            <a:ext cx="5181600" cy="2705100"/>
          </a:xfrm>
          <a:prstGeom prst="roundRect">
            <a:avLst>
              <a:gd name="adj" fmla="val 4930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6" name="Text 2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下一课预告：神笔马良 🖌️</a:t>
            </a:r>
            <a:endParaRPr lang="en-US" sz="2700" dirty="0"/>
          </a:p>
        </p:txBody>
      </p:sp>
      <p:sp>
        <p:nvSpPr>
          <p:cNvPr id="7" name="Text 3"/>
          <p:cNvSpPr/>
          <p:nvPr/>
        </p:nvSpPr>
        <p:spPr>
          <a:xfrm>
            <a:off x="762000" y="1428750"/>
            <a:ext cx="4447222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FF6D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🧱 打砖块完成！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762000" y="1762125"/>
            <a:ext cx="4447222" cy="1762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今天我们学会了：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🔁 二重循环克隆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🎲 随机数让游戏有变化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💥 碰撞检测与反弹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🏆 变量跟踪分数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下一课：🖌️ </a:t>
            </a:r>
            <a:pPr algn="l" indent="0" marL="0">
              <a:lnSpc>
                <a:spcPts val="2475"/>
              </a:lnSpc>
              <a:buNone/>
            </a:pPr>
            <a:r>
              <a:rPr lang="en-US" sz="1120" b="1" dirty="0">
                <a:solidFill>
                  <a:srgbClr val="9C27B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神笔马良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</a:t>
            </a:r>
            <a:pPr algn="l" indent="0" marL="0">
              <a:lnSpc>
                <a:spcPts val="2475"/>
              </a:lnSpc>
              <a:buNone/>
            </a:pPr>
            <a:r>
              <a:rPr lang="en-US" sz="112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画笔扩展</a:t>
            </a:r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和</a:t>
            </a:r>
            <a:pPr algn="l" indent="0" marL="0">
              <a:lnSpc>
                <a:spcPts val="2475"/>
              </a:lnSpc>
              <a:buNone/>
            </a:pPr>
            <a:r>
              <a:rPr lang="en-US" sz="112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图章</a:t>
            </a:r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来画画！</a:t>
            </a:r>
            <a:endParaRPr lang="en-US" sz="1120" dirty="0"/>
          </a:p>
        </p:txBody>
      </p:sp>
      <p:sp>
        <p:nvSpPr>
          <p:cNvPr id="9" name="Text 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L1-12 打砖块</a:t>
            </a:r>
            <a:endParaRPr lang="en-US" sz="670" dirty="0"/>
          </a:p>
        </p:txBody>
      </p:sp>
      <p:sp>
        <p:nvSpPr>
          <p:cNvPr id="10" name="Text 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25 / 25</a:t>
            </a:r>
            <a:endParaRPr lang="en-US" sz="6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D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📖 故事导入</a:t>
            </a:r>
            <a:endParaRPr lang="en-US" sz="970" dirty="0"/>
          </a:p>
        </p:txBody>
      </p:sp>
      <p:sp>
        <p:nvSpPr>
          <p:cNvPr id="5" name="Shape 1"/>
          <p:cNvSpPr/>
          <p:nvPr/>
        </p:nvSpPr>
        <p:spPr>
          <a:xfrm>
            <a:off x="571500" y="666750"/>
            <a:ext cx="5657850" cy="2514600"/>
          </a:xfrm>
          <a:prstGeom prst="roundRect">
            <a:avLst>
              <a:gd name="adj" fmla="val 5303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6" name="Shape 2"/>
          <p:cNvSpPr/>
          <p:nvPr/>
        </p:nvSpPr>
        <p:spPr>
          <a:xfrm>
            <a:off x="571500" y="2952750"/>
            <a:ext cx="5267325" cy="885825"/>
          </a:xfrm>
          <a:prstGeom prst="roundRect">
            <a:avLst>
              <a:gd name="adj" fmla="val 1290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sp>
        <p:nvSpPr>
          <p:cNvPr id="7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小超人玩打砖块游戏</a:t>
            </a:r>
            <a:endParaRPr lang="en-US" sz="2550" dirty="0"/>
          </a:p>
        </p:txBody>
      </p:sp>
      <p:sp>
        <p:nvSpPr>
          <p:cNvPr id="8" name="Text 4"/>
          <p:cNvSpPr/>
          <p:nvPr/>
        </p:nvSpPr>
        <p:spPr>
          <a:xfrm>
            <a:off x="762000" y="762000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950" dirty="0">
                <a:solidFill>
                  <a:srgbClr val="FF6D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🧱 打砖块大挑战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762000" y="1095375"/>
            <a:ext cx="4833937" cy="1524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小超人发现了一个超好玩的游戏——打砖块🧱！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屏幕上方有很多砖块，小超人要用挡板🛷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接住小球⚽，用小球去打碎砖块！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每打碎一块砖，分数就增加！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要是小球从挡板下方溜走了，就输了！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这游戏太刺激了，小超人决定自己做一个！</a:t>
            </a:r>
            <a:endParaRPr lang="en-US" sz="1050" dirty="0"/>
          </a:p>
        </p:txBody>
      </p:sp>
      <p:sp>
        <p:nvSpPr>
          <p:cNvPr id="10" name="Text 6"/>
          <p:cNvSpPr/>
          <p:nvPr/>
        </p:nvSpPr>
        <p:spPr>
          <a:xfrm>
            <a:off x="714375" y="3048000"/>
            <a:ext cx="5027295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🎮 你玩过打砖块吗？</a:t>
            </a:r>
            <a:pPr algn="l" indent="0" marL="0">
              <a:buNone/>
            </a:pPr>
            <a:endParaRPr lang="en-US" sz="1350" dirty="0"/>
          </a:p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小球碰到砖块会怎样？那么多砖块要怎么做出？</a:t>
            </a:r>
            <a:endParaRPr lang="en-US" sz="1350" dirty="0"/>
          </a:p>
        </p:txBody>
      </p:sp>
      <p:sp>
        <p:nvSpPr>
          <p:cNvPr id="11" name="Text 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L1-12 打砖块</a:t>
            </a:r>
            <a:endParaRPr lang="en-US" sz="670" dirty="0"/>
          </a:p>
        </p:txBody>
      </p:sp>
      <p:sp>
        <p:nvSpPr>
          <p:cNvPr id="12" name="Text 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 / 25</a:t>
            </a:r>
            <a:endParaRPr lang="en-US" sz="6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8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D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功能分析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47750"/>
            <a:ext cx="3838575" cy="1933575"/>
          </a:xfrm>
          <a:prstGeom prst="roundRect">
            <a:avLst>
              <a:gd name="adj" fmla="val 5911"/>
            </a:avLst>
          </a:prstGeom>
          <a:solidFill>
            <a:srgbClr val="FFF0F0"/>
          </a:solidFill>
          <a:ln w="14288">
            <a:solidFill>
              <a:srgbClr val="FF6D3F"/>
            </a:solidFill>
            <a:prstDash val="dash"/>
          </a:ln>
        </p:spPr>
      </p:sp>
      <p:sp>
        <p:nvSpPr>
          <p:cNvPr id="6" name="Text 3"/>
          <p:cNvSpPr/>
          <p:nvPr/>
        </p:nvSpPr>
        <p:spPr>
          <a:xfrm>
            <a:off x="2216423" y="1747838"/>
            <a:ext cx="1372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FF6D3F"/>
                </a:solidFill>
                <a:highlight>
                  <a:srgbClr val="FFF0F0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🎬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2216423" y="2014538"/>
            <a:ext cx="54872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FF6D3F"/>
                </a:solidFill>
                <a:highlight>
                  <a:srgbClr val="FFF0F0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运行视频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4667250" y="1047750"/>
            <a:ext cx="4029075" cy="2219325"/>
          </a:xfrm>
          <a:prstGeom prst="roundRect">
            <a:avLst>
              <a:gd name="adj" fmla="val 5150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先看看打砖块里有什么？</a:t>
            </a:r>
            <a:endParaRPr lang="en-US" sz="2550" dirty="0"/>
          </a:p>
        </p:txBody>
      </p:sp>
      <p:sp>
        <p:nvSpPr>
          <p:cNvPr id="10" name="Text 7"/>
          <p:cNvSpPr/>
          <p:nvPr/>
        </p:nvSpPr>
        <p:spPr>
          <a:xfrm>
            <a:off x="4810125" y="114300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🔧 拆解分析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4810125" y="1476375"/>
            <a:ext cx="79087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🛷 挡板：左右键控制移动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4810125" y="1728788"/>
            <a:ext cx="31075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⚽ 小球：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5854675" y="1728788"/>
            <a:ext cx="34297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，检测碰到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4810125" y="1990725"/>
            <a:ext cx="1339602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🧱 砖块：排列在屏幕上方，被小球击中消失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4810125" y="2219325"/>
            <a:ext cx="92801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🏆 分数：记录打碎砖块的数量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4810125" y="2676525"/>
            <a:ext cx="34297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核心功能：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4810125" y="2905125"/>
            <a:ext cx="68758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克隆砖块铺满屏幕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4810125" y="3133725"/>
            <a:ext cx="783357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小球反弹+碰撞检测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4810125" y="3362325"/>
            <a:ext cx="75612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克隆体被击中后删除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4810125" y="3590925"/>
            <a:ext cx="783357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分数统计+游戏结束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571500" y="32385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FF6D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关键：那么多砖块不可能一个一个拖出来——要用克隆！</a:t>
            </a:r>
            <a:endParaRPr lang="en-US" sz="1350" dirty="0"/>
          </a:p>
        </p:txBody>
      </p:sp>
      <p:sp>
        <p:nvSpPr>
          <p:cNvPr id="22" name="Text 1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L1-12 打砖块</a:t>
            </a:r>
            <a:endParaRPr lang="en-US" sz="670" dirty="0"/>
          </a:p>
        </p:txBody>
      </p:sp>
      <p:sp>
        <p:nvSpPr>
          <p:cNvPr id="23" name="Text 2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04 / 25</a:t>
            </a:r>
            <a:endParaRPr lang="en-US" sz="6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FFF8F8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371600" cy="47625"/>
          </a:xfrm>
          <a:prstGeom prst="rect">
            <a:avLst/>
          </a:prstGeom>
          <a:solidFill>
            <a:srgbClr val="FF6D3F"/>
          </a:solidFill>
          <a:ln/>
        </p:spPr>
      </p:sp>
      <p:sp>
        <p:nvSpPr>
          <p:cNvPr id="5" name="Shape 3"/>
          <p:cNvSpPr/>
          <p:nvPr/>
        </p:nvSpPr>
        <p:spPr>
          <a:xfrm>
            <a:off x="571500" y="2524125"/>
            <a:ext cx="18097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D3F">
                <a:alpha val="25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971476" y="2926556"/>
            <a:ext cx="69539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🛷 挡板移动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1666875" y="2988469"/>
            <a:ext cx="319115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左右键滑行</a:t>
            </a:r>
            <a:endParaRPr lang="en-US" sz="820" dirty="0"/>
          </a:p>
        </p:txBody>
      </p:sp>
      <p:sp>
        <p:nvSpPr>
          <p:cNvPr id="8" name="Shape 6"/>
          <p:cNvSpPr/>
          <p:nvPr/>
        </p:nvSpPr>
        <p:spPr>
          <a:xfrm>
            <a:off x="2571750" y="2524125"/>
            <a:ext cx="18097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D3F">
                <a:alpha val="2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2940248" y="2926556"/>
            <a:ext cx="69539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⚽ 小球反弹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3635648" y="2988469"/>
            <a:ext cx="382938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碰到边缘反弹</a:t>
            </a:r>
            <a:endParaRPr lang="en-US" sz="820" dirty="0"/>
          </a:p>
        </p:txBody>
      </p:sp>
      <p:sp>
        <p:nvSpPr>
          <p:cNvPr id="11" name="Shape 9"/>
          <p:cNvSpPr/>
          <p:nvPr/>
        </p:nvSpPr>
        <p:spPr>
          <a:xfrm>
            <a:off x="4572000" y="2524125"/>
            <a:ext cx="18097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D3F">
                <a:alpha val="25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5003378" y="2926556"/>
            <a:ext cx="569640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🔢 随机数</a:t>
            </a:r>
            <a:endParaRPr lang="en-US" sz="1650" dirty="0"/>
          </a:p>
        </p:txBody>
      </p:sp>
      <p:sp>
        <p:nvSpPr>
          <p:cNvPr id="13" name="Text 11"/>
          <p:cNvSpPr/>
          <p:nvPr/>
        </p:nvSpPr>
        <p:spPr>
          <a:xfrm>
            <a:off x="5573018" y="2988469"/>
            <a:ext cx="382938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随机出现在哪</a:t>
            </a:r>
            <a:endParaRPr lang="en-US" sz="820" dirty="0"/>
          </a:p>
        </p:txBody>
      </p:sp>
      <p:sp>
        <p:nvSpPr>
          <p:cNvPr id="14" name="Shape 12"/>
          <p:cNvSpPr/>
          <p:nvPr/>
        </p:nvSpPr>
        <p:spPr>
          <a:xfrm>
            <a:off x="6572250" y="2524125"/>
            <a:ext cx="18097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D3F">
                <a:alpha val="25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6909346" y="2926556"/>
            <a:ext cx="69539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🧱 克隆铺砖</a:t>
            </a:r>
            <a:endParaRPr lang="en-US" sz="1650" dirty="0"/>
          </a:p>
        </p:txBody>
      </p:sp>
      <p:sp>
        <p:nvSpPr>
          <p:cNvPr id="16" name="Text 14"/>
          <p:cNvSpPr/>
          <p:nvPr/>
        </p:nvSpPr>
        <p:spPr>
          <a:xfrm>
            <a:off x="7604745" y="2988469"/>
            <a:ext cx="446762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二重循环生成砖</a:t>
            </a:r>
            <a:endParaRPr lang="en-US" sz="820" dirty="0"/>
          </a:p>
        </p:txBody>
      </p:sp>
      <p:sp>
        <p:nvSpPr>
          <p:cNvPr id="17" name="Text 15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FF6D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01</a:t>
            </a:r>
            <a:endParaRPr lang="en-US" sz="9750" dirty="0"/>
          </a:p>
        </p:txBody>
      </p:sp>
      <p:sp>
        <p:nvSpPr>
          <p:cNvPr id="18" name="Text 16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认识关</a:t>
            </a:r>
            <a:endParaRPr lang="en-US" sz="4500" dirty="0"/>
          </a:p>
        </p:txBody>
      </p:sp>
      <p:sp>
        <p:nvSpPr>
          <p:cNvPr id="19" name="Text 17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B71C1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挡板移动 / 小球反弹 / 随机数 / 克隆铺砖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571500" y="3905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🔴 重点：</a:t>
            </a:r>
            <a:pPr algn="l" indent="0" marL="0">
              <a:buNone/>
            </a:pPr>
            <a:r>
              <a:rPr lang="en-US" sz="1050" b="1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克隆深入</a:t>
            </a:r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——二重循环克隆满屏，克隆体碰撞检测！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571500" y="438150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L1-12 打砖块</a:t>
            </a:r>
            <a:endParaRPr lang="en-US" sz="670" dirty="0"/>
          </a:p>
        </p:txBody>
      </p:sp>
      <p:sp>
        <p:nvSpPr>
          <p:cNvPr id="22" name="Text 20"/>
          <p:cNvSpPr/>
          <p:nvPr/>
        </p:nvSpPr>
        <p:spPr>
          <a:xfrm>
            <a:off x="8096250" y="4381500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05 / 25</a:t>
            </a:r>
            <a:endParaRPr lang="en-US" sz="6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3E0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D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🛷 挡板移动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124325" cy="1552575"/>
          </a:xfrm>
          <a:prstGeom prst="roundRect">
            <a:avLst>
              <a:gd name="adj" fmla="val 7362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43000"/>
            <a:ext cx="4124325" cy="1552575"/>
          </a:xfrm>
          <a:prstGeom prst="roundRect">
            <a:avLst>
              <a:gd name="adj" fmla="val 7362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3000375"/>
            <a:ext cx="8220075" cy="1362075"/>
          </a:xfrm>
          <a:prstGeom prst="roundRect">
            <a:avLst>
              <a:gd name="adj" fmla="val 8392"/>
            </a:avLst>
          </a:prstGeom>
          <a:solidFill>
            <a:srgbClr val="FCE4EC"/>
          </a:solidFill>
          <a:ln w="14288">
            <a:solidFill>
              <a:srgbClr val="E91E6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挡板 —— 左右键滑行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🕹️ 怎么实现？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1204987" y="1540669"/>
            <a:ext cx="47119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开始游戏 ▼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1528763" y="1826419"/>
            <a:ext cx="58392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 y: -140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1271588" y="2359819"/>
            <a:ext cx="13461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▼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2123033" y="2645569"/>
            <a:ext cx="116234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x: x坐标 - 30 y: -140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1271588" y="3178969"/>
            <a:ext cx="13461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▼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2123033" y="3464719"/>
            <a:ext cx="122143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x: x坐标 + 30 y: -140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47148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新积木：滑行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4714875" y="1540669"/>
            <a:ext cx="103227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运动模块——在 ___ 秒内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155805" y="1540669"/>
            <a:ext cx="74994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x: ___ y: ___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4714875" y="2074069"/>
            <a:ext cx="1486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不像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5677942" y="2074069"/>
            <a:ext cx="55185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y:」瞬间跳过去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4714875" y="2347912"/>
            <a:ext cx="22294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滑行是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4937820" y="2347912"/>
            <a:ext cx="301743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慢慢移动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5235104" y="2347912"/>
            <a:ext cx="29728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过去的！</a:t>
            </a:r>
            <a:endParaRPr lang="en-US" sz="970" dirty="0"/>
          </a:p>
        </p:txBody>
      </p:sp>
      <p:sp>
        <p:nvSpPr>
          <p:cNvPr id="24" name="Text 21"/>
          <p:cNvSpPr/>
          <p:nvPr/>
        </p:nvSpPr>
        <p:spPr>
          <a:xfrm>
            <a:off x="4714875" y="2595563"/>
            <a:ext cx="104030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挡板用滑行比瞬间移动更流畅～</a:t>
            </a:r>
            <a:endParaRPr lang="en-US" sz="970" dirty="0"/>
          </a:p>
        </p:txBody>
      </p:sp>
      <p:sp>
        <p:nvSpPr>
          <p:cNvPr id="25" name="Text 22"/>
          <p:cNvSpPr/>
          <p:nvPr/>
        </p:nvSpPr>
        <p:spPr>
          <a:xfrm>
            <a:off x="571500" y="2571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FF6D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滑行积木让移动更有动画感，L1-2学过左右移动，现在更流畅！</a:t>
            </a:r>
            <a:endParaRPr lang="en-US" sz="1350" dirty="0"/>
          </a:p>
        </p:txBody>
      </p:sp>
      <p:sp>
        <p:nvSpPr>
          <p:cNvPr id="26" name="Text 23"/>
          <p:cNvSpPr/>
          <p:nvPr/>
        </p:nvSpPr>
        <p:spPr>
          <a:xfrm>
            <a:off x="714375" y="3095625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E91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为什么要用「开始游戏」广播？</a:t>
            </a:r>
            <a:endParaRPr lang="en-US" sz="1050" dirty="0"/>
          </a:p>
        </p:txBody>
      </p:sp>
      <p:sp>
        <p:nvSpPr>
          <p:cNvPr id="27" name="Text 24"/>
          <p:cNvSpPr/>
          <p:nvPr/>
        </p:nvSpPr>
        <p:spPr>
          <a:xfrm>
            <a:off x="714375" y="3381375"/>
            <a:ext cx="7734300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点击绿旗→初始化所有角色→广播「开始游戏」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所有角色收到广播后同时开始！不用每个角色都在绿旗下放代码，方便管理～</a:t>
            </a:r>
            <a:endParaRPr lang="en-US" sz="970" dirty="0"/>
          </a:p>
        </p:txBody>
      </p:sp>
      <p:sp>
        <p:nvSpPr>
          <p:cNvPr id="28" name="Text 2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L1-12 打砖块</a:t>
            </a:r>
            <a:endParaRPr lang="en-US" sz="670" dirty="0"/>
          </a:p>
        </p:txBody>
      </p:sp>
      <p:sp>
        <p:nvSpPr>
          <p:cNvPr id="29" name="Text 2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06 / 25</a:t>
            </a:r>
            <a:endParaRPr lang="en-US" sz="6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F2FD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⚽ 小球移动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124325" cy="1552575"/>
          </a:xfrm>
          <a:prstGeom prst="roundRect">
            <a:avLst>
              <a:gd name="adj" fmla="val 7362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43000"/>
            <a:ext cx="4124325" cy="1552575"/>
          </a:xfrm>
          <a:prstGeom prst="roundRect">
            <a:avLst>
              <a:gd name="adj" fmla="val 7362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3000375"/>
            <a:ext cx="8220075" cy="1266825"/>
          </a:xfrm>
          <a:prstGeom prst="roundRect">
            <a:avLst>
              <a:gd name="adj" fmla="val 902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小球 —— 到处反弹！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⚙️ 小球怎么动？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1204987" y="1540669"/>
            <a:ext cx="47119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开始游戏 ▼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1528763" y="1826419"/>
            <a:ext cx="38167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 y: 0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3738562"/>
            <a:ext cx="56867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碰到挡板反弹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3998119"/>
            <a:ext cx="18804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1558454" y="3998119"/>
            <a:ext cx="32258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▼ 那么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714375" y="4271963"/>
            <a:ext cx="93389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 180 - 方向 度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47148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老积木新用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5448672" y="1540669"/>
            <a:ext cx="85992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—— L1-4 学过！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4714875" y="1814513"/>
            <a:ext cx="142160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 ___ 度 —— L1-4 也学过！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4714875" y="2309813"/>
            <a:ext cx="74309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这两个老积木组合使用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4714875" y="2557463"/>
            <a:ext cx="81743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就能做出小球反弹效果！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571500" y="2571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小球碰到挡板反弹 — 用公式 180 - 方向 改变角度！</a:t>
            </a:r>
            <a:endParaRPr lang="en-US" sz="1350" dirty="0"/>
          </a:p>
        </p:txBody>
      </p:sp>
      <p:sp>
        <p:nvSpPr>
          <p:cNvPr id="22" name="Text 19"/>
          <p:cNvSpPr/>
          <p:nvPr/>
        </p:nvSpPr>
        <p:spPr>
          <a:xfrm>
            <a:off x="714375" y="3095625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碰到挡板反弹的数学</a:t>
            </a:r>
            <a:endParaRPr lang="en-US" sz="1050" dirty="0"/>
          </a:p>
        </p:txBody>
      </p:sp>
      <p:sp>
        <p:nvSpPr>
          <p:cNvPr id="23" name="Text 20"/>
          <p:cNvSpPr/>
          <p:nvPr/>
        </p:nvSpPr>
        <p:spPr>
          <a:xfrm>
            <a:off x="714375" y="3443288"/>
            <a:ext cx="170065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如果小球以 45° 飞来 → 180 - 45 =</a:t>
            </a:r>
            <a:endParaRPr lang="en-US" sz="970" dirty="0"/>
          </a:p>
        </p:txBody>
      </p:sp>
      <p:sp>
        <p:nvSpPr>
          <p:cNvPr id="24" name="Text 21"/>
          <p:cNvSpPr/>
          <p:nvPr/>
        </p:nvSpPr>
        <p:spPr>
          <a:xfrm>
            <a:off x="2415034" y="3443288"/>
            <a:ext cx="325233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135°</a:t>
            </a:r>
            <a:endParaRPr lang="en-US" sz="970" dirty="0"/>
          </a:p>
        </p:txBody>
      </p:sp>
      <p:sp>
        <p:nvSpPr>
          <p:cNvPr id="25" name="Text 22"/>
          <p:cNvSpPr/>
          <p:nvPr/>
        </p:nvSpPr>
        <p:spPr>
          <a:xfrm>
            <a:off x="2735461" y="3443288"/>
            <a:ext cx="33664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弹回去！</a:t>
            </a:r>
            <a:endParaRPr lang="en-US" sz="970" dirty="0"/>
          </a:p>
        </p:txBody>
      </p:sp>
      <p:sp>
        <p:nvSpPr>
          <p:cNvPr id="26" name="Text 23"/>
          <p:cNvSpPr/>
          <p:nvPr/>
        </p:nvSpPr>
        <p:spPr>
          <a:xfrm>
            <a:off x="1448172" y="3718024"/>
            <a:ext cx="77695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简单的物理原理！</a:t>
            </a:r>
            <a:endParaRPr lang="en-US" sz="970" dirty="0"/>
          </a:p>
        </p:txBody>
      </p:sp>
      <p:sp>
        <p:nvSpPr>
          <p:cNvPr id="27" name="Text 2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L1-12 打砖块</a:t>
            </a:r>
            <a:endParaRPr lang="en-US" sz="670" dirty="0"/>
          </a:p>
        </p:txBody>
      </p:sp>
      <p:sp>
        <p:nvSpPr>
          <p:cNvPr id="28" name="Text 2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07 / 25</a:t>
            </a:r>
            <a:endParaRPr lang="en-US" sz="6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E5F5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🔢 新积木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124325" cy="1552575"/>
          </a:xfrm>
          <a:prstGeom prst="roundRect">
            <a:avLst>
              <a:gd name="adj" fmla="val 7362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43000"/>
            <a:ext cx="4124325" cy="1552575"/>
          </a:xfrm>
          <a:prstGeom prst="roundRect">
            <a:avLst>
              <a:gd name="adj" fmla="val 7362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571750"/>
            <a:ext cx="8315325" cy="1647825"/>
          </a:xfrm>
          <a:prstGeom prst="roundRect">
            <a:avLst>
              <a:gd name="adj" fmla="val 6936"/>
            </a:avLst>
          </a:prstGeom>
          <a:solidFill>
            <a:srgbClr val="FCE4EC"/>
          </a:solidFill>
          <a:ln w="14288">
            <a:solidFill>
              <a:srgbClr val="E91E6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随机数 —— 小球从哪飞出来？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在哪找到？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528763"/>
            <a:ext cx="84214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运算模块（绿色）——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2162175"/>
            <a:ext cx="112342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 ___ 和 ___ 之间取随机数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2409825"/>
            <a:ext cx="66883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产生一个随机数字～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47148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⚙️ 小球怎么用？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714875" y="1476375"/>
            <a:ext cx="3577114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出发时面向一个随机角度！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 在 </a:t>
            </a:r>
            <a:pPr algn="l" indent="0" marL="0">
              <a:lnSpc>
                <a:spcPts val="1950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-45</a:t>
            </a:r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和 </a:t>
            </a:r>
            <a:pPr algn="l" indent="0" marL="0">
              <a:lnSpc>
                <a:spcPts val="1950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45</a:t>
            </a:r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之间取随机数 度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小球向左上或右上飞！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每次游戏开始方向都不一样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更有挑战性！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762000" y="2667000"/>
            <a:ext cx="763762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E91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🎲 随机数还能用在哪儿？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762000" y="2952750"/>
            <a:ext cx="7637621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还可以用在砖块！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把砖块克隆到随机位置！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每个砖块位置都不同～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9C27B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随机数 = 游戏的灵魂！没有随机就没有惊喜！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L1-12 打砖块</a:t>
            </a:r>
            <a:endParaRPr lang="en-US" sz="670" dirty="0"/>
          </a:p>
        </p:txBody>
      </p:sp>
      <p:sp>
        <p:nvSpPr>
          <p:cNvPr id="18" name="Text 1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08 / 25</a:t>
            </a:r>
            <a:endParaRPr lang="en-US" sz="6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8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D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🧱 核心概念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410075" cy="1647825"/>
          </a:xfrm>
          <a:prstGeom prst="roundRect">
            <a:avLst>
              <a:gd name="adj" fmla="val 6936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857750" y="1143000"/>
            <a:ext cx="4029075" cy="1647825"/>
          </a:xfrm>
          <a:prstGeom prst="roundRect">
            <a:avLst>
              <a:gd name="adj" fmla="val 693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3000375"/>
            <a:ext cx="4029075" cy="1457325"/>
          </a:xfrm>
          <a:prstGeom prst="roundRect">
            <a:avLst>
              <a:gd name="adj" fmla="val 784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762500" y="3000375"/>
            <a:ext cx="4029075" cy="1457325"/>
          </a:xfrm>
          <a:prstGeom prst="roundRect">
            <a:avLst>
              <a:gd name="adj" fmla="val 7843"/>
            </a:avLst>
          </a:prstGeom>
          <a:solidFill>
            <a:srgbClr val="FCE4EC"/>
          </a:solidFill>
          <a:ln w="14288">
            <a:solidFill>
              <a:srgbClr val="E91E6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克隆铺砖 —— 二重循环生成砖块海</a:t>
            </a:r>
            <a:endParaRPr lang="en-US" sz="2550" dirty="0"/>
          </a:p>
        </p:txBody>
      </p:sp>
      <p:sp>
        <p:nvSpPr>
          <p:cNvPr id="10" name="Text 7"/>
          <p:cNvSpPr/>
          <p:nvPr/>
        </p:nvSpPr>
        <p:spPr>
          <a:xfrm>
            <a:off x="714375" y="1238250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🔁 二重循环是什么？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714375" y="1476375"/>
            <a:ext cx="3867150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外面一个循环控制</a:t>
            </a:r>
            <a:pPr algn="l" indent="0" marL="0">
              <a:lnSpc>
                <a:spcPts val="1950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行</a:t>
            </a:r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（几排砖块）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里面一个循环控制</a:t>
            </a:r>
            <a:pPr algn="l" indent="0" marL="0">
              <a:lnSpc>
                <a:spcPts val="1950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列</a:t>
            </a:r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（每排几个砖块）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比如说 4 行 × 5 列 = 20 块砖！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每个砖块都是克隆体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用循环+克隆一键铺满屏幕！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500062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💻 Scratch 代码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5491237" y="1540669"/>
            <a:ext cx="47119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开始游戏 ▼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5815013" y="1826419"/>
            <a:ext cx="74146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-200 y: 160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6160517" y="2112169"/>
            <a:ext cx="80813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4 次 ← 外循环(行)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6284342" y="2397919"/>
            <a:ext cx="80813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5 次 ← 内循环(列)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5000625" y="2671763"/>
            <a:ext cx="58429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 自己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5000625" y="2919412"/>
            <a:ext cx="85449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 坐标增加 80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5938837" y="3178969"/>
            <a:ext cx="32042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-200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5000625" y="3452813"/>
            <a:ext cx="125506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 坐标增加 -50 ← 换下一行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571500" y="26670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对比L1-7：钢琴克隆了一排，这是二重循环——克隆满屏！</a:t>
            </a:r>
            <a:endParaRPr lang="en-US" sz="1350" dirty="0"/>
          </a:p>
        </p:txBody>
      </p:sp>
      <p:sp>
        <p:nvSpPr>
          <p:cNvPr id="22" name="Text 19"/>
          <p:cNvSpPr/>
          <p:nvPr/>
        </p:nvSpPr>
        <p:spPr>
          <a:xfrm>
            <a:off x="714375" y="3095625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🔁 L1-7 钢琴克隆（一重）</a:t>
            </a:r>
            <a:endParaRPr lang="en-US" sz="1050" dirty="0"/>
          </a:p>
        </p:txBody>
      </p:sp>
      <p:sp>
        <p:nvSpPr>
          <p:cNvPr id="23" name="Text 20"/>
          <p:cNvSpPr/>
          <p:nvPr/>
        </p:nvSpPr>
        <p:spPr>
          <a:xfrm>
            <a:off x="714375" y="3333750"/>
            <a:ext cx="3480435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重复8次 → 克隆一排琴键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学会克隆的基本用法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4905375" y="3095625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E91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🔥 L1-12 砖块克隆（二重）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4905375" y="3333750"/>
            <a:ext cx="3480435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4行 × 5列 = 20块砖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二维铺满 = </a:t>
            </a:r>
            <a:pPr algn="l" indent="0" marL="0">
              <a:lnSpc>
                <a:spcPts val="1980"/>
              </a:lnSpc>
              <a:buNone/>
            </a:pPr>
            <a:r>
              <a:rPr lang="en-US" sz="90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高级克隆技巧！</a:t>
            </a:r>
            <a:endParaRPr lang="en-US" sz="900" dirty="0"/>
          </a:p>
        </p:txBody>
      </p:sp>
      <p:sp>
        <p:nvSpPr>
          <p:cNvPr id="26" name="Text 2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L1-12 打砖块</a:t>
            </a:r>
            <a:endParaRPr lang="en-US" sz="670" dirty="0"/>
          </a:p>
        </p:txBody>
      </p:sp>
      <p:sp>
        <p:nvSpPr>
          <p:cNvPr id="27" name="Text 2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09 / 25</a:t>
            </a:r>
            <a:endParaRPr lang="en-US" sz="6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2026-05-20T14:31:40Z</dcterms:created>
  <dcterms:modified xsi:type="dcterms:W3CDTF">2026-05-20T14:31:40Z</dcterms:modified>
</cp:coreProperties>
</file>