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image" Target="../media/image-23-3.png"/><Relationship Id="rId4" Type="http://schemas.openxmlformats.org/officeDocument/2006/relationships/image" Target="../media/image-2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image" Target="../media/image-26-3.png"/><Relationship Id="rId4" Type="http://schemas.openxmlformats.org/officeDocument/2006/relationships/image" Target="../media/image-26-4.svg"/><Relationship Id="rId5" Type="http://schemas.openxmlformats.org/officeDocument/2006/relationships/image" Target="../media/image-26-5.png"/><Relationship Id="rId6" Type="http://schemas.openxmlformats.org/officeDocument/2006/relationships/image" Target="../media/image-26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9C27B0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9C27B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13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神笔马良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和小超人一起画画 🖌️✨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L1-13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落笔抬笔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79082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79082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9082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52750"/>
            <a:ext cx="6029325" cy="1362075"/>
          </a:xfrm>
          <a:prstGeom prst="roundRect">
            <a:avLst>
              <a:gd name="adj" fmla="val 839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什么时候画？什么时候不画？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🖊️ 落笔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2857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笔尖碰到纸面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566862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移动时留下墨迹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1657350"/>
            <a:ext cx="357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画线模式开启 ✨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3381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✋ 抬笔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3381375" y="1476375"/>
            <a:ext cx="2857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笔尖离开纸面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3381375" y="1566862"/>
            <a:ext cx="2857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移动不留痕迹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3381375" y="1657350"/>
            <a:ext cx="357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画线模式关闭 🚫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🔵 图章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6048375" y="1476375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按下印章的效果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6048375" y="1566862"/>
            <a:ext cx="428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不需要落笔也能盖！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6048375" y="1657350"/>
            <a:ext cx="357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瞬间留下图案 💥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571500" y="257175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落笔 = 自动连线 · 抬笔 = 跳着走 · 图章 = 直接盖！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714375" y="304800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🔑 打个比方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714375" y="3286125"/>
            <a:ext cx="551068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 = 按着画笔在纸上画，走到哪线跟到哪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 = 把笔拿起来，移动到新位置不画线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图章 = 按印章，直接盖一个图案，跟画线无关！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10 / 28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落笔抬笔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33375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按鼠标画线，松开停止！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升级版脚本 —— 按鼠标才画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1539478" y="2035969"/>
            <a:ext cx="80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▼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866775" y="2319338"/>
            <a:ext cx="96679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409825"/>
            <a:ext cx="1714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否则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866775" y="2500313"/>
            <a:ext cx="96679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2681288"/>
            <a:ext cx="5524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按住鼠标 = 画线 ✏️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2771775"/>
            <a:ext cx="5381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松开鼠标 = 不画 🛑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试一试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000625" y="1476375"/>
            <a:ext cx="3287077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修改脚本，加入「如果...否则」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点击绿旗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按住鼠标拖动 = 画线！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松开鼠标 = 不画线，自由移动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和真正的画笔一模一样！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想画就画，想停就停～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「如果...否则」控制落笔抬笔，让画笔更聪明！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714375" y="34290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🔗 回顾：L1-9 学过的「如果...那么」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714375" y="366712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我们用「鼠标按下?」来判断是否在按鼠标 + 「如果...否则」来控制落笔还是抬笔！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11 / 28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D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颜色切换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333750"/>
            <a:ext cx="6029325" cy="1028700"/>
          </a:xfrm>
          <a:prstGeom prst="roundRect">
            <a:avLst>
              <a:gd name="adj" fmla="val 11111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按键盘数字键，随心换颜色！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完整的颜色切换脚本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867150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1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 0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2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 30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3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 60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……依此类推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🔴0 🟠30 🟡60 🟢90 🔵120 🟣150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🌈 彩虹随机色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5000625" y="1476375"/>
            <a:ext cx="571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也可以每个颜色随机生成！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5000625" y="1657350"/>
            <a:ext cx="461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5000625" y="2216944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放在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6255767" y="2216944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里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000625" y="2409825"/>
            <a:ext cx="476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每画一笔颜色都不同！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5000625" y="2500313"/>
            <a:ext cx="4048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🌈 彩虹画笔效果！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71500" y="295275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颜色值范围 0~200，覆盖整个彩虹色环！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714375" y="342900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🔗 复习：L1-12 随机数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714375" y="3667125"/>
            <a:ext cx="5510689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上节课学过的随机数 + 画笔颜色一起用，效果超酷！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12 / 28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粗细擦除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95625"/>
            <a:ext cx="602932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画笔粗细 + 一键擦除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粗细调节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6000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粗细 ▼ 设为 ___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814513"/>
            <a:ext cx="476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数值越大，画笔越粗！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995487"/>
            <a:ext cx="3810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↑ 键 ▼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2085975"/>
            <a:ext cx="5334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粗细 ▼ 增加 1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266950"/>
            <a:ext cx="3810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↓ 键 ▼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357438"/>
            <a:ext cx="5619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粗细 ▼ 增加 -1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🧹 一键擦除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4714875" y="1476375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4714875" y="1814513"/>
            <a:ext cx="428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清空画布，重新画！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4714875" y="1995487"/>
            <a:ext cx="4143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空格 ▼ 键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4714875" y="2085975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4714875" y="2266950"/>
            <a:ext cx="5476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一键清空，干净如新！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571500" y="26670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按键控制粗细更方便！↑加粗 ↓变细 空格清空！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714375" y="3190875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试一试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714375" y="3429000"/>
            <a:ext cx="551068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用粗笔画几笔，再切换成细笔——看看粗细区别！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画完按空格键清空，重新开始！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13 / 28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粗细擦除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2505075"/>
          </a:xfrm>
          <a:prstGeom prst="roundRect">
            <a:avLst>
              <a:gd name="adj" fmla="val 456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2505075"/>
          </a:xfrm>
          <a:prstGeom prst="roundRect">
            <a:avLst>
              <a:gd name="adj" fmla="val 456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905250"/>
            <a:ext cx="8220075" cy="885825"/>
          </a:xfrm>
          <a:prstGeom prst="roundRect">
            <a:avLst>
              <a:gd name="adj" fmla="val 1290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完整控制脚本合体！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完整的控制脚本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738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 → 全部擦除，落笔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1874267" y="1659731"/>
            <a:ext cx="1095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943100"/>
            <a:ext cx="2619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粗细控制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2126456"/>
            <a:ext cx="4905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↑ 键 ▼ →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1688678" y="2126456"/>
            <a:ext cx="714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412206"/>
            <a:ext cx="4905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↓ 键 ▼ →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1688678" y="2412206"/>
            <a:ext cx="1000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-1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2695575"/>
            <a:ext cx="2619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清空画布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714375" y="2786063"/>
            <a:ext cx="714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空格 ▼ 键 → 全部擦除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714375" y="2967038"/>
            <a:ext cx="2619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颜色控制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714375" y="3150394"/>
            <a:ext cx="476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1 键 ▼ →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714375" y="3436144"/>
            <a:ext cx="476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2 键 ▼ →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全面控制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5000625" y="1476375"/>
            <a:ext cx="3287077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🖌️ 鼠标移动 = 画画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🔴 1~6键 = 换颜色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⬆ ⬇ 键 = 调粗细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空格键 = 清空画布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🟢 绿旗 = 重新开始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所有控制都在键盘上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画起来超方便！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试试画不同颜色、不同粗细的线！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571500" y="3524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多个按键脚本互不干扰，各管各的功能！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714375" y="400050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每个「当按下…键」都是独立的脚本块，全部放在同一角色身上，各管各的功能，互不影响！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14 / 28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⬛ 正方形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3337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让画笔自动画正方形！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正方形规律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2857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4条边一样长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566862"/>
            <a:ext cx="3714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4个角都是90°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174783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124075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1390204" y="2307431"/>
            <a:ext cx="714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度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2500313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2876550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3381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用循环简化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4541267" y="1569244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 次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3381375" y="1762125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3381375" y="2228850"/>
            <a:ext cx="6953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 条边 × 4 次 = 正方形！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3381375" y="2409825"/>
            <a:ext cx="3476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每次转 90°，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3381375" y="2500313"/>
            <a:ext cx="5048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360 ÷ 4 = 90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3381375" y="2590800"/>
            <a:ext cx="3381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外角 = 90°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完整脚本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6048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6048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6048375" y="165735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29" name="Text 26"/>
          <p:cNvSpPr/>
          <p:nvPr/>
        </p:nvSpPr>
        <p:spPr>
          <a:xfrm>
            <a:off x="7208267" y="1840706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 次</a:t>
            </a:r>
            <a:endParaRPr lang="en-US" sz="600" dirty="0"/>
          </a:p>
        </p:txBody>
      </p:sp>
      <p:sp>
        <p:nvSpPr>
          <p:cNvPr id="30" name="Text 27"/>
          <p:cNvSpPr/>
          <p:nvPr/>
        </p:nvSpPr>
        <p:spPr>
          <a:xfrm>
            <a:off x="6048375" y="2033587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31" name="Text 28"/>
          <p:cNvSpPr/>
          <p:nvPr/>
        </p:nvSpPr>
        <p:spPr>
          <a:xfrm>
            <a:off x="6048375" y="2409825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32" name="Text 29"/>
          <p:cNvSpPr/>
          <p:nvPr/>
        </p:nvSpPr>
        <p:spPr>
          <a:xfrm>
            <a:off x="6048375" y="2590800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点击绿旗</a:t>
            </a:r>
            <a:endParaRPr lang="en-US" sz="600" dirty="0"/>
          </a:p>
        </p:txBody>
      </p:sp>
      <p:sp>
        <p:nvSpPr>
          <p:cNvPr id="33" name="Text 30"/>
          <p:cNvSpPr/>
          <p:nvPr/>
        </p:nvSpPr>
        <p:spPr>
          <a:xfrm>
            <a:off x="6048375" y="2681288"/>
            <a:ext cx="428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自动画出正方形！✨</a:t>
            </a:r>
            <a:endParaRPr lang="en-US" sz="600" dirty="0"/>
          </a:p>
        </p:txBody>
      </p:sp>
      <p:sp>
        <p:nvSpPr>
          <p:cNvPr id="34" name="Text 31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外角 = 360 ÷ 边数，正方形 4 条边 → 每边转 90°！</a:t>
            </a:r>
            <a:endParaRPr lang="en-US" sz="600" dirty="0"/>
          </a:p>
        </p:txBody>
      </p:sp>
      <p:sp>
        <p:nvSpPr>
          <p:cNvPr id="35" name="Text 32"/>
          <p:cNvSpPr/>
          <p:nvPr/>
        </p:nvSpPr>
        <p:spPr>
          <a:xfrm>
            <a:off x="714375" y="34290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挑战</a:t>
            </a:r>
            <a:endParaRPr lang="en-US" sz="600" dirty="0"/>
          </a:p>
        </p:txBody>
      </p:sp>
      <p:sp>
        <p:nvSpPr>
          <p:cNvPr id="36" name="Text 33"/>
          <p:cNvSpPr/>
          <p:nvPr/>
        </p:nvSpPr>
        <p:spPr>
          <a:xfrm>
            <a:off x="714375" y="36671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试试把 4 次改成 5 次、把 90° 改成 72° —— 会画出什么图形？</a:t>
            </a:r>
            <a:endParaRPr lang="en-US" sz="600" dirty="0"/>
          </a:p>
        </p:txBody>
      </p:sp>
      <p:sp>
        <p:nvSpPr>
          <p:cNvPr id="37" name="Text 3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38" name="Text 3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15 / 28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⬛ 正方形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1838325"/>
          </a:xfrm>
          <a:prstGeom prst="roundRect">
            <a:avLst>
              <a:gd name="adj" fmla="val 621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238500"/>
            <a:ext cx="602932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用随机数画彩色正方形！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升级脚本 —— 彩色正方形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750219"/>
            <a:ext cx="4857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194310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1874267" y="2126456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 次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319337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2695575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2876550"/>
            <a:ext cx="714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每次绿旗画出不同颜色正方形！🎨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练习挑战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000625" y="1476375"/>
            <a:ext cx="3287077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画一个边长为 150 的正方形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画一个边长为 50 的小正方形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把正方形改成紫色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每次画完换个位置再画一个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试试把画正方形换成按下键触发？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571500" y="28575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循环 + 随机数 + 运动积木 = 自动画图！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714375" y="333375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🧠 思考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714375" y="3571875"/>
            <a:ext cx="551068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如果画完正方形不抬笔，直接画第二个正方形会怎样？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16 / 28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🔺 三角形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79082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79082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9082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143250"/>
            <a:ext cx="4362450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让画笔自动画三角形！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三角形规律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3条边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566862"/>
            <a:ext cx="7953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外角 = 360 ÷ 3 = 120°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174783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124075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1390204" y="2307431"/>
            <a:ext cx="714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度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2500313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3381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循环简化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4541267" y="1569244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次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3381375" y="1762125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3381375" y="2228850"/>
            <a:ext cx="5905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正方形 = 4次 × 90°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3381375" y="2319337"/>
            <a:ext cx="6381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三角形 = 3次 × 120°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3381375" y="2500313"/>
            <a:ext cx="5381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规律：360 ÷ 边数！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三角形脚本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6048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6048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6048375" y="165735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7208267" y="1840706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次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6048375" y="2033587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29" name="Text 26"/>
          <p:cNvSpPr/>
          <p:nvPr/>
        </p:nvSpPr>
        <p:spPr>
          <a:xfrm>
            <a:off x="6048375" y="2409825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30" name="Text 27"/>
          <p:cNvSpPr/>
          <p:nvPr/>
        </p:nvSpPr>
        <p:spPr>
          <a:xfrm>
            <a:off x="6048375" y="2590800"/>
            <a:ext cx="523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和正方形只差两个数字！</a:t>
            </a:r>
            <a:endParaRPr lang="en-US" sz="600" dirty="0"/>
          </a:p>
        </p:txBody>
      </p:sp>
      <p:sp>
        <p:nvSpPr>
          <p:cNvPr id="31" name="Text 28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外角 = 360 ÷ 边数！三角形 = 120°，正方形 = 90°，五边形 = 72°</a:t>
            </a:r>
            <a:endParaRPr lang="en-US" sz="600" dirty="0"/>
          </a:p>
        </p:txBody>
      </p:sp>
      <p:sp>
        <p:nvSpPr>
          <p:cNvPr id="32" name="Text 29"/>
          <p:cNvSpPr/>
          <p:nvPr/>
        </p:nvSpPr>
        <p:spPr>
          <a:xfrm>
            <a:off x="714375" y="3238500"/>
            <a:ext cx="38188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📊 图形公式表</a:t>
            </a:r>
            <a:endParaRPr lang="en-US" sz="600" dirty="0"/>
          </a:p>
        </p:txBody>
      </p:sp>
      <p:sp>
        <p:nvSpPr>
          <p:cNvPr id="33" name="Text 30"/>
          <p:cNvSpPr/>
          <p:nvPr/>
        </p:nvSpPr>
        <p:spPr>
          <a:xfrm>
            <a:off x="714375" y="3476625"/>
            <a:ext cx="381881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🔺 三角形：3条边 / 120° 转角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⬛ 正方形：4条边 / 90° 转角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⬠ 五边形：5条边 / 72° 转角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⬡ 六边形：6条边 / 60° 转角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⭕ 圆形＝边数越多越像圆！</a:t>
            </a:r>
            <a:endParaRPr lang="en-US" sz="600" dirty="0"/>
          </a:p>
        </p:txBody>
      </p:sp>
      <p:sp>
        <p:nvSpPr>
          <p:cNvPr id="34" name="Text 3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35" name="Text 3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17 / 28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🔺 三角形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1743075"/>
          </a:xfrm>
          <a:prstGeom prst="roundRect">
            <a:avLst>
              <a:gd name="adj" fmla="val 6557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190875"/>
            <a:ext cx="602932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动手画三角形！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三角形升级脚本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750219"/>
            <a:ext cx="4857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194310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1874267" y="2126456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 次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319337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150 步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2695575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2876550"/>
            <a:ext cx="571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每次画出不同颜色三角形！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练习挑战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000625" y="1476375"/>
            <a:ext cx="3287077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画一个边长 200 的大三角形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画一个边长 80 的小三角形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用循环画 3 个不同颜色的三角形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试试把三角形 + 正方形叠在一起？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571500" y="2855119"/>
            <a:ext cx="2143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公式：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1945704" y="2855119"/>
            <a:ext cx="10239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 次，每次移动 + 右转 (360÷N)°！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714375" y="3286125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🔑 关键点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714375" y="3524250"/>
            <a:ext cx="551068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正方形用熟了吗？三角形只需要改两个数：4→3、90→120！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18 / 28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D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五角星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6D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6D3F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3337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让画笔画出五角星！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五角星规律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2223611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五角星 = 5条边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但转角不是 72°！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五角星转角 = 144°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（360÷5×2 = 144）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为什么是 144°？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因为画星星时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跳过相邻顶点！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3381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对比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3381375" y="1476375"/>
            <a:ext cx="2223611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⬠ 五边形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5 次 / 72°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正五边形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五角星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5 次 / 144°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五角星！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边数相同，转角不同！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144 = 72 × 2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五角星脚本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6048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6048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6048375" y="165735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7208267" y="1840706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5 次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6048375" y="2033587"/>
            <a:ext cx="4095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150 步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6048375" y="2409825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6048375" y="2590800"/>
            <a:ext cx="523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和五边形只差转角数字！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6048375" y="2681288"/>
            <a:ext cx="3857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72° → 五边形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6048375" y="2771775"/>
            <a:ext cx="5048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144° → 五角星 ✨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五边形 72° → 五角星 144°！多绕一圈画出星星形状！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714375" y="34290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挑战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714375" y="36671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试试画出六角星（6条边、转角多少？）和大五角星（边长300）！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19 / 28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257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🛷</a:t>
            </a:r>
            <a:endParaRPr lang="en-US" sz="1570" dirty="0"/>
          </a:p>
        </p:txBody>
      </p:sp>
      <p:sp>
        <p:nvSpPr>
          <p:cNvPr id="7" name="Text 4"/>
          <p:cNvSpPr/>
          <p:nvPr/>
        </p:nvSpPr>
        <p:spPr>
          <a:xfrm>
            <a:off x="13457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滑行积木</a:t>
            </a:r>
            <a:endParaRPr lang="en-US" sz="1570" dirty="0"/>
          </a:p>
        </p:txBody>
      </p:sp>
      <p:sp>
        <p:nvSpPr>
          <p:cNvPr id="8" name="Shape 5"/>
          <p:cNvSpPr/>
          <p:nvPr/>
        </p:nvSpPr>
        <p:spPr>
          <a:xfrm>
            <a:off x="25717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526110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1570" dirty="0"/>
          </a:p>
        </p:txBody>
      </p:sp>
      <p:sp>
        <p:nvSpPr>
          <p:cNvPr id="10" name="Text 7"/>
          <p:cNvSpPr/>
          <p:nvPr/>
        </p:nvSpPr>
        <p:spPr>
          <a:xfrm>
            <a:off x="3406080" y="1728788"/>
            <a:ext cx="36016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随机数</a:t>
            </a:r>
            <a:endParaRPr lang="en-US" sz="1570" dirty="0"/>
          </a:p>
        </p:txBody>
      </p:sp>
      <p:sp>
        <p:nvSpPr>
          <p:cNvPr id="11" name="Shape 8"/>
          <p:cNvSpPr/>
          <p:nvPr/>
        </p:nvSpPr>
        <p:spPr>
          <a:xfrm>
            <a:off x="45720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5262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5226248" y="1728788"/>
            <a:ext cx="72025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二重循环克隆</a:t>
            </a:r>
            <a:endParaRPr lang="en-US" sz="1570" dirty="0"/>
          </a:p>
        </p:txBody>
      </p:sp>
      <p:sp>
        <p:nvSpPr>
          <p:cNvPr id="14" name="Shape 11"/>
          <p:cNvSpPr/>
          <p:nvPr/>
        </p:nvSpPr>
        <p:spPr>
          <a:xfrm>
            <a:off x="65722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6D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6D3F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52653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6D3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570" dirty="0"/>
          </a:p>
        </p:txBody>
      </p:sp>
      <p:sp>
        <p:nvSpPr>
          <p:cNvPr id="16" name="Text 13"/>
          <p:cNvSpPr/>
          <p:nvPr/>
        </p:nvSpPr>
        <p:spPr>
          <a:xfrm>
            <a:off x="734652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6D3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碰撞检测</a:t>
            </a:r>
            <a:endParaRPr lang="en-US" sz="1570" dirty="0"/>
          </a:p>
        </p:txBody>
      </p:sp>
      <p:sp>
        <p:nvSpPr>
          <p:cNvPr id="17" name="Shape 14"/>
          <p:cNvSpPr/>
          <p:nvPr/>
        </p:nvSpPr>
        <p:spPr>
          <a:xfrm>
            <a:off x="571500" y="257175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L1-12 我们学了什么？</a:t>
            </a:r>
            <a:endParaRPr lang="en-US" sz="2550" dirty="0"/>
          </a:p>
        </p:txBody>
      </p:sp>
      <p:sp>
        <p:nvSpPr>
          <p:cNvPr id="19" name="Text 16"/>
          <p:cNvSpPr/>
          <p:nvPr/>
        </p:nvSpPr>
        <p:spPr>
          <a:xfrm>
            <a:off x="571500" y="2190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上节课我们做出了超好玩的打砖块——二重循环克隆砖块、小球反弹、碰撞检测！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26670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🖌️ 今天我们要学习 </a:t>
            </a:r>
            <a:pPr algn="l" indent="0" marL="0">
              <a:lnSpc>
                <a:spcPts val="2700"/>
              </a:lnSpc>
              <a:buNone/>
            </a:pPr>
            <a:r>
              <a:rPr lang="en-US" sz="1500" b="1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画笔扩展和图章</a:t>
            </a:r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用鼠标当神笔，画出彩虹线条和花朵图案！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L1-13 神笔马良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28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D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五角星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333750"/>
            <a:ext cx="602932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五角星 + 图章，满天星！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升级 —— 按一下鼠标画一颗星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1539478" y="2035969"/>
            <a:ext cx="80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▼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2319337"/>
            <a:ext cx="2476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2026667" y="2502694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5 次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695575"/>
            <a:ext cx="5143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80 步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714375" y="3071813"/>
            <a:ext cx="2476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3252788"/>
            <a:ext cx="7524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点一下鼠标 = 画一颗五角星！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000625" y="123825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满天星挑战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000625" y="1476375"/>
            <a:ext cx="3287077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用鼠标在画布各处画五角星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加随机颜色，每颗星不同色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加随机大小，有大有小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试试画三角形 + 正方形 + 五角星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满天繁星！🌌✨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571500" y="295275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正N边形 = N次循环 + 360÷N 转角，画星星就加倍转角！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714375" y="342900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进阶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714375" y="3667125"/>
            <a:ext cx="5510689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试试 8 条边 135° 转角的八角星？公式：星形转角 = 180 - 180×(连线间隔÷边数)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20 / 28</a:t>
            </a:r>
            <a:endParaRPr lang="en-US" sz="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rgbClr val="B71C1C">
              <a:alpha val="4000"/>
            </a:srgbClr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B71C1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🐛 Bug站</a:t>
            </a:r>
            <a:endParaRPr lang="en-US" sz="600" dirty="0"/>
          </a:p>
        </p:txBody>
      </p:sp>
      <p:sp>
        <p:nvSpPr>
          <p:cNvPr id="6" name="Text 3"/>
          <p:cNvSpPr/>
          <p:nvPr/>
        </p:nvSpPr>
        <p:spPr>
          <a:xfrm>
            <a:off x="571500" y="1095375"/>
            <a:ext cx="8053340" cy="266700"/>
          </a:xfrm>
          <a:prstGeom prst="roundRect">
            <a:avLst>
              <a:gd name="adj" fmla="val 28571"/>
            </a:avLst>
          </a:prstGeom>
          <a:solidFill>
            <a:srgbClr val="FCE4EC"/>
          </a:solidFill>
          <a:ln w="14288">
            <a:solidFill>
              <a:srgbClr val="B71C1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🔍 Bug #1</a:t>
            </a:r>
            <a:endParaRPr lang="en-US" sz="600" dirty="0"/>
          </a:p>
        </p:txBody>
      </p:sp>
      <p:sp>
        <p:nvSpPr>
          <p:cNvPr id="7" name="Shape 4"/>
          <p:cNvSpPr/>
          <p:nvPr/>
        </p:nvSpPr>
        <p:spPr>
          <a:xfrm>
            <a:off x="571500" y="1381125"/>
            <a:ext cx="4076700" cy="1123950"/>
          </a:xfrm>
          <a:prstGeom prst="roundRect">
            <a:avLst>
              <a:gd name="adj" fmla="val 10169"/>
            </a:avLst>
          </a:prstGeom>
          <a:solidFill>
            <a:srgbClr val="FFFFFF"/>
          </a:solidFill>
          <a:ln w="14288">
            <a:solidFill>
              <a:srgbClr val="B71C1C"/>
            </a:solidFill>
            <a:prstDash val="solid"/>
          </a:ln>
          <a:effectLst>
            <a:outerShdw sx="100000" sy="100000" kx="0" ky="0" algn="bl" rotWithShape="0" blurRad="101600" dist="40411" dir="2700000">
              <a:srgbClr val="B71C1C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572000" y="1381125"/>
            <a:ext cx="4076700" cy="1123950"/>
          </a:xfrm>
          <a:prstGeom prst="roundRect">
            <a:avLst>
              <a:gd name="adj" fmla="val 1016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2333625"/>
            <a:ext cx="8053340" cy="266700"/>
          </a:xfrm>
          <a:prstGeom prst="roundRect">
            <a:avLst>
              <a:gd name="adj" fmla="val 28571"/>
            </a:avLst>
          </a:prstGeom>
          <a:solidFill>
            <a:srgbClr val="FCE4EC"/>
          </a:solidFill>
          <a:ln w="14288">
            <a:solidFill>
              <a:srgbClr val="B71C1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🔍 Bug #2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571500" y="2619375"/>
            <a:ext cx="4076700" cy="1123950"/>
          </a:xfrm>
          <a:prstGeom prst="roundRect">
            <a:avLst>
              <a:gd name="adj" fmla="val 10169"/>
            </a:avLst>
          </a:prstGeom>
          <a:solidFill>
            <a:srgbClr val="FFFFFF"/>
          </a:solidFill>
          <a:ln w="14288">
            <a:solidFill>
              <a:srgbClr val="B71C1C"/>
            </a:solidFill>
            <a:prstDash val="solid"/>
          </a:ln>
          <a:effectLst>
            <a:outerShdw sx="100000" sy="100000" kx="0" ky="0" algn="bl" rotWithShape="0" blurRad="101600" dist="40411" dir="2700000">
              <a:srgbClr val="B71C1C">
                <a:alpha val="10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572000" y="2619375"/>
            <a:ext cx="4076700" cy="1123950"/>
          </a:xfrm>
          <a:prstGeom prst="roundRect">
            <a:avLst>
              <a:gd name="adj" fmla="val 1016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71500" y="3619500"/>
            <a:ext cx="8053340" cy="266700"/>
          </a:xfrm>
          <a:prstGeom prst="roundRect">
            <a:avLst>
              <a:gd name="adj" fmla="val 28571"/>
            </a:avLst>
          </a:prstGeom>
          <a:solidFill>
            <a:srgbClr val="FCE4EC"/>
          </a:solidFill>
          <a:ln w="14288">
            <a:solidFill>
              <a:srgbClr val="B71C1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🔍 Bug #3</a:t>
            </a:r>
            <a:endParaRPr lang="en-US" sz="600" dirty="0"/>
          </a:p>
        </p:txBody>
      </p:sp>
      <p:sp>
        <p:nvSpPr>
          <p:cNvPr id="13" name="Shape 10"/>
          <p:cNvSpPr/>
          <p:nvPr/>
        </p:nvSpPr>
        <p:spPr>
          <a:xfrm>
            <a:off x="571500" y="3905250"/>
            <a:ext cx="4076700" cy="933450"/>
          </a:xfrm>
          <a:prstGeom prst="roundRect">
            <a:avLst>
              <a:gd name="adj" fmla="val 12245"/>
            </a:avLst>
          </a:prstGeom>
          <a:solidFill>
            <a:srgbClr val="FFFFFF"/>
          </a:solidFill>
          <a:ln w="14288">
            <a:solidFill>
              <a:srgbClr val="B71C1C"/>
            </a:solidFill>
            <a:prstDash val="solid"/>
          </a:ln>
          <a:effectLst>
            <a:outerShdw sx="100000" sy="100000" kx="0" ky="0" algn="bl" rotWithShape="0" blurRad="101600" dist="40411" dir="2700000">
              <a:srgbClr val="B71C1C">
                <a:alpha val="10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572000" y="3905250"/>
            <a:ext cx="4076700" cy="933450"/>
          </a:xfrm>
          <a:prstGeom prst="roundRect">
            <a:avLst>
              <a:gd name="adj" fmla="val 1224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找找代码里的小虫子！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690562" y="1545431"/>
            <a:ext cx="2143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❌ 代码：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2064767" y="1545431"/>
            <a:ext cx="4429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 移动 100 步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690562" y="2024062"/>
            <a:ext cx="2857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但没有落笔！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4691063" y="1452563"/>
            <a:ext cx="362545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原因：没有落笔就不会留痕迹！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修复：在移动前加「落笔」积木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690562" y="2783681"/>
            <a:ext cx="7620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❌ 代码：重复 3 次 移动 100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690562" y="2976562"/>
            <a:ext cx="619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想画三角形却画不出三角形！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4691063" y="2690812"/>
            <a:ext cx="9572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原因：三角形转 120°，不是 90°！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4691063" y="2874169"/>
            <a:ext cx="2619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修复：把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5628829" y="2874169"/>
            <a:ext cx="1190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改成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690562" y="3976687"/>
            <a:ext cx="362545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❌ 代码：忘了加「全部擦除」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点绿旗后旧画还在！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4691063" y="3976687"/>
            <a:ext cx="362545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原因：绿旗不会自动清空画布！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修复：在最前面加「全部擦除」积木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21 / 28</a:t>
            </a:r>
            <a:endParaRPr lang="en-US" sz="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🚀 扩展关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274320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86125" y="1047750"/>
            <a:ext cx="274320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00750" y="1047750"/>
            <a:ext cx="274320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52750"/>
            <a:ext cx="602932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发挥你的创意！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690562" y="1143000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🌈 彩色螺旋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690562" y="1381125"/>
            <a:ext cx="428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每次移动后多加几步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690562" y="1471613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颜色跟着变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690562" y="1562100"/>
            <a:ext cx="428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画出一个彩色螺旋！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1257002" y="1745456"/>
            <a:ext cx="6238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→20→30→40……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3405187" y="1143000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🌸 花朵图案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3405187" y="1381125"/>
            <a:ext cx="2271951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重复画N个形状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每次旋转一点角度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用图章盖上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画出一朵花！🌸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6119813" y="1143000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🎆 烟花特效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6119813" y="1381125"/>
            <a:ext cx="2271951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从一个点出发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向8个方向射出线条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随机颜色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节日烟花！🎇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71500" y="257175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创意无限！把你学到的积木组合起来！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714375" y="304800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🔧 可用积木工具箱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714375" y="3286125"/>
            <a:ext cx="1500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 · 抬笔 · 图章 · 全部擦除 · 将笔的颜色设为 · 将笔的粗细设为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1463278" y="3469481"/>
            <a:ext cx="714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·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2694608" y="3469481"/>
            <a:ext cx="714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·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2870820" y="3469481"/>
            <a:ext cx="5476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· 随机数 · 移动 · 右转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22 / 28</a:t>
            </a:r>
            <a:endParaRPr lang="en-US" sz="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📝 课堂总结</a:t>
            </a:r>
            <a:endParaRPr lang="en-US" sz="600" dirty="0"/>
          </a:p>
        </p:txBody>
      </p:sp>
      <p:sp>
        <p:nvSpPr>
          <p:cNvPr id="5" name="Shape 1"/>
          <p:cNvSpPr/>
          <p:nvPr/>
        </p:nvSpPr>
        <p:spPr>
          <a:xfrm>
            <a:off x="571500" y="10953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6" name="Text 2"/>
          <p:cNvSpPr/>
          <p:nvPr/>
        </p:nvSpPr>
        <p:spPr>
          <a:xfrm>
            <a:off x="1243013" y="16859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🖌️</a:t>
            </a:r>
            <a:endParaRPr lang="en-US" sz="600" dirty="0"/>
          </a:p>
        </p:txBody>
      </p:sp>
      <p:sp>
        <p:nvSpPr>
          <p:cNvPr id="7" name="Text 3"/>
          <p:cNvSpPr/>
          <p:nvPr/>
        </p:nvSpPr>
        <p:spPr>
          <a:xfrm>
            <a:off x="1243013" y="17764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画笔扩展</a:t>
            </a:r>
            <a:endParaRPr lang="en-US" sz="600" dirty="0"/>
          </a:p>
        </p:txBody>
      </p:sp>
      <p:sp>
        <p:nvSpPr>
          <p:cNvPr id="8" name="Text 4"/>
          <p:cNvSpPr/>
          <p:nvPr/>
        </p:nvSpPr>
        <p:spPr>
          <a:xfrm>
            <a:off x="1433513" y="1716881"/>
            <a:ext cx="5027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添加扩展找到画笔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2571750" y="10953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3116461" y="16859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🖱️</a:t>
            </a:r>
            <a:endParaRPr lang="en-US" sz="600" dirty="0"/>
          </a:p>
        </p:txBody>
      </p:sp>
      <p:sp>
        <p:nvSpPr>
          <p:cNvPr id="11" name="Text 7"/>
          <p:cNvSpPr/>
          <p:nvPr/>
        </p:nvSpPr>
        <p:spPr>
          <a:xfrm>
            <a:off x="3116461" y="17764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鼠标跟随</a:t>
            </a:r>
            <a:endParaRPr lang="en-US" sz="600" dirty="0"/>
          </a:p>
        </p:txBody>
      </p:sp>
      <p:sp>
        <p:nvSpPr>
          <p:cNvPr id="12" name="Shape 8"/>
          <p:cNvSpPr/>
          <p:nvPr/>
        </p:nvSpPr>
        <p:spPr>
          <a:xfrm>
            <a:off x="4572000" y="10953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5274469" y="1685925"/>
            <a:ext cx="6191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</a:t>
            </a:r>
            <a:endParaRPr lang="en-US" sz="600" dirty="0"/>
          </a:p>
        </p:txBody>
      </p:sp>
      <p:sp>
        <p:nvSpPr>
          <p:cNvPr id="14" name="Text 10"/>
          <p:cNvSpPr/>
          <p:nvPr/>
        </p:nvSpPr>
        <p:spPr>
          <a:xfrm>
            <a:off x="5274469" y="17764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落笔抬笔</a:t>
            </a:r>
            <a:endParaRPr lang="en-US" sz="600" dirty="0"/>
          </a:p>
        </p:txBody>
      </p:sp>
      <p:sp>
        <p:nvSpPr>
          <p:cNvPr id="15" name="Text 11"/>
          <p:cNvSpPr/>
          <p:nvPr/>
        </p:nvSpPr>
        <p:spPr>
          <a:xfrm>
            <a:off x="5464969" y="1716881"/>
            <a:ext cx="43988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落笔画线抬笔停</a:t>
            </a:r>
            <a:endParaRPr lang="en-US" sz="820" dirty="0"/>
          </a:p>
        </p:txBody>
      </p:sp>
      <p:sp>
        <p:nvSpPr>
          <p:cNvPr id="16" name="Shape 12"/>
          <p:cNvSpPr/>
          <p:nvPr/>
        </p:nvSpPr>
        <p:spPr>
          <a:xfrm>
            <a:off x="6572250" y="10953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17" name="Text 13"/>
          <p:cNvSpPr/>
          <p:nvPr/>
        </p:nvSpPr>
        <p:spPr>
          <a:xfrm>
            <a:off x="7212806" y="16859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</a:t>
            </a:r>
            <a:endParaRPr lang="en-US" sz="600" dirty="0"/>
          </a:p>
        </p:txBody>
      </p:sp>
      <p:sp>
        <p:nvSpPr>
          <p:cNvPr id="18" name="Text 14"/>
          <p:cNvSpPr/>
          <p:nvPr/>
        </p:nvSpPr>
        <p:spPr>
          <a:xfrm>
            <a:off x="7212806" y="17764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颜色粗细</a:t>
            </a:r>
            <a:endParaRPr lang="en-US" sz="600" dirty="0"/>
          </a:p>
        </p:txBody>
      </p:sp>
      <p:sp>
        <p:nvSpPr>
          <p:cNvPr id="19" name="Text 15"/>
          <p:cNvSpPr/>
          <p:nvPr/>
        </p:nvSpPr>
        <p:spPr>
          <a:xfrm>
            <a:off x="7403306" y="1716881"/>
            <a:ext cx="565571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键盘控制变色调粗细</a:t>
            </a:r>
            <a:endParaRPr lang="en-US" sz="820" dirty="0"/>
          </a:p>
        </p:txBody>
      </p:sp>
      <p:sp>
        <p:nvSpPr>
          <p:cNvPr id="20" name="Shape 16"/>
          <p:cNvSpPr/>
          <p:nvPr/>
        </p:nvSpPr>
        <p:spPr>
          <a:xfrm>
            <a:off x="571500" y="24288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21" name="Text 17"/>
          <p:cNvSpPr/>
          <p:nvPr/>
        </p:nvSpPr>
        <p:spPr>
          <a:xfrm>
            <a:off x="1181100" y="3019425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⬛🔺⭐</a:t>
            </a:r>
            <a:endParaRPr lang="en-US" sz="600" dirty="0"/>
          </a:p>
        </p:txBody>
      </p:sp>
      <p:sp>
        <p:nvSpPr>
          <p:cNvPr id="22" name="Text 18"/>
          <p:cNvSpPr/>
          <p:nvPr/>
        </p:nvSpPr>
        <p:spPr>
          <a:xfrm>
            <a:off x="1181100" y="3109913"/>
            <a:ext cx="142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画图形</a:t>
            </a:r>
            <a:endParaRPr lang="en-US" sz="600" dirty="0"/>
          </a:p>
        </p:txBody>
      </p:sp>
      <p:sp>
        <p:nvSpPr>
          <p:cNvPr id="23" name="Text 19"/>
          <p:cNvSpPr/>
          <p:nvPr/>
        </p:nvSpPr>
        <p:spPr>
          <a:xfrm>
            <a:off x="1323975" y="3050381"/>
            <a:ext cx="676751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循环+运动=自动画图</a:t>
            </a:r>
            <a:endParaRPr lang="en-US" sz="820" dirty="0"/>
          </a:p>
        </p:txBody>
      </p:sp>
      <p:sp>
        <p:nvSpPr>
          <p:cNvPr id="24" name="Shape 20"/>
          <p:cNvSpPr/>
          <p:nvPr/>
        </p:nvSpPr>
        <p:spPr>
          <a:xfrm>
            <a:off x="2571750" y="24288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FF6D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6D3F">
                <a:alpha val="100000"/>
              </a:srgbClr>
            </a:outerShdw>
          </a:effectLst>
        </p:spPr>
      </p:sp>
      <p:sp>
        <p:nvSpPr>
          <p:cNvPr id="25" name="Text 21"/>
          <p:cNvSpPr/>
          <p:nvPr/>
        </p:nvSpPr>
        <p:spPr>
          <a:xfrm>
            <a:off x="3352800" y="30194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🔵</a:t>
            </a:r>
            <a:endParaRPr lang="en-US" sz="600" dirty="0"/>
          </a:p>
        </p:txBody>
      </p:sp>
      <p:sp>
        <p:nvSpPr>
          <p:cNvPr id="26" name="Text 22"/>
          <p:cNvSpPr/>
          <p:nvPr/>
        </p:nvSpPr>
        <p:spPr>
          <a:xfrm>
            <a:off x="3352800" y="3109913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图章</a:t>
            </a:r>
            <a:endParaRPr lang="en-US" sz="600" dirty="0"/>
          </a:p>
        </p:txBody>
      </p:sp>
      <p:sp>
        <p:nvSpPr>
          <p:cNvPr id="27" name="Text 23"/>
          <p:cNvSpPr/>
          <p:nvPr/>
        </p:nvSpPr>
        <p:spPr>
          <a:xfrm>
            <a:off x="3448050" y="3050381"/>
            <a:ext cx="377047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按下鼠标盖章</a:t>
            </a:r>
            <a:endParaRPr lang="en-US" sz="820" dirty="0"/>
          </a:p>
        </p:txBody>
      </p:sp>
      <p:sp>
        <p:nvSpPr>
          <p:cNvPr id="28" name="Shape 24"/>
          <p:cNvSpPr/>
          <p:nvPr/>
        </p:nvSpPr>
        <p:spPr>
          <a:xfrm>
            <a:off x="4572000" y="24288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29" name="Text 25"/>
          <p:cNvSpPr/>
          <p:nvPr/>
        </p:nvSpPr>
        <p:spPr>
          <a:xfrm>
            <a:off x="5274469" y="30194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🧹</a:t>
            </a:r>
            <a:endParaRPr lang="en-US" sz="600" dirty="0"/>
          </a:p>
        </p:txBody>
      </p:sp>
      <p:sp>
        <p:nvSpPr>
          <p:cNvPr id="30" name="Text 26"/>
          <p:cNvSpPr/>
          <p:nvPr/>
        </p:nvSpPr>
        <p:spPr>
          <a:xfrm>
            <a:off x="5274469" y="31099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31" name="Text 27"/>
          <p:cNvSpPr/>
          <p:nvPr/>
        </p:nvSpPr>
        <p:spPr>
          <a:xfrm>
            <a:off x="5464969" y="3050381"/>
            <a:ext cx="43988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清空画布重新画</a:t>
            </a:r>
            <a:endParaRPr lang="en-US" sz="820" dirty="0"/>
          </a:p>
        </p:txBody>
      </p:sp>
      <p:sp>
        <p:nvSpPr>
          <p:cNvPr id="32" name="Shape 28"/>
          <p:cNvSpPr/>
          <p:nvPr/>
        </p:nvSpPr>
        <p:spPr>
          <a:xfrm>
            <a:off x="6572250" y="2428875"/>
            <a:ext cx="2028825" cy="1362075"/>
          </a:xfrm>
          <a:prstGeom prst="roundRect">
            <a:avLst>
              <a:gd name="adj" fmla="val 8392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33" name="Text 29"/>
          <p:cNvSpPr/>
          <p:nvPr/>
        </p:nvSpPr>
        <p:spPr>
          <a:xfrm>
            <a:off x="7274719" y="3019425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</a:t>
            </a:r>
            <a:endParaRPr lang="en-US" sz="600" dirty="0"/>
          </a:p>
        </p:txBody>
      </p:sp>
      <p:sp>
        <p:nvSpPr>
          <p:cNvPr id="34" name="Text 30"/>
          <p:cNvSpPr/>
          <p:nvPr/>
        </p:nvSpPr>
        <p:spPr>
          <a:xfrm>
            <a:off x="7274719" y="3109913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键盘控制</a:t>
            </a:r>
            <a:endParaRPr lang="en-US" sz="600" dirty="0"/>
          </a:p>
        </p:txBody>
      </p:sp>
      <p:sp>
        <p:nvSpPr>
          <p:cNvPr id="35" name="Text 31"/>
          <p:cNvSpPr/>
          <p:nvPr/>
        </p:nvSpPr>
        <p:spPr>
          <a:xfrm>
            <a:off x="7465219" y="3050381"/>
            <a:ext cx="43988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多按键独立控制</a:t>
            </a:r>
            <a:endParaRPr lang="en-US" sz="820" dirty="0"/>
          </a:p>
        </p:txBody>
      </p:sp>
      <p:sp>
        <p:nvSpPr>
          <p:cNvPr id="36" name="Shape 32"/>
          <p:cNvSpPr/>
          <p:nvPr/>
        </p:nvSpPr>
        <p:spPr>
          <a:xfrm>
            <a:off x="571500" y="3762375"/>
            <a:ext cx="8124825" cy="695325"/>
          </a:xfrm>
          <a:prstGeom prst="roundRect">
            <a:avLst>
              <a:gd name="adj" fmla="val 16438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37" name="Text 3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今天我们学了什么？</a:t>
            </a:r>
            <a:endParaRPr lang="en-US" sz="600" dirty="0"/>
          </a:p>
        </p:txBody>
      </p:sp>
      <p:sp>
        <p:nvSpPr>
          <p:cNvPr id="38" name="Text 34"/>
          <p:cNvSpPr/>
          <p:nvPr/>
        </p:nvSpPr>
        <p:spPr>
          <a:xfrm>
            <a:off x="666750" y="3857625"/>
            <a:ext cx="7830979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外角公式：360 ÷ 边数 = 转角！正方形90° 三角形120° 五角星144°</a:t>
            </a:r>
            <a:endParaRPr lang="en-US" sz="600" dirty="0"/>
          </a:p>
        </p:txBody>
      </p:sp>
      <p:sp>
        <p:nvSpPr>
          <p:cNvPr id="39" name="Text 3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40" name="Text 3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23 / 28</a:t>
            </a:r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📝 测验</a:t>
            </a:r>
            <a:endParaRPr lang="en-US" sz="600" dirty="0"/>
          </a:p>
        </p:txBody>
      </p:sp>
      <p:sp>
        <p:nvSpPr>
          <p:cNvPr id="5" name="Text 2"/>
          <p:cNvSpPr/>
          <p:nvPr/>
        </p:nvSpPr>
        <p:spPr>
          <a:xfrm>
            <a:off x="571500" y="1095375"/>
            <a:ext cx="8053340" cy="238125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Q1</a:t>
            </a:r>
            <a:endParaRPr lang="en-US" sz="600" dirty="0"/>
          </a:p>
        </p:txBody>
      </p:sp>
      <p:sp>
        <p:nvSpPr>
          <p:cNvPr id="6" name="Text 3"/>
          <p:cNvSpPr/>
          <p:nvPr/>
        </p:nvSpPr>
        <p:spPr>
          <a:xfrm>
            <a:off x="571500" y="1809750"/>
            <a:ext cx="8053340" cy="238125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Q2</a:t>
            </a:r>
            <a:endParaRPr lang="en-US" sz="600" dirty="0"/>
          </a:p>
        </p:txBody>
      </p:sp>
      <p:sp>
        <p:nvSpPr>
          <p:cNvPr id="7" name="Text 4"/>
          <p:cNvSpPr/>
          <p:nvPr/>
        </p:nvSpPr>
        <p:spPr>
          <a:xfrm>
            <a:off x="571500" y="2524125"/>
            <a:ext cx="8053340" cy="238125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Q3</a:t>
            </a:r>
            <a:endParaRPr lang="en-US" sz="600" dirty="0"/>
          </a:p>
        </p:txBody>
      </p:sp>
      <p:sp>
        <p:nvSpPr>
          <p:cNvPr id="8" name="Text 5"/>
          <p:cNvSpPr/>
          <p:nvPr/>
        </p:nvSpPr>
        <p:spPr>
          <a:xfrm>
            <a:off x="571500" y="3238500"/>
            <a:ext cx="8053340" cy="238125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Q4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571500" y="3952875"/>
            <a:ext cx="8053340" cy="238125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Q5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考考你！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571500" y="133350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画笔扩展在 Scratch 的哪里找到？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571500" y="1571625"/>
            <a:ext cx="80243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左下角「添加扩展」→找到「画笔」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571500" y="2047875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「落笔」和「抬笔」有什么区别？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571500" y="2286000"/>
            <a:ext cx="80243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落笔移动留痕迹（画线），抬笔移动不留痕迹（移动不画）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571500" y="276225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画正三角形的转角是多少度？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71500" y="3000375"/>
            <a:ext cx="80243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120°（360 ÷ 3 = 120）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571500" y="3476625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画五角星的转角是多少度？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71500" y="3714750"/>
            <a:ext cx="80243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144°（360 ÷ 5 × 2 = 144）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71500" y="419100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「图章」需要落笔才能盖章吗？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571500" y="4429125"/>
            <a:ext cx="80243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不需要！图章直接盖章，和落笔抬笔无关！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24 / 28</a:t>
            </a:r>
            <a:endParaRPr lang="en-US" sz="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🏆 展示关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124325" cy="2028825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095375"/>
            <a:ext cx="4124325" cy="2028825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429000"/>
            <a:ext cx="602932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秀出你的作品！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1906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 展示内容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577114" cy="1285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鼠标跟随画线 —— 按住鼠标画画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颜色切换 —— 按1~6键换彩虹色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粗细调节 —— 按↑↓键调画笔大小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清空画布 —— 按空格键擦除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5️⃣ 画正方形 —— 点击绿旗自动画出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6️⃣ 画三角形 —— 点击绿旗自动画出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7️⃣ 画五角星 —— 按鼠标画星星！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4714875" y="11906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加分项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4714875" y="1428750"/>
            <a:ext cx="3577114" cy="1285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做了彩虹随机色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画了彩色螺旋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画了花朵图案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画了烟花特效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用了图章做装饰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做了八角星或更多图形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代码有创意、整洁有序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571500" y="300037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每个同学的作品都是独一无二的神笔！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352425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🎤 说一说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3762375"/>
            <a:ext cx="551068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你做的最满意的功能是什么？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你遇到的最大的挑战是什么？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25 / 28</a:t>
            </a:r>
            <a:endParaRPr lang="en-US" sz="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4762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9C27B0"/>
          </a:solidFill>
          <a:ln/>
        </p:spPr>
      </p:sp>
      <p:sp>
        <p:nvSpPr>
          <p:cNvPr id="5" name="Shape 1"/>
          <p:cNvSpPr/>
          <p:nvPr/>
        </p:nvSpPr>
        <p:spPr>
          <a:xfrm>
            <a:off x="666750" y="2381250"/>
            <a:ext cx="3276600" cy="251460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0" y="571500"/>
            <a:ext cx="9281160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下课啦！🎉</a:t>
            </a:r>
            <a:endParaRPr lang="en-US" sz="600" dirty="0"/>
          </a:p>
        </p:txBody>
      </p:sp>
      <p:sp>
        <p:nvSpPr>
          <p:cNvPr id="8" name="Text 3"/>
          <p:cNvSpPr/>
          <p:nvPr/>
        </p:nvSpPr>
        <p:spPr>
          <a:xfrm>
            <a:off x="0" y="1571625"/>
            <a:ext cx="928116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今天你学会用神笔画画了！</a:t>
            </a:r>
            <a:endParaRPr lang="en-US" sz="600" dirty="0"/>
          </a:p>
        </p:txBody>
      </p:sp>
      <p:sp>
        <p:nvSpPr>
          <p:cNvPr id="9" name="Text 4"/>
          <p:cNvSpPr/>
          <p:nvPr/>
        </p:nvSpPr>
        <p:spPr>
          <a:xfrm>
            <a:off x="0" y="1952625"/>
            <a:ext cx="92811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🖌️ 落笔抬笔 · 🎨 颜色粗细 · ⬛🔺⭐ 正方形三角形五角星 · 🔵 图章</a:t>
            </a:r>
            <a:endParaRPr lang="en-US" sz="600" dirty="0"/>
          </a:p>
        </p:txBody>
      </p:sp>
      <p:sp>
        <p:nvSpPr>
          <p:cNvPr id="10" name="Text 5"/>
          <p:cNvSpPr/>
          <p:nvPr/>
        </p:nvSpPr>
        <p:spPr>
          <a:xfrm>
            <a:off x="857250" y="252412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下节课预告</a:t>
            </a:r>
            <a:endParaRPr lang="en-US" sz="600" dirty="0"/>
          </a:p>
        </p:txBody>
      </p:sp>
      <p:sp>
        <p:nvSpPr>
          <p:cNvPr id="11" name="Text 6"/>
          <p:cNvSpPr/>
          <p:nvPr/>
        </p:nvSpPr>
        <p:spPr>
          <a:xfrm>
            <a:off x="857250" y="2857500"/>
            <a:ext cx="2513647" cy="1476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L1-14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我们要学习更多神奇的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Scratch 功能！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记得今天学的东西哦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落笔抬笔 · 颜色粗细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正方形三角形五角星 🎨</a:t>
            </a:r>
            <a:endParaRPr lang="en-US" sz="600" dirty="0"/>
          </a:p>
        </p:txBody>
      </p:sp>
      <p:sp>
        <p:nvSpPr>
          <p:cNvPr id="12" name="Text 7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少儿编程</a:t>
            </a:r>
            <a:endParaRPr lang="en-US" sz="600" dirty="0"/>
          </a:p>
        </p:txBody>
      </p:sp>
      <p:sp>
        <p:nvSpPr>
          <p:cNvPr id="13" name="Text 8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L1-13</a:t>
            </a:r>
            <a:endParaRPr lang="en-US" sz="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图形公式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7645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571750" y="1143000"/>
            <a:ext cx="207645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572000" y="1143000"/>
            <a:ext cx="207645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572250" y="1143000"/>
            <a:ext cx="2076450" cy="160020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2667000"/>
            <a:ext cx="4076700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FF6D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6D3F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72000" y="2667000"/>
            <a:ext cx="4076700" cy="1504950"/>
          </a:xfrm>
          <a:prstGeom prst="roundRect">
            <a:avLst>
              <a:gd name="adj" fmla="val 759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画图公式大集合！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690562" y="1238250"/>
            <a:ext cx="159519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🔺 三角形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690562" y="1524000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3 次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690562" y="161448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1366391" y="1797844"/>
            <a:ext cx="381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690562" y="2081212"/>
            <a:ext cx="5524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360 ÷ 3 = 120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2690812" y="1238250"/>
            <a:ext cx="159519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⬛ 正方形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2690812" y="1524000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4 次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2690812" y="161448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3366641" y="1797844"/>
            <a:ext cx="381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2690812" y="2081212"/>
            <a:ext cx="5048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360 ÷ 4 = 90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4691063" y="1238250"/>
            <a:ext cx="159519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⬠ 五边形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4691063" y="1524000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5 次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4691063" y="161448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5366891" y="1797844"/>
            <a:ext cx="381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4691063" y="2081212"/>
            <a:ext cx="5048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360 ÷ 5 = 72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6691312" y="1238250"/>
            <a:ext cx="159519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⬡ 六边形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6691313" y="1524000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重复 6 次</a:t>
            </a:r>
            <a:endParaRPr lang="en-US" sz="600" dirty="0"/>
          </a:p>
        </p:txBody>
      </p:sp>
      <p:sp>
        <p:nvSpPr>
          <p:cNvPr id="29" name="Text 26"/>
          <p:cNvSpPr/>
          <p:nvPr/>
        </p:nvSpPr>
        <p:spPr>
          <a:xfrm>
            <a:off x="6691313" y="1614488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移动 100 步</a:t>
            </a:r>
            <a:endParaRPr lang="en-US" sz="600" dirty="0"/>
          </a:p>
        </p:txBody>
      </p:sp>
      <p:sp>
        <p:nvSpPr>
          <p:cNvPr id="30" name="Text 27"/>
          <p:cNvSpPr/>
          <p:nvPr/>
        </p:nvSpPr>
        <p:spPr>
          <a:xfrm>
            <a:off x="7367141" y="1797844"/>
            <a:ext cx="381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</a:t>
            </a:r>
            <a:endParaRPr lang="en-US" sz="600" dirty="0"/>
          </a:p>
        </p:txBody>
      </p:sp>
      <p:sp>
        <p:nvSpPr>
          <p:cNvPr id="31" name="Text 28"/>
          <p:cNvSpPr/>
          <p:nvPr/>
        </p:nvSpPr>
        <p:spPr>
          <a:xfrm>
            <a:off x="6691313" y="2081212"/>
            <a:ext cx="5048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360 ÷ 6 = 60</a:t>
            </a:r>
            <a:endParaRPr lang="en-US" sz="600" dirty="0"/>
          </a:p>
        </p:txBody>
      </p:sp>
      <p:sp>
        <p:nvSpPr>
          <p:cNvPr id="32" name="Text 29"/>
          <p:cNvSpPr/>
          <p:nvPr/>
        </p:nvSpPr>
        <p:spPr>
          <a:xfrm>
            <a:off x="690562" y="2762250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⭐ 星星公式</a:t>
            </a:r>
            <a:endParaRPr lang="en-US" sz="600" dirty="0"/>
          </a:p>
        </p:txBody>
      </p:sp>
      <p:sp>
        <p:nvSpPr>
          <p:cNvPr id="33" name="Text 30"/>
          <p:cNvSpPr/>
          <p:nvPr/>
        </p:nvSpPr>
        <p:spPr>
          <a:xfrm>
            <a:off x="690562" y="3140869"/>
            <a:ext cx="5000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五角星：重复 5 次 /</a:t>
            </a:r>
            <a:endParaRPr lang="en-US" sz="600" dirty="0"/>
          </a:p>
        </p:txBody>
      </p:sp>
      <p:sp>
        <p:nvSpPr>
          <p:cNvPr id="34" name="Text 31"/>
          <p:cNvSpPr/>
          <p:nvPr/>
        </p:nvSpPr>
        <p:spPr>
          <a:xfrm>
            <a:off x="1866454" y="3140869"/>
            <a:ext cx="3381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°（72×2）</a:t>
            </a:r>
            <a:endParaRPr lang="en-US" sz="600" dirty="0"/>
          </a:p>
        </p:txBody>
      </p:sp>
      <p:sp>
        <p:nvSpPr>
          <p:cNvPr id="35" name="Text 32"/>
          <p:cNvSpPr/>
          <p:nvPr/>
        </p:nvSpPr>
        <p:spPr>
          <a:xfrm>
            <a:off x="690562" y="3426619"/>
            <a:ext cx="5000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六角星：重复 6 次 /</a:t>
            </a:r>
            <a:endParaRPr lang="en-US" sz="600" dirty="0"/>
          </a:p>
        </p:txBody>
      </p:sp>
      <p:sp>
        <p:nvSpPr>
          <p:cNvPr id="36" name="Text 33"/>
          <p:cNvSpPr/>
          <p:nvPr/>
        </p:nvSpPr>
        <p:spPr>
          <a:xfrm>
            <a:off x="1866454" y="3426619"/>
            <a:ext cx="3381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°（60×2）</a:t>
            </a:r>
            <a:endParaRPr lang="en-US" sz="600" dirty="0"/>
          </a:p>
        </p:txBody>
      </p:sp>
      <p:sp>
        <p:nvSpPr>
          <p:cNvPr id="37" name="Text 34"/>
          <p:cNvSpPr/>
          <p:nvPr/>
        </p:nvSpPr>
        <p:spPr>
          <a:xfrm>
            <a:off x="690562" y="3712369"/>
            <a:ext cx="5000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八角星：重复 8 次 /</a:t>
            </a:r>
            <a:endParaRPr lang="en-US" sz="600" dirty="0"/>
          </a:p>
        </p:txBody>
      </p:sp>
      <p:sp>
        <p:nvSpPr>
          <p:cNvPr id="38" name="Text 35"/>
          <p:cNvSpPr/>
          <p:nvPr/>
        </p:nvSpPr>
        <p:spPr>
          <a:xfrm>
            <a:off x="1866454" y="3712369"/>
            <a:ext cx="3381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°（45×3）</a:t>
            </a:r>
            <a:endParaRPr lang="en-US" sz="600" dirty="0"/>
          </a:p>
        </p:txBody>
      </p:sp>
      <p:sp>
        <p:nvSpPr>
          <p:cNvPr id="39" name="Text 36"/>
          <p:cNvSpPr/>
          <p:nvPr/>
        </p:nvSpPr>
        <p:spPr>
          <a:xfrm>
            <a:off x="4691063" y="2762250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画笔控制公式</a:t>
            </a:r>
            <a:endParaRPr lang="en-US" sz="600" dirty="0"/>
          </a:p>
        </p:txBody>
      </p:sp>
      <p:sp>
        <p:nvSpPr>
          <p:cNvPr id="40" name="Text 37"/>
          <p:cNvSpPr/>
          <p:nvPr/>
        </p:nvSpPr>
        <p:spPr>
          <a:xfrm>
            <a:off x="4691063" y="3048000"/>
            <a:ext cx="10668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颜色范围：0 ~ 200（0=红 200≈紫）</a:t>
            </a:r>
            <a:endParaRPr lang="en-US" sz="600" dirty="0"/>
          </a:p>
        </p:txBody>
      </p:sp>
      <p:sp>
        <p:nvSpPr>
          <p:cNvPr id="41" name="Text 38"/>
          <p:cNvSpPr/>
          <p:nvPr/>
        </p:nvSpPr>
        <p:spPr>
          <a:xfrm>
            <a:off x="4691063" y="3231356"/>
            <a:ext cx="238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随机颜色：</a:t>
            </a:r>
            <a:endParaRPr lang="en-US" sz="600" dirty="0"/>
          </a:p>
        </p:txBody>
      </p:sp>
      <p:sp>
        <p:nvSpPr>
          <p:cNvPr id="42" name="Text 39"/>
          <p:cNvSpPr/>
          <p:nvPr/>
        </p:nvSpPr>
        <p:spPr>
          <a:xfrm>
            <a:off x="4691063" y="3424238"/>
            <a:ext cx="5238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粗细：数值越大画笔越粗</a:t>
            </a:r>
            <a:endParaRPr lang="en-US" sz="600" dirty="0"/>
          </a:p>
        </p:txBody>
      </p:sp>
      <p:sp>
        <p:nvSpPr>
          <p:cNvPr id="43" name="Text 40"/>
          <p:cNvSpPr/>
          <p:nvPr/>
        </p:nvSpPr>
        <p:spPr>
          <a:xfrm>
            <a:off x="4691063" y="3514725"/>
            <a:ext cx="333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清空：全部擦除</a:t>
            </a:r>
            <a:endParaRPr lang="en-US" sz="600" dirty="0"/>
          </a:p>
        </p:txBody>
      </p:sp>
      <p:sp>
        <p:nvSpPr>
          <p:cNvPr id="44" name="Text 41"/>
          <p:cNvSpPr/>
          <p:nvPr/>
        </p:nvSpPr>
        <p:spPr>
          <a:xfrm>
            <a:off x="571500" y="4188619"/>
            <a:ext cx="10048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核心公式：正N边形 = 重复N次(移动+</a:t>
            </a:r>
            <a:endParaRPr lang="en-US" sz="600" dirty="0"/>
          </a:p>
        </p:txBody>
      </p:sp>
      <p:sp>
        <p:nvSpPr>
          <p:cNvPr id="45" name="Text 42"/>
          <p:cNvSpPr/>
          <p:nvPr/>
        </p:nvSpPr>
        <p:spPr>
          <a:xfrm>
            <a:off x="2252216" y="4188619"/>
            <a:ext cx="1857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÷N°)</a:t>
            </a:r>
            <a:endParaRPr lang="en-US" sz="600" dirty="0"/>
          </a:p>
        </p:txBody>
      </p:sp>
      <p:sp>
        <p:nvSpPr>
          <p:cNvPr id="46" name="Text 4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47" name="Text 4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27 / 28</a:t>
            </a:r>
            <a:endParaRPr lang="en-US" sz="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创意参考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2743200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86125" y="1095375"/>
            <a:ext cx="2743200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00750" y="1095375"/>
            <a:ext cx="2743200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524125"/>
            <a:ext cx="4076700" cy="1695450"/>
          </a:xfrm>
          <a:prstGeom prst="roundRect">
            <a:avLst>
              <a:gd name="adj" fmla="val 6742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更多好玩的创意！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690562" y="1190625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🏠 画房子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690562" y="1428750"/>
            <a:ext cx="227195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正方形（墙面）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三角形（屋顶）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正方形（窗户）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组合起来 = 一间房子！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3405187" y="1190625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🌲 画圣诞树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3405187" y="1428750"/>
            <a:ext cx="227195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三角形叠三角形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（从小到大）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长方形树干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五角星树顶 ⭐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6119813" y="1190625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🚗 画小汽车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6119813" y="1428750"/>
            <a:ext cx="227195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长方形车身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正方形车窗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+ 两个圆形车轮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组合 = 🚗！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690562" y="2619375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更多创意点子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690562" y="2857500"/>
            <a:ext cx="3625453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🌈 彩色螺旋线（边长递增+颜色递增）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🌸 花朵图案（重复画花瓣）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🎆 烟花效果（向8个方向画线）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🖼️ 画框互动（画个框+在里面乱画）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🎲 随机涂鸦（随机位置+随机图形）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🐢 乌龟画图（前进后退+旋转）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71500" y="4191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你会用今天学到的积木创造出什么？发挥想象力！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28 / 28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5267325" cy="885825"/>
          </a:xfrm>
          <a:prstGeom prst="roundRect">
            <a:avLst>
              <a:gd name="adj" fmla="val 1290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神笔马良的魔法笔</a:t>
            </a:r>
            <a:endParaRPr lang="en-US" sz="2550" dirty="0"/>
          </a:p>
        </p:txBody>
      </p:sp>
      <p:sp>
        <p:nvSpPr>
          <p:cNvPr id="8" name="Text 4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🖌️ 小超人捡到了一支神笔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小超人捡到了一支神笔🖌️——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像神笔马良一样，画什么就出现什么！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只要移动鼠标，就能在屏幕上画出彩色线条，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还能按下鼠标给图案盖章！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彩虹画笔🌈、星星印章⭐、花朵邮戳🌸……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小超人开始在画布上尽情创作！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714375" y="3048000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🖌️ 你用过电脑画图吗？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画笔是怎样跟随鼠标的？盖图章是什么效果？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L1-13 神笔马良</a:t>
            </a:r>
            <a:endParaRPr lang="en-US" sz="670" dirty="0"/>
          </a:p>
        </p:txBody>
      </p:sp>
      <p:sp>
        <p:nvSpPr>
          <p:cNvPr id="12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28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2216423" y="1747838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16423" y="2014538"/>
            <a:ext cx="5487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运行视频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4667250" y="1047750"/>
            <a:ext cx="4029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先看看神笔马良里有什么？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480435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🖌️ 画笔：鼠标移动时画线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🖱️ 鼠标跟随：角色跟着鼠标走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颜色切换：按数字键换颜色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📐 粗细调节：按上下键调画笔大小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 图章：按下鼠标盖印章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🧹 清空：按空格键清除画面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关键：画笔扩展不是积木——要在左下角「添加扩展」中找到！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L1-13 神笔马良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28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9C27B0"/>
          </a:solidFill>
          <a:ln/>
        </p:spPr>
      </p:sp>
      <p:sp>
        <p:nvSpPr>
          <p:cNvPr id="5" name="Shape 3"/>
          <p:cNvSpPr/>
          <p:nvPr/>
        </p:nvSpPr>
        <p:spPr>
          <a:xfrm>
            <a:off x="571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77119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🖌️ 画笔扩展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572518" y="2988469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添加扩展找到画笔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2571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754437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🖱️ 鼠标跟随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457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971976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颜色切换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5667375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数字键换色</a:t>
            </a:r>
            <a:endParaRPr lang="en-US" sz="820" dirty="0"/>
          </a:p>
        </p:txBody>
      </p:sp>
      <p:sp>
        <p:nvSpPr>
          <p:cNvPr id="13" name="Shape 11"/>
          <p:cNvSpPr/>
          <p:nvPr/>
        </p:nvSpPr>
        <p:spPr>
          <a:xfrm>
            <a:off x="657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066508" y="2926556"/>
            <a:ext cx="44388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🔵 图章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51038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按下鼠标盖章</a:t>
            </a:r>
            <a:endParaRPr lang="en-US" sz="820" dirty="0"/>
          </a:p>
        </p:txBody>
      </p:sp>
      <p:sp>
        <p:nvSpPr>
          <p:cNvPr id="16" name="Text 14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7" name="Text 15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8" name="Text 16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画笔扩展 / 图章 / 鼠标跟随 / 键盘控制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重点：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画笔扩展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——在Scratch添加扩展获得全新积木！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L1-13 神笔马良</a:t>
            </a:r>
            <a:endParaRPr lang="en-US" sz="670" dirty="0"/>
          </a:p>
        </p:txBody>
      </p:sp>
      <p:sp>
        <p:nvSpPr>
          <p:cNvPr id="21" name="Text 19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28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🖌️ 画笔扩展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画笔扩展 —— 不是积木，是扩展！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怎么添加？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左下角点击 ➕「添加扩展」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找到 🖌️「画笔」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点击添加！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添加成功后积木区会出现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一套绿色的画笔积木！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全部擦除、图章、落笔、抬笔……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🛠 有哪些积木？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🖊️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开始画线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🖊️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停止画线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🧹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清空画布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🔵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图章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盖一个印记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将笔的颜色设为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换色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</a:t>
            </a:r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将笔的粗细设为</a:t>
            </a:r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—— 调大小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画笔扩展 = 全新功能模块！落笔画线、抬笔停画、图章盖章！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落笔和抬笔的区别？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3333750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 = 笔尖碰到纸，移动会留痕迹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抬笔 = 笔尖离开纸，移动不留痕迹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图章 = 按一下印章，不需要落笔也能盖！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06 / 28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🖱️ 鼠标跟随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神笔跟着鼠标走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🖱️ 核心积木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29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运动模块——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1463278" y="1983581"/>
            <a:ext cx="80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▼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2266950"/>
            <a:ext cx="476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让角色跟随鼠标移动！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2357438"/>
            <a:ext cx="3810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画笔角色跟着鼠标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447925"/>
            <a:ext cx="6191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鼠标移到哪，画笔就跟到哪！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⚙️ 基础脚本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47148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47148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4714875" y="165735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5539978" y="2126456"/>
            <a:ext cx="80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▼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4714875" y="2409825"/>
            <a:ext cx="5000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一直跟着鼠标画线！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4714875" y="2500313"/>
            <a:ext cx="6096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按住鼠标移动 = 画画～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L1-11学过的「移到角色」和这个类似！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为什么需要落笔？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714375" y="3333750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不落笔移动不会留痕迹！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 = 开始画画，移动时自动画出线条。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画笔的"墨"就是角色的位置轨迹！</a:t>
            </a:r>
            <a:endParaRPr lang="en-US" sz="6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07 / 28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D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颜色切换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用键盘换画笔颜色！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 颜色积木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29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画笔扩展——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6000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▼ 设为 ___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747838"/>
            <a:ext cx="809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可以设置颜色、饱和度、亮度、透明度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714375" y="2085975"/>
            <a:ext cx="45243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设为 0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🎹 键盘控制颜色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47148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1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设为 0 ← 红色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2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设为 30 ← 橙色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当按下 3 键 ▼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设为 60 ← 黄色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……以此类推！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颜色值0~200：0=红 30=橙 60=黄 90=绿 120=蓝 150=紫！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也可以随机换色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714375" y="3426619"/>
            <a:ext cx="4048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将笔的 颜色 设为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714375" y="3619500"/>
            <a:ext cx="7143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每画一笔都不同颜色！彩虹效果🌈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714375" y="3709987"/>
            <a:ext cx="7381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L1-12学过的随机数又用上了！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08 / 28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🖱️ 鼠标跟随</a:t>
            </a:r>
            <a:endParaRPr lang="en-US" sz="60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  <a:effectLst>
            <a:outerShdw sx="100000" sy="100000" kx="0" ky="0" algn="bl" rotWithShape="0" blurRad="101600" dist="40411" dir="2700000">
              <a:srgbClr val="E91E63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95625"/>
            <a:ext cx="602932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跟着鼠标画线！🏃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🧩 完整脚本</a:t>
            </a:r>
            <a:endParaRPr lang="en-US" sz="6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295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当 ▲ 被点击</a:t>
            </a:r>
            <a:endParaRPr lang="en-US" sz="600" dirty="0"/>
          </a:p>
        </p:txBody>
      </p:sp>
      <p:sp>
        <p:nvSpPr>
          <p:cNvPr id="11" name="Text 8"/>
          <p:cNvSpPr/>
          <p:nvPr/>
        </p:nvSpPr>
        <p:spPr>
          <a:xfrm>
            <a:off x="714375" y="1566862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全部擦除</a:t>
            </a:r>
            <a:endParaRPr lang="en-US" sz="600" dirty="0"/>
          </a:p>
        </p:txBody>
      </p:sp>
      <p:sp>
        <p:nvSpPr>
          <p:cNvPr id="12" name="Text 9"/>
          <p:cNvSpPr/>
          <p:nvPr/>
        </p:nvSpPr>
        <p:spPr>
          <a:xfrm>
            <a:off x="714375" y="1657350"/>
            <a:ext cx="952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落笔</a:t>
            </a:r>
            <a:endParaRPr lang="en-US" sz="600" dirty="0"/>
          </a:p>
        </p:txBody>
      </p:sp>
      <p:sp>
        <p:nvSpPr>
          <p:cNvPr id="13" name="Text 10"/>
          <p:cNvSpPr/>
          <p:nvPr/>
        </p:nvSpPr>
        <p:spPr>
          <a:xfrm>
            <a:off x="1539478" y="2126456"/>
            <a:ext cx="80962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▼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714375" y="2409825"/>
            <a:ext cx="4048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只需4个积木！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14375" y="2500313"/>
            <a:ext cx="6429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// 鼠标走到哪，线就画到哪！</a:t>
            </a:r>
            <a:endParaRPr lang="en-US" sz="600" dirty="0"/>
          </a:p>
        </p:txBody>
      </p:sp>
      <p:sp>
        <p:nvSpPr>
          <p:cNvPr id="16" name="Text 13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🎮 动手试试！</a:t>
            </a:r>
            <a:endParaRPr lang="en-US" sz="600" dirty="0"/>
          </a:p>
        </p:txBody>
      </p:sp>
      <p:sp>
        <p:nvSpPr>
          <p:cNvPr id="17" name="Text 14"/>
          <p:cNvSpPr/>
          <p:nvPr/>
        </p:nvSpPr>
        <p:spPr>
          <a:xfrm>
            <a:off x="4714875" y="1476375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 添加画笔扩展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 写上脚本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 点击绿旗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 移动鼠标画画！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画个圆试试！画个爱心试试！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用鼠标在屏幕上自由创作～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571500" y="27146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💡 启动时用「全部擦除」清空画布，避免上一幅画残留！</a:t>
            </a:r>
            <a:endParaRPr lang="en-US" sz="600" dirty="0"/>
          </a:p>
        </p:txBody>
      </p:sp>
      <p:sp>
        <p:nvSpPr>
          <p:cNvPr id="19" name="Text 16"/>
          <p:cNvSpPr/>
          <p:nvPr/>
        </p:nvSpPr>
        <p:spPr>
          <a:xfrm>
            <a:off x="714375" y="3190875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⚡ 想一想</a:t>
            </a:r>
            <a:endParaRPr lang="en-US" sz="600" dirty="0"/>
          </a:p>
        </p:txBody>
      </p:sp>
      <p:sp>
        <p:nvSpPr>
          <p:cNvPr id="20" name="Text 17"/>
          <p:cNvSpPr/>
          <p:nvPr/>
        </p:nvSpPr>
        <p:spPr>
          <a:xfrm>
            <a:off x="714375" y="3429000"/>
            <a:ext cx="551068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如果去掉「落笔」积木会怎样？</a:t>
            </a:r>
            <a:pPr algn="l" indent="0" marL="0">
              <a:buNone/>
            </a:pPr>
            <a:endParaRPr lang="en-US" sz="600" dirty="0"/>
          </a:p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如果去掉「全部擦除」会怎样？</a:t>
            </a:r>
            <a:endParaRPr lang="en-US" sz="6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华平小超人 · L1-13 神笔马良</a:t>
            </a:r>
            <a:endParaRPr lang="en-US" sz="60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09 / 28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2026-05-20T14:31:46Z</dcterms:created>
  <dcterms:modified xsi:type="dcterms:W3CDTF">2026-05-20T14:31:46Z</dcterms:modified>
</cp:coreProperties>
</file>