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image" Target="../media/image-25-3.png"/><Relationship Id="rId4" Type="http://schemas.openxmlformats.org/officeDocument/2006/relationships/image" Target="../media/image-25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A5276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1A5276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14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spc="488" kern="0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草船借箭</a:t>
            </a:r>
            <a:endParaRPr lang="en-US" sz="975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和诸葛亮一起智借十万箭 </a:t>
            </a:r>
            <a:pPr algn="l" indent="0" marL="0">
              <a:buNone/>
            </a:pPr>
            <a:r>
              <a:rPr lang="en-US" sz="1650" dirty="0">
                <a:solidFill>
                  <a:srgbClr val="E74C3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🏹⛵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L1-14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6EA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D6EAF8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27432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A5276">
                <a:alpha val="1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438201" y="2828925"/>
            <a:ext cx="1143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🌊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438201" y="3048000"/>
            <a:ext cx="4572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江面场景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27622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ABC9C">
                <a:alpha val="1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438451" y="2828925"/>
            <a:ext cx="1143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⛵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438451" y="3048000"/>
            <a:ext cx="4572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草船移动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47625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E74C3C">
                <a:alpha val="18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438701" y="2828925"/>
            <a:ext cx="1143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5438701" y="3048000"/>
            <a:ext cx="4572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克隆箭雨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67627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D23F">
                <a:alpha val="18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7438951" y="2828925"/>
            <a:ext cx="1143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📊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438951" y="3048000"/>
            <a:ext cx="4572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计分系统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18" name="Text 16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19" name="Text 17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草船借箭 GO！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 按照这六个步骤，一步步搭建你的草船借箭游戏！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2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25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5FB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A527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💻 Step 1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24375" y="1095375"/>
            <a:ext cx="4171950" cy="1647825"/>
          </a:xfrm>
          <a:prstGeom prst="roundRect">
            <a:avLst>
              <a:gd name="adj" fmla="val 6936"/>
            </a:avLst>
          </a:prstGeom>
          <a:solidFill>
            <a:srgbClr val="E8F4FD"/>
          </a:solidFill>
          <a:ln w="14288">
            <a:solidFill>
              <a:srgbClr val="2E86C1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57175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EF9E7"/>
          </a:solidFill>
          <a:ln w="14288">
            <a:solidFill>
              <a:srgbClr val="F39C1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🌊 场景布置 —— 大雾天的江面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14375" y="1190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需要准备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490663"/>
            <a:ext cx="8984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🖼️ 背景：江面/大雾天背景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763018"/>
            <a:ext cx="100540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⛵ 草船角色（有稻草人的船）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035373"/>
            <a:ext cx="7081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🏹 箭角色（一支箭）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307729"/>
            <a:ext cx="7081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📊 新建变量「得分」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582466"/>
            <a:ext cx="63385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箭角色本体记得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667250" y="1190625"/>
            <a:ext cx="3625453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2E86C1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为什么要隐藏箭的本体？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4667250" y="1428750"/>
            <a:ext cx="3625453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本体只是「模具」🔧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它自己不参与游戏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真正落下的是它的克隆体！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所以本体要藏起来不让人看到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266700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🛠️ 动手做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14375" y="2905125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选一个江面背景 → 2. 添加草船和箭两个角色 → 3. 新建变量「得分」→ 4. 把箭本体隐藏起来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25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5FB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2E86C1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💻 Step 2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4410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095375"/>
            <a:ext cx="4029075" cy="1838325"/>
          </a:xfrm>
          <a:prstGeom prst="roundRect">
            <a:avLst>
              <a:gd name="adj" fmla="val 6218"/>
            </a:avLst>
          </a:prstGeom>
          <a:solidFill>
            <a:srgbClr val="E8F4FD"/>
          </a:solidFill>
          <a:ln w="14288">
            <a:solidFill>
              <a:srgbClr val="2E86C1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62250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EF9E7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⛵ 草船移动 —— 键盘控制左右移动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14375" y="1190625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怎么让草船动起来？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86715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学过！用键盘控制角色移动：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左箭头 → 草船向左移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右箭头 → 草船向右移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限制草船只在底部左右移动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y坐标不变，只改x坐标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5000625" y="1190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2E86C1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🛠️ 动手写代码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5000625" y="1552575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草船角色代码：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815013" y="2147367"/>
            <a:ext cx="95101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y:-160（底部中间）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000625" y="2742679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6305624" y="2742679"/>
            <a:ext cx="60662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x增加-10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000625" y="3040335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6305624" y="3040335"/>
            <a:ext cx="5619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x增加10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85750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为什么草船不需要克隆？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草船只有一艘！玩家控制的就是它本身。克隆是用来变出「很多个」的东西，比如箭！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25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5FB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💻 Step 3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4410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095375"/>
            <a:ext cx="4029075" cy="1743075"/>
          </a:xfrm>
          <a:prstGeom prst="roundRect">
            <a:avLst>
              <a:gd name="adj" fmla="val 6557"/>
            </a:avLst>
          </a:prstGeom>
          <a:solidFill>
            <a:srgbClr val="FDEDEC"/>
          </a:solidFill>
          <a:ln w="14288">
            <a:solidFill>
              <a:srgbClr val="E74C3C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14625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FEF9E7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 克隆箭雨 —— 让箭源源不断地落下来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14375" y="1190625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本体需要做什么？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38287"/>
            <a:ext cx="7430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本体：不断克隆自己！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2096393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隐藏（本体藏起来）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654498"/>
            <a:ext cx="4604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000625" y="1190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克隆体要做什么？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5000625" y="1538287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815013" y="1813024"/>
            <a:ext cx="97616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随机位置 y:180（顶部）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000625" y="2096393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000625" y="2654498"/>
            <a:ext cx="88009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y增加 -8（向下落）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000625" y="2926854"/>
            <a:ext cx="147689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y &lt; -170 → 删除此克隆体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2809875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 每 0.5 秒产生一支箭！箭从顶部随机位置开始往下落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落到舞台底部就自动消失——正是克隆三部曲！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25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5FB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27AE6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💻 Step 4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441007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095375"/>
            <a:ext cx="4029075" cy="1933575"/>
          </a:xfrm>
          <a:prstGeom prst="roundRect">
            <a:avLst>
              <a:gd name="adj" fmla="val 5911"/>
            </a:avLst>
          </a:prstGeom>
          <a:solidFill>
            <a:srgbClr val="E8F8F5"/>
          </a:solidFill>
          <a:ln w="14288">
            <a:solidFill>
              <a:srgbClr val="27AE6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952750"/>
            <a:ext cx="8124825" cy="933450"/>
          </a:xfrm>
          <a:prstGeom prst="roundRect">
            <a:avLst>
              <a:gd name="adj" fmla="val 12245"/>
            </a:avLst>
          </a:prstGeom>
          <a:solidFill>
            <a:srgbClr val="FEF9E7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⚡ 碰撞接箭 —— 碰到草船就得分！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14375" y="1190625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怎么判断草船接到了箭？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38287"/>
            <a:ext cx="8174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学过！用「碰到」积木：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10643"/>
            <a:ext cx="111464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在箭的克隆体代码里加入碰撞检测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355354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627709"/>
            <a:ext cx="65722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...下落代码...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3172420"/>
            <a:ext cx="66302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得分增加 1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14375" y="3444776"/>
            <a:ext cx="69353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000625" y="1190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27AE6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🛠️ 改进后的克隆体代码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5000625" y="1538287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815013" y="1813024"/>
            <a:ext cx="5303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 y:180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000625" y="2096393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000625" y="2654498"/>
            <a:ext cx="50854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y增加 -8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000625" y="3199209"/>
            <a:ext cx="7023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得分 增加 1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000625" y="3471565"/>
            <a:ext cx="69353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000625" y="3743920"/>
            <a:ext cx="10365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y &lt; -170 那么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000625" y="4016276"/>
            <a:ext cx="69353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714375" y="3048000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绿色代码块是新增的碰撞检测 + 记分！箭碰到草船就消失，得分+1</a:t>
            </a:r>
            <a:endParaRPr lang="en-US" sz="97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25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9E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39C1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💻 Step 5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A5276"/>
            </a:solidFill>
            <a:prstDash val="solid"/>
          </a:ln>
          <a:effectLst>
            <a:outerShdw sx="100000" sy="100000" kx="0" ky="0" algn="bl" rotWithShape="0" blurRad="101600" dist="40411" dir="2700000">
              <a:srgbClr val="1A5276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095375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8E44AD"/>
            </a:solidFill>
            <a:prstDash val="solid"/>
          </a:ln>
          <a:effectLst>
            <a:outerShdw sx="100000" sy="100000" kx="0" ky="0" algn="bl" rotWithShape="0" blurRad="101600" dist="40411" dir="2700000">
              <a:srgbClr val="8E44AD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095375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E74C3C"/>
            </a:solidFill>
            <a:prstDash val="solid"/>
          </a:ln>
          <a:effectLst>
            <a:outerShdw sx="100000" sy="100000" kx="0" ky="0" algn="bl" rotWithShape="0" blurRad="101600" dist="40411" dir="2700000">
              <a:srgbClr val="E74C3C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905125"/>
            <a:ext cx="8124825" cy="933450"/>
          </a:xfrm>
          <a:prstGeom prst="roundRect">
            <a:avLst>
              <a:gd name="adj" fmla="val 12245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游戏完善 —— 初始化和音效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714375" y="119062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分数初始化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538287"/>
            <a:ext cx="6732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草船角色 或 背景：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096393"/>
            <a:ext cx="4547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得分 设为 0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641104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每次重新开始游戏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913459"/>
            <a:ext cx="5201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分数都要归零！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3476625" y="1190625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8E44A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🔊 添加音效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3476625" y="1538287"/>
            <a:ext cx="6688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接到箭时播放音效：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3476625" y="1810643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当碰到草船时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173810" y="2085380"/>
            <a:ext cx="27235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pop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3476625" y="2641104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让游戏更有趣！🔊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6238875" y="1190625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🏆 胜利条件</a:t>
            </a:r>
            <a:endParaRPr lang="en-US" sz="1120" dirty="0"/>
          </a:p>
        </p:txBody>
      </p:sp>
      <p:sp>
        <p:nvSpPr>
          <p:cNvPr id="21" name="Text 18"/>
          <p:cNvSpPr/>
          <p:nvPr/>
        </p:nvSpPr>
        <p:spPr>
          <a:xfrm>
            <a:off x="6238875" y="1538287"/>
            <a:ext cx="9749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挑战：接到10支箭就胜利！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6238875" y="2082998"/>
            <a:ext cx="9107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借到十万箭啦！2秒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6238875" y="2355354"/>
            <a:ext cx="4604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全部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6238875" y="2900065"/>
            <a:ext cx="7430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可自己设定目标分数🏆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714375" y="3000375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恭喜！你的「草船借箭」游戏已经可以玩了！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试试看：控制草船左右移动，接住天上掉下来的箭！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25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A527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📋 代码总览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2838450" cy="3219450"/>
          </a:xfrm>
          <a:prstGeom prst="roundRect">
            <a:avLst>
              <a:gd name="adj" fmla="val 4027"/>
            </a:avLst>
          </a:prstGeom>
          <a:solidFill>
            <a:srgbClr val="FFFFFF"/>
          </a:solidFill>
          <a:ln w="14288">
            <a:solidFill>
              <a:srgbClr val="1A5276"/>
            </a:solidFill>
            <a:prstDash val="solid"/>
          </a:ln>
          <a:effectLst>
            <a:outerShdw sx="100000" sy="100000" kx="0" ky="0" algn="bl" rotWithShape="0" blurRad="101600" dist="40411" dir="2700000">
              <a:srgbClr val="1A5276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095375"/>
            <a:ext cx="2838450" cy="3219450"/>
          </a:xfrm>
          <a:prstGeom prst="roundRect">
            <a:avLst>
              <a:gd name="adj" fmla="val 4027"/>
            </a:avLst>
          </a:prstGeom>
          <a:solidFill>
            <a:srgbClr val="FFFFFF"/>
          </a:solidFill>
          <a:ln w="14288">
            <a:solidFill>
              <a:srgbClr val="2E86C1"/>
            </a:solidFill>
            <a:prstDash val="solid"/>
          </a:ln>
          <a:effectLst>
            <a:outerShdw sx="100000" sy="100000" kx="0" ky="0" algn="bl" rotWithShape="0" blurRad="101600" dist="40411" dir="2700000">
              <a:srgbClr val="2E86C1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095375"/>
            <a:ext cx="2743200" cy="3219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4288">
            <a:solidFill>
              <a:srgbClr val="E74C3C"/>
            </a:solidFill>
            <a:prstDash val="solid"/>
          </a:ln>
          <a:effectLst>
            <a:outerShdw sx="100000" sy="100000" kx="0" ky="0" algn="bl" rotWithShape="0" blurRad="101600" dist="40411" dir="2700000">
              <a:srgbClr val="E74C3C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整个游戏的完整代码结构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690563" y="1166812"/>
            <a:ext cx="236862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🌊 背景/全局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90562" y="1757363"/>
            <a:ext cx="384795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得分 设为 0</a:t>
            </a:r>
            <a:endParaRPr lang="en-US" sz="820" dirty="0"/>
          </a:p>
        </p:txBody>
      </p:sp>
      <p:sp>
        <p:nvSpPr>
          <p:cNvPr id="11" name="Text 8"/>
          <p:cNvSpPr/>
          <p:nvPr/>
        </p:nvSpPr>
        <p:spPr>
          <a:xfrm>
            <a:off x="690562" y="2176462"/>
            <a:ext cx="43547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初始化分数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3452813" y="1166812"/>
            <a:ext cx="236862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2E86C1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⛵ 草船角色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267200" y="1790700"/>
            <a:ext cx="42750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 y:-160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3452813" y="2362200"/>
            <a:ext cx="26387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3452813" y="2614613"/>
            <a:ext cx="60178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x增加 -10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3452813" y="2857500"/>
            <a:ext cx="26387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3452813" y="3109913"/>
            <a:ext cx="56398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x增加 10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3452813" y="3529013"/>
            <a:ext cx="62411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键盘控制左右移动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6215062" y="1166812"/>
            <a:ext cx="227195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🏹 箭角色（两段代码）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6215063" y="1471613"/>
            <a:ext cx="37727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【本体代码】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6215063" y="1966912"/>
            <a:ext cx="1257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6215063" y="2462212"/>
            <a:ext cx="38963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自己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6215063" y="3167063"/>
            <a:ext cx="44015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【克隆体代码】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6215063" y="3376612"/>
            <a:ext cx="50303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</a:t>
            </a:r>
            <a:endParaRPr lang="en-US" sz="820" dirty="0"/>
          </a:p>
        </p:txBody>
      </p:sp>
      <p:sp>
        <p:nvSpPr>
          <p:cNvPr id="25" name="Text 22"/>
          <p:cNvSpPr/>
          <p:nvPr/>
        </p:nvSpPr>
        <p:spPr>
          <a:xfrm>
            <a:off x="7029450" y="3619500"/>
            <a:ext cx="44879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 y:180</a:t>
            </a:r>
            <a:endParaRPr lang="en-US" sz="820" dirty="0"/>
          </a:p>
        </p:txBody>
      </p:sp>
      <p:sp>
        <p:nvSpPr>
          <p:cNvPr id="26" name="Text 23"/>
          <p:cNvSpPr/>
          <p:nvPr/>
        </p:nvSpPr>
        <p:spPr>
          <a:xfrm>
            <a:off x="6215063" y="3871913"/>
            <a:ext cx="1257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820" dirty="0"/>
          </a:p>
        </p:txBody>
      </p:sp>
      <p:sp>
        <p:nvSpPr>
          <p:cNvPr id="27" name="Text 24"/>
          <p:cNvSpPr/>
          <p:nvPr/>
        </p:nvSpPr>
        <p:spPr>
          <a:xfrm>
            <a:off x="6215063" y="4367212"/>
            <a:ext cx="43033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y增加 -8</a:t>
            </a:r>
            <a:endParaRPr lang="en-US" sz="820" dirty="0"/>
          </a:p>
        </p:txBody>
      </p:sp>
      <p:sp>
        <p:nvSpPr>
          <p:cNvPr id="28" name="Text 25"/>
          <p:cNvSpPr/>
          <p:nvPr/>
        </p:nvSpPr>
        <p:spPr>
          <a:xfrm>
            <a:off x="6215063" y="4576763"/>
            <a:ext cx="48205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如果碰到草船</a:t>
            </a:r>
            <a:endParaRPr lang="en-US" sz="820" dirty="0"/>
          </a:p>
        </p:txBody>
      </p:sp>
      <p:sp>
        <p:nvSpPr>
          <p:cNvPr id="29" name="Text 26"/>
          <p:cNvSpPr/>
          <p:nvPr/>
        </p:nvSpPr>
        <p:spPr>
          <a:xfrm>
            <a:off x="6215063" y="4786313"/>
            <a:ext cx="527745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得分增加1</a:t>
            </a:r>
            <a:endParaRPr lang="en-US" sz="820" dirty="0"/>
          </a:p>
        </p:txBody>
      </p:sp>
      <p:sp>
        <p:nvSpPr>
          <p:cNvPr id="30" name="Text 27"/>
          <p:cNvSpPr/>
          <p:nvPr/>
        </p:nvSpPr>
        <p:spPr>
          <a:xfrm>
            <a:off x="6215063" y="4995862"/>
            <a:ext cx="58682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820" dirty="0"/>
          </a:p>
        </p:txBody>
      </p:sp>
      <p:sp>
        <p:nvSpPr>
          <p:cNvPr id="31" name="Text 28"/>
          <p:cNvSpPr/>
          <p:nvPr/>
        </p:nvSpPr>
        <p:spPr>
          <a:xfrm>
            <a:off x="6215063" y="5205413"/>
            <a:ext cx="65142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y&lt;-170</a:t>
            </a:r>
            <a:endParaRPr lang="en-US" sz="820" dirty="0"/>
          </a:p>
        </p:txBody>
      </p:sp>
      <p:sp>
        <p:nvSpPr>
          <p:cNvPr id="32" name="Text 29"/>
          <p:cNvSpPr/>
          <p:nvPr/>
        </p:nvSpPr>
        <p:spPr>
          <a:xfrm>
            <a:off x="6215063" y="5414963"/>
            <a:ext cx="58682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删除此克隆体</a:t>
            </a:r>
            <a:endParaRPr lang="en-US" sz="820" dirty="0"/>
          </a:p>
        </p:txBody>
      </p:sp>
      <p:sp>
        <p:nvSpPr>
          <p:cNvPr id="33" name="Text 3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34" name="Text 3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25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DEC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E74C3C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🔧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838450" cy="1981200"/>
          </a:xfrm>
          <a:prstGeom prst="roundRect">
            <a:avLst>
              <a:gd name="adj" fmla="val 5769"/>
            </a:avLst>
          </a:prstGeom>
          <a:solidFill>
            <a:srgbClr val="FFFFFF"/>
          </a:solidFill>
          <a:ln w="14288">
            <a:solidFill>
              <a:srgbClr val="E74C3C"/>
            </a:solidFill>
            <a:prstDash val="solid"/>
          </a:ln>
          <a:effectLst>
            <a:outerShdw sx="100000" sy="100000" kx="0" ky="0" algn="bl" rotWithShape="0" blurRad="101600" dist="40411" dir="2700000">
              <a:srgbClr val="E74C3C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143000"/>
            <a:ext cx="2838450" cy="1981200"/>
          </a:xfrm>
          <a:prstGeom prst="roundRect">
            <a:avLst>
              <a:gd name="adj" fmla="val 5769"/>
            </a:avLst>
          </a:prstGeom>
          <a:solidFill>
            <a:srgbClr val="FFFFFF"/>
          </a:solidFill>
          <a:ln w="14288">
            <a:solidFill>
              <a:srgbClr val="F39C12"/>
            </a:solidFill>
            <a:prstDash val="solid"/>
          </a:ln>
          <a:effectLst>
            <a:outerShdw sx="100000" sy="100000" kx="0" ky="0" algn="bl" rotWithShape="0" blurRad="101600" dist="40411" dir="2700000">
              <a:srgbClr val="F39C12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143000"/>
            <a:ext cx="2743200" cy="1981200"/>
          </a:xfrm>
          <a:prstGeom prst="roundRect">
            <a:avLst>
              <a:gd name="adj" fmla="val 5769"/>
            </a:avLst>
          </a:prstGeom>
          <a:solidFill>
            <a:srgbClr val="FFFFFF"/>
          </a:solidFill>
          <a:ln w="14288">
            <a:solidFill>
              <a:srgbClr val="27AE60"/>
            </a:solidFill>
            <a:prstDash val="solid"/>
          </a:ln>
          <a:effectLst>
            <a:outerShdw sx="100000" sy="100000" kx="0" ky="0" algn="bl" rotWithShape="0" blurRad="101600" dist="40411" dir="2700000">
              <a:srgbClr val="27AE60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95625"/>
            <a:ext cx="8172450" cy="1123950"/>
          </a:xfrm>
          <a:prstGeom prst="roundRect">
            <a:avLst>
              <a:gd name="adj" fmla="val 10169"/>
            </a:avLst>
          </a:prstGeom>
          <a:solidFill>
            <a:srgbClr val="FEF9E7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常见错误 &amp; 解决方法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690563" y="1238250"/>
            <a:ext cx="236862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Bug 1：箭不动？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690563" y="1524000"/>
            <a:ext cx="2368629" cy="1238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可能原因：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本体没隐藏 → 看到的是静止的本体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克隆体代码写在本体里了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检查「当作为克隆体启动」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忘记写显示积木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克隆体默认是隐藏的！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3452813" y="1238250"/>
            <a:ext cx="236862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Bug 2：箭不消失？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452813" y="1524000"/>
            <a:ext cx="2368629" cy="1238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可能原因：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忘记写「删除此克隆体」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克隆体越积越多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y坐标判断条件写错了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y &lt; -170 不是 y &gt; -170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碰到草船后没删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碰到后也要删！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6215062" y="1238250"/>
            <a:ext cx="227195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27AE6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Bug 3：分数不增加？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215063" y="1571625"/>
            <a:ext cx="3429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可能原因：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6215063" y="1800225"/>
            <a:ext cx="82473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「碰到草船」放错位置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6215063" y="2052637"/>
            <a:ext cx="45221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要放在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827169" y="2052637"/>
            <a:ext cx="20582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里面！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6215063" y="2314575"/>
            <a:ext cx="55036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变量名写错了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6215063" y="2543175"/>
            <a:ext cx="9323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确认是新建的「得分」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6215063" y="2771775"/>
            <a:ext cx="92868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没初始化 → 得分没设0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714375" y="3190875"/>
            <a:ext cx="773430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🔍 终极排查法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3548062"/>
            <a:ext cx="41322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本体应该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2262634" y="3548062"/>
            <a:ext cx="5816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② 克隆体要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3377059" y="3548062"/>
            <a:ext cx="184822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③ 下落是「y减少」不是增加 → ④ 别忘了删除！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25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8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8F5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ABC9C">
                <a:alpha val="1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438201" y="2828925"/>
            <a:ext cx="1143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438201" y="3048000"/>
            <a:ext cx="4572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增加难度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27622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2E86C1">
                <a:alpha val="1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438451" y="2828925"/>
            <a:ext cx="1143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🌫️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438451" y="3048000"/>
            <a:ext cx="4572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添加特效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47625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39C12">
                <a:alpha val="18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438701" y="2828925"/>
            <a:ext cx="1143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⛵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5438701" y="3048000"/>
            <a:ext cx="4572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双人模式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67627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E74C3C">
                <a:alpha val="18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7438951" y="2828925"/>
            <a:ext cx="13379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⚡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438951" y="3048000"/>
            <a:ext cx="457274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加速模式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ABC9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18" name="Text 16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9" name="Text 17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BC9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让你的草船借箭更精彩！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 选一个方向，或者自己创造！让草船借箭变得独一无二！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2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25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ABC9C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88607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F39C12"/>
            </a:solidFill>
            <a:prstDash val="solid"/>
          </a:ln>
          <a:effectLst>
            <a:outerShdw sx="100000" sy="100000" kx="0" ky="0" algn="bl" rotWithShape="0" blurRad="101600" dist="40411" dir="2700000">
              <a:srgbClr val="F39C12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143000"/>
            <a:ext cx="288607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E74C3C"/>
            </a:solidFill>
            <a:prstDash val="solid"/>
          </a:ln>
          <a:effectLst>
            <a:outerShdw sx="100000" sy="100000" kx="0" ky="0" algn="bl" rotWithShape="0" blurRad="101600" dist="40411" dir="2700000">
              <a:srgbClr val="E74C3C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143000"/>
            <a:ext cx="2790825" cy="1933575"/>
          </a:xfrm>
          <a:prstGeom prst="roundRect">
            <a:avLst>
              <a:gd name="adj" fmla="val 5911"/>
            </a:avLst>
          </a:prstGeom>
          <a:solidFill>
            <a:srgbClr val="FFFFFF"/>
          </a:solidFill>
          <a:ln w="14288">
            <a:solidFill>
              <a:srgbClr val="8E44AD"/>
            </a:solidFill>
            <a:prstDash val="solid"/>
          </a:ln>
          <a:effectLst>
            <a:outerShdw sx="100000" sy="100000" kx="0" ky="0" algn="bl" rotWithShape="0" blurRad="101600" dist="40411" dir="2700000">
              <a:srgbClr val="8E44AD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00375"/>
            <a:ext cx="8172450" cy="1123950"/>
          </a:xfrm>
          <a:prstGeom prst="roundRect">
            <a:avLst>
              <a:gd name="adj" fmla="val 10169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挑战自己！升级你的草船借箭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基础挑战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箭下落速度越来越快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添加「生命值」，漏接扣命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添加胜利动画特效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23825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进阶挑战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3476625" y="1524000"/>
            <a:ext cx="2320290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克隆火球（碰到扣分）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克隆两个方向：箭从上往下 + 从右往左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添加大雾遮罩特效🌫️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23825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8E44A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终极挑战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238875" y="1524000"/>
            <a:ext cx="2223611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双人模式：两个草船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各自计分，看谁接得多！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添加诸葛亮讲故事剧情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制作关卡系统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095625"/>
            <a:ext cx="7734300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30"/>
              </a:lnSpc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发挥你的想象力！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克隆魔法不止用于箭——子弹、雪花、金币……什么都能变出无数个！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25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A527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1885950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8E44AD"/>
            </a:solidFill>
            <a:prstDash val="solid"/>
          </a:ln>
          <a:effectLst>
            <a:outerShdw sx="100000" sy="100000" kx="0" ky="0" algn="bl" rotWithShape="0" blurRad="101600" dist="40411" dir="2700000">
              <a:srgbClr val="8E44AD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460153" y="1519238"/>
            <a:ext cx="10864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8E44AD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</a:t>
            </a:r>
            <a:endParaRPr lang="en-US" sz="1420" dirty="0"/>
          </a:p>
        </p:txBody>
      </p:sp>
      <p:sp>
        <p:nvSpPr>
          <p:cNvPr id="7" name="Text 4"/>
          <p:cNvSpPr/>
          <p:nvPr/>
        </p:nvSpPr>
        <p:spPr>
          <a:xfrm>
            <a:off x="1297260" y="1728788"/>
            <a:ext cx="43442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8E44AD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广播深入</a:t>
            </a:r>
            <a:endParaRPr lang="en-US" sz="1420" dirty="0"/>
          </a:p>
        </p:txBody>
      </p:sp>
      <p:sp>
        <p:nvSpPr>
          <p:cNvPr id="8" name="Shape 5"/>
          <p:cNvSpPr/>
          <p:nvPr/>
        </p:nvSpPr>
        <p:spPr>
          <a:xfrm>
            <a:off x="2428875" y="1143000"/>
            <a:ext cx="1885950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E74C3C"/>
            </a:solidFill>
            <a:prstDash val="solid"/>
          </a:ln>
          <a:effectLst>
            <a:outerShdw sx="100000" sy="100000" kx="0" ky="0" algn="bl" rotWithShape="0" blurRad="101600" dist="40411" dir="2700000">
              <a:srgbClr val="E74C3C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3317528" y="1519238"/>
            <a:ext cx="10864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E74C3C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👁️</a:t>
            </a:r>
            <a:endParaRPr lang="en-US" sz="1420" dirty="0"/>
          </a:p>
        </p:txBody>
      </p:sp>
      <p:sp>
        <p:nvSpPr>
          <p:cNvPr id="10" name="Text 7"/>
          <p:cNvSpPr/>
          <p:nvPr/>
        </p:nvSpPr>
        <p:spPr>
          <a:xfrm>
            <a:off x="3124126" y="1728788"/>
            <a:ext cx="49544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E74C3C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显示/隐藏</a:t>
            </a:r>
            <a:endParaRPr lang="en-US" sz="1420" dirty="0"/>
          </a:p>
        </p:txBody>
      </p:sp>
      <p:sp>
        <p:nvSpPr>
          <p:cNvPr id="11" name="Shape 8"/>
          <p:cNvSpPr/>
          <p:nvPr/>
        </p:nvSpPr>
        <p:spPr>
          <a:xfrm>
            <a:off x="4286250" y="1143000"/>
            <a:ext cx="212407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27AE60"/>
            </a:solidFill>
            <a:prstDash val="solid"/>
          </a:ln>
          <a:effectLst>
            <a:outerShdw sx="100000" sy="100000" kx="0" ky="0" algn="bl" rotWithShape="0" blurRad="101600" dist="40411" dir="2700000">
              <a:srgbClr val="27AE60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293891" y="1519238"/>
            <a:ext cx="10864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27AE6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💥</a:t>
            </a:r>
            <a:endParaRPr lang="en-US" sz="1420" dirty="0"/>
          </a:p>
        </p:txBody>
      </p:sp>
      <p:sp>
        <p:nvSpPr>
          <p:cNvPr id="13" name="Text 10"/>
          <p:cNvSpPr/>
          <p:nvPr/>
        </p:nvSpPr>
        <p:spPr>
          <a:xfrm>
            <a:off x="5022428" y="1728788"/>
            <a:ext cx="65164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27AE6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角色碰撞检测</a:t>
            </a:r>
            <a:endParaRPr lang="en-US" sz="1420" dirty="0"/>
          </a:p>
        </p:txBody>
      </p:sp>
      <p:sp>
        <p:nvSpPr>
          <p:cNvPr id="14" name="Shape 11"/>
          <p:cNvSpPr/>
          <p:nvPr/>
        </p:nvSpPr>
        <p:spPr>
          <a:xfrm>
            <a:off x="6381750" y="1143000"/>
            <a:ext cx="231457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2980B9"/>
            </a:solidFill>
            <a:prstDash val="solid"/>
          </a:ln>
          <a:effectLst>
            <a:outerShdw sx="100000" sy="100000" kx="0" ky="0" algn="bl" rotWithShape="0" blurRad="101600" dist="40411" dir="2700000">
              <a:srgbClr val="2980B9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7430393" y="1414463"/>
            <a:ext cx="21721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2980B9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📦🔢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7321823" y="1624012"/>
            <a:ext cx="43442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2980B9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变量创建</a:t>
            </a:r>
            <a:endParaRPr lang="en-US" sz="1420" dirty="0"/>
          </a:p>
        </p:txBody>
      </p:sp>
      <p:sp>
        <p:nvSpPr>
          <p:cNvPr id="17" name="Text 14"/>
          <p:cNvSpPr/>
          <p:nvPr/>
        </p:nvSpPr>
        <p:spPr>
          <a:xfrm>
            <a:off x="7376071" y="1833562"/>
            <a:ext cx="32585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2980B9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与增减</a:t>
            </a:r>
            <a:endParaRPr lang="en-US" sz="1420" dirty="0"/>
          </a:p>
        </p:txBody>
      </p:sp>
      <p:sp>
        <p:nvSpPr>
          <p:cNvPr id="18" name="Shape 15"/>
          <p:cNvSpPr/>
          <p:nvPr/>
        </p:nvSpPr>
        <p:spPr>
          <a:xfrm>
            <a:off x="571500" y="276225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之前我们学了什么？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571500" y="233362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我们学过广播让角色互相发消息，学过显示隐藏做道具，还学过变量存分数和计数！</a:t>
            </a:r>
            <a:endParaRPr lang="en-US" sz="1120" dirty="0"/>
          </a:p>
        </p:txBody>
      </p:sp>
      <p:sp>
        <p:nvSpPr>
          <p:cNvPr id="21" name="Text 18"/>
          <p:cNvSpPr/>
          <p:nvPr/>
        </p:nvSpPr>
        <p:spPr>
          <a:xfrm>
            <a:off x="714375" y="2857500"/>
            <a:ext cx="773430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 今天我们要学习「</a:t>
            </a:r>
            <a:pPr algn="l" indent="0" marL="0">
              <a:lnSpc>
                <a:spcPts val="2970"/>
              </a:lnSpc>
              <a:buNone/>
            </a:pPr>
            <a:r>
              <a:rPr lang="en-US" sz="1650" b="1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克隆魔法</a:t>
            </a:r>
            <a:pPr algn="l" indent="0" marL="0">
              <a:lnSpc>
                <a:spcPts val="297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」！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一把箭不够？让屏幕下起箭雨！变出无数把箭，草船借箭才够壮观！</a:t>
            </a:r>
            <a:endParaRPr lang="en-US" sz="165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25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A527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3171825"/>
          </a:xfrm>
          <a:prstGeom prst="roundRect">
            <a:avLst>
              <a:gd name="adj" fmla="val 3604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3171825"/>
          </a:xfrm>
          <a:prstGeom prst="roundRect">
            <a:avLst>
              <a:gd name="adj" fmla="val 3604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4191000"/>
            <a:ext cx="8053340" cy="409575"/>
          </a:xfrm>
          <a:prstGeom prst="roundRect">
            <a:avLst>
              <a:gd name="adj" fmla="val 23256"/>
            </a:avLst>
          </a:prstGeom>
          <a:solidFill>
            <a:srgbClr val="E8F8F5"/>
          </a:solidFill>
          <a:ln w="14288">
            <a:solidFill>
              <a:srgbClr val="1ABC9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BC9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克隆是 Scratch 里最强大的功能之一！学会克隆，你就能做出子弹、雪花、金币雨！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今天学到了什么？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新积木全家福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480435" cy="2381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🧬 克隆 自己（控制/橙色）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让角色变出一个分身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▶️ 当作为克隆体启动（控制/橙色）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分身出生后执行的代码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帽子积木！像当绿旗一样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🗑️ 删除此克隆体（控制/橙色）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让分身消失，释放空间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最多300个，不用就要删！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核心概念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52575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🧬 克隆三部曲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849710"/>
            <a:ext cx="9257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克隆→分身行动→删除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714875" y="2443981"/>
            <a:ext cx="70172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🎭 本体 vs 克隆体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714875" y="2741116"/>
            <a:ext cx="94126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本体是模具，一般要隐藏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3038252"/>
            <a:ext cx="8669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克隆体是真正的参与者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3632522"/>
            <a:ext cx="4109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重复克隆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714875" y="3929658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用「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6147271" y="3929658"/>
            <a:ext cx="40540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+ 等待」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714875" y="4227314"/>
            <a:ext cx="79265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源源不断地产生分身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4714875" y="4821585"/>
            <a:ext cx="4109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📊 配合变量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4714875" y="5118720"/>
            <a:ext cx="9257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克隆+变量=计数游戏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4714875" y="5415855"/>
            <a:ext cx="7816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接到箭→得分+1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25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8E44A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❓ 小测验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362450" cy="1219200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4288">
            <a:solidFill>
              <a:srgbClr val="8E44AD"/>
            </a:solidFill>
            <a:prstDash val="solid"/>
          </a:ln>
          <a:effectLst>
            <a:outerShdw sx="100000" sy="100000" kx="0" ky="0" algn="bl" rotWithShape="0" blurRad="101600" dist="40411" dir="2700000">
              <a:srgbClr val="8E44AD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143000"/>
            <a:ext cx="3981450" cy="1219200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4288">
            <a:solidFill>
              <a:srgbClr val="E74C3C"/>
            </a:solidFill>
            <a:prstDash val="solid"/>
          </a:ln>
          <a:effectLst>
            <a:outerShdw sx="100000" sy="100000" kx="0" ky="0" algn="bl" rotWithShape="0" blurRad="101600" dist="40411" dir="2700000">
              <a:srgbClr val="E74C3C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238375"/>
            <a:ext cx="4362450" cy="1219200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4288">
            <a:solidFill>
              <a:srgbClr val="27AE60"/>
            </a:solidFill>
            <a:prstDash val="solid"/>
          </a:ln>
          <a:effectLst>
            <a:outerShdw sx="100000" sy="100000" kx="0" ky="0" algn="bl" rotWithShape="0" blurRad="101600" dist="40411" dir="2700000">
              <a:srgbClr val="27AE60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4857750" y="2238375"/>
            <a:ext cx="3981450" cy="1219200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14288">
            <a:solidFill>
              <a:srgbClr val="F39C12"/>
            </a:solidFill>
            <a:prstDash val="solid"/>
          </a:ln>
          <a:effectLst>
            <a:outerShdw sx="100000" sy="100000" kx="0" ky="0" algn="bl" rotWithShape="0" blurRad="101600" dist="40411" dir="2700000">
              <a:srgbClr val="F39C12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71500" y="3381375"/>
            <a:ext cx="8124825" cy="933450"/>
          </a:xfrm>
          <a:prstGeom prst="roundRect">
            <a:avLst>
              <a:gd name="adj" fmla="val 12245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来测测你学会了没？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714375" y="1238250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8E44A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Q1：克隆体用哪个积木来启动？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588294"/>
            <a:ext cx="16125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2284288" y="1588294"/>
            <a:ext cx="160533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 当作为克隆体启动   C. 当角色被点击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00062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Q2：克隆体不用了要怎么办？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000625" y="1524000"/>
            <a:ext cx="3480435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隐藏 B. 删除此克隆体 C. 不用管它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2333625"/>
            <a:ext cx="386715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27AE6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Q3：箭的本体为什么要隐藏？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2619375"/>
            <a:ext cx="386715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本体只是模具 B. 本体累了 C. 没什么原因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000625" y="2333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Q4：克隆三部曲的正确顺序是？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000625" y="2619375"/>
            <a:ext cx="3480435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删除→行动→克隆 B. 克隆→行动→删除 C. 行动→克隆→删除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3476625"/>
            <a:ext cx="7734300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答案：B B A B</a:t>
            </a:r>
            <a:pPr algn="ctr" indent="0" marL="0">
              <a:buNone/>
            </a:pPr>
            <a:endParaRPr lang="en-US" sz="1350" dirty="0"/>
          </a:p>
          <a:p>
            <a:pPr algn="ctr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全对的同学给自己鼓个掌👏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25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6EAF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2E86C1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展示关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8324850" cy="337185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4191000"/>
            <a:ext cx="3896154" cy="409575"/>
          </a:xfrm>
          <a:prstGeom prst="roundRect">
            <a:avLst>
              <a:gd name="adj" fmla="val 23256"/>
            </a:avLst>
          </a:prstGeom>
          <a:solidFill>
            <a:srgbClr val="E8F8F5"/>
          </a:solidFill>
          <a:ln w="14288">
            <a:solidFill>
              <a:srgbClr val="1ABC9C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BC9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忘记了？翻回前面的笔记看看！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向爸爸妈妈展示你的草船借箭！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762000" y="114300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演讲稿（填空背诵）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62000" y="1428750"/>
            <a:ext cx="7637621" cy="2476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大家好！今天我用 Scratch 还原了「草船借箭」的故事——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我做了一个游戏叫「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1A5276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草船借箭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草船用「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」键和「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」键控制左右移动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箭的克隆用到了三个积木：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F39C1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」+「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F39C1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」+「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F39C12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这就是「克隆三部曲」！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27AE6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」用来记录接到的箭数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碰到草船→得分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27AE6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，克隆体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E74C3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克隆魔法太厉害了！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一个箭角色就能变出满天箭雨🏹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这才是真正的草船借箭！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谢谢大家！⛵🏹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25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来看看谁的草船借箭最厉害！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🖥️ 第1步：展示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把自己的草船借箭游戏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运行一遍给同桌看！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说说你的游戏有什么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特别的设计～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第2步：观察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认真看同桌的作品！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TA 的克隆箭设计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有什么不一样？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哪里做得好？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第3步：互评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告诉同桌：哪里最棒！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也可以提一个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小小的建议～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互相学习共同进步！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互评四星标准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14375" y="3429000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草船能动 ⭐ 箭克隆成功 ⭐ 碰到能得分 ⭐ 有自己独特的创意！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25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8E44A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🌍 知识拓展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1933575" cy="1314450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4288">
            <a:solidFill>
              <a:srgbClr val="E74C3C"/>
            </a:solidFill>
            <a:prstDash val="solid"/>
          </a:ln>
          <a:effectLst>
            <a:outerShdw sx="100000" sy="100000" kx="0" ky="0" algn="bl" rotWithShape="0" blurRad="101600" dist="40411" dir="2700000">
              <a:srgbClr val="E74C3C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428875" y="1190625"/>
            <a:ext cx="1933575" cy="1314450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4288">
            <a:solidFill>
              <a:srgbClr val="27AE60"/>
            </a:solidFill>
            <a:prstDash val="solid"/>
          </a:ln>
          <a:effectLst>
            <a:outerShdw sx="100000" sy="100000" kx="0" ky="0" algn="bl" rotWithShape="0" blurRad="101600" dist="40411" dir="2700000">
              <a:srgbClr val="27AE60">
                <a:alpha val="10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286250" y="1190625"/>
            <a:ext cx="1933575" cy="1314450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4288">
            <a:solidFill>
              <a:srgbClr val="F39C12"/>
            </a:solidFill>
            <a:prstDash val="solid"/>
          </a:ln>
          <a:effectLst>
            <a:outerShdw sx="100000" sy="100000" kx="0" ky="0" algn="bl" rotWithShape="0" blurRad="101600" dist="40411" dir="2700000">
              <a:srgbClr val="F39C12">
                <a:alpha val="10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6143625" y="1190625"/>
            <a:ext cx="2695575" cy="1314450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4288">
            <a:solidFill>
              <a:srgbClr val="2E86C1"/>
            </a:solidFill>
            <a:prstDash val="solid"/>
          </a:ln>
          <a:effectLst>
            <a:outerShdw sx="100000" sy="100000" kx="0" ky="0" algn="bl" rotWithShape="0" blurRad="101600" dist="40411" dir="2700000">
              <a:srgbClr val="2E86C1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71500" y="2476500"/>
            <a:ext cx="8220075" cy="1743075"/>
          </a:xfrm>
          <a:prstGeom prst="roundRect">
            <a:avLst>
              <a:gd name="adj" fmla="val 6557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克隆还能用在哪些游戏里？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857250" y="1285875"/>
            <a:ext cx="111180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650" dirty="0">
                <a:solidFill>
                  <a:srgbClr val="E74C3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🔫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714375" y="1524000"/>
            <a:ext cx="1401842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射击游戏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子弹是克隆体！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2714625" y="1285875"/>
            <a:ext cx="111180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650" dirty="0">
                <a:solidFill>
                  <a:srgbClr val="27AE6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❄️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2571750" y="1524000"/>
            <a:ext cx="1401842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下雪游戏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雪花是克隆体！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572000" y="1285875"/>
            <a:ext cx="111180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650" dirty="0">
                <a:solidFill>
                  <a:srgbClr val="F39C1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🪙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429125" y="1524000"/>
            <a:ext cx="1401842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金币收集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金币是克隆体！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6429375" y="1285875"/>
            <a:ext cx="18852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650" dirty="0">
                <a:solidFill>
                  <a:srgbClr val="2E86C1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👾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6286500" y="1524000"/>
            <a:ext cx="2175272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敌人军团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敌人是克隆体！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14375" y="25717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克隆的本质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714375" y="2857500"/>
            <a:ext cx="773430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= 用一段代码控制无数个相同的对象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本体 → 定义克隆体的「行为模板」（速度、方向、外观）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克隆体 → 每个克隆体独立执行模板，互不影响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一个本体 + 克隆魔法 = 千军万马！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25</a:t>
            </a:r>
            <a:endParaRPr lang="en-US" sz="6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A5276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1A5276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🧬 克隆魔法</a:t>
            </a:r>
            <a:endParaRPr lang="en-US" sz="970" dirty="0"/>
          </a:p>
        </p:txBody>
      </p:sp>
      <p:sp>
        <p:nvSpPr>
          <p:cNvPr id="5" name="Text 2"/>
          <p:cNvSpPr/>
          <p:nvPr/>
        </p:nvSpPr>
        <p:spPr>
          <a:xfrm>
            <a:off x="20002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F39C12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39C1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 箭雨满天</a:t>
            </a:r>
            <a:endParaRPr lang="en-US" sz="970" dirty="0"/>
          </a:p>
        </p:txBody>
      </p:sp>
      <p:sp>
        <p:nvSpPr>
          <p:cNvPr id="6" name="Text 3"/>
          <p:cNvSpPr/>
          <p:nvPr/>
        </p:nvSpPr>
        <p:spPr>
          <a:xfrm>
            <a:off x="33337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27AE6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27AE6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⛵ 草船接箭</a:t>
            </a:r>
            <a:endParaRPr lang="en-US" sz="97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0"/>
              </a:lnSpc>
              <a:buNone/>
            </a:pPr>
            <a:r>
              <a:rPr lang="en-US" sz="13500" spc="405" kern="0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350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今天你学会了克隆魔法！🧬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6225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克隆自己 · 当作为克隆体启动 · 删除此克隆体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7239000" y="1905000"/>
            <a:ext cx="1382506" cy="504825"/>
          </a:xfrm>
          <a:prstGeom prst="roundRect">
            <a:avLst>
              <a:gd name="adj" fmla="val 2830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辛苦啦！🏹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L1-14</a:t>
            </a:r>
            <a:endParaRPr lang="en-US" sz="8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A527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5267325" cy="981075"/>
          </a:xfrm>
          <a:prstGeom prst="roundRect">
            <a:avLst>
              <a:gd name="adj" fmla="val 11650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🏹 诸葛亮草船借箭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赤壁大战前，诸葛亮和周瑜打赌——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三天内造出十万支箭！💪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诸葛亮不慌不忙，趁着大雾天🌫️，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开着扎满稻草人的船靠近曹军水寨，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曹军看不清，以为是敌人来袭！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拼命放箭——箭全扎在稻草人身上！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诸葛亮就这样"借"到了十万支箭！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714375" y="3095625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如果是你，怎么用 Scratch 重现这个故事？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一把箭够吗？怎么让箭不停地射过来？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11" name="Text 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25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A527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3838575" cy="1933575"/>
          </a:xfrm>
          <a:prstGeom prst="roundRect">
            <a:avLst>
              <a:gd name="adj" fmla="val 5911"/>
            </a:avLst>
          </a:prstGeom>
          <a:solidFill>
            <a:srgbClr val="E8F4FD"/>
          </a:solidFill>
          <a:ln w="14288">
            <a:solidFill>
              <a:srgbClr val="1A5276"/>
            </a:solidFill>
            <a:prstDash val="dash"/>
          </a:ln>
        </p:spPr>
      </p:sp>
      <p:sp>
        <p:nvSpPr>
          <p:cNvPr id="6" name="Text 3"/>
          <p:cNvSpPr/>
          <p:nvPr/>
        </p:nvSpPr>
        <p:spPr>
          <a:xfrm>
            <a:off x="2216423" y="1747838"/>
            <a:ext cx="1372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5276"/>
                </a:solidFill>
                <a:highlight>
                  <a:srgbClr val="E8F4FD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2216423" y="2014538"/>
            <a:ext cx="54872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A5276"/>
                </a:solidFill>
                <a:highlight>
                  <a:srgbClr val="E8F4FD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运行视频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4667250" y="1047750"/>
            <a:ext cx="402907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先看看「草船借箭」里有什么？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4810125" y="114300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拆解分析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810125" y="1428750"/>
            <a:ext cx="3480435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⛵ 草船：左右移动接箭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🏹 箭：从天下降落（需要很多！）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📊 计分板：显示接到多少箭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🌫️ 江面背景：大雾天氛围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功能：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键盘控制草船左右移动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箭不断从上方出现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草船碰到箭→得分+1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箭离开屏幕→消失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71500" y="3238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关键：箭需要无穷无尽！克隆积木能让一个箭角色变出无数把箭！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25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3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0F3F5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A5276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130498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🧬 克隆自己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1825898" y="2988469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复制一个分身</a:t>
            </a:r>
            <a:endParaRPr lang="en-US" sz="820" dirty="0"/>
          </a:p>
        </p:txBody>
      </p:sp>
      <p:sp>
        <p:nvSpPr>
          <p:cNvPr id="8" name="Shape 6"/>
          <p:cNvSpPr/>
          <p:nvPr/>
        </p:nvSpPr>
        <p:spPr>
          <a:xfrm>
            <a:off x="27622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2E86C1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924473" y="2926556"/>
            <a:ext cx="982266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▶️ 当克隆体启动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3906738" y="2988469"/>
            <a:ext cx="51058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分身出生时做什么</a:t>
            </a:r>
            <a:endParaRPr lang="en-US" sz="820" dirty="0"/>
          </a:p>
        </p:txBody>
      </p:sp>
      <p:sp>
        <p:nvSpPr>
          <p:cNvPr id="11" name="Shape 9"/>
          <p:cNvSpPr/>
          <p:nvPr/>
        </p:nvSpPr>
        <p:spPr>
          <a:xfrm>
            <a:off x="47625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E74C3C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973836" y="2926556"/>
            <a:ext cx="82115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🗑️ 删除克隆体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5794995" y="2988469"/>
            <a:ext cx="57440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分身完成任务后消失</a:t>
            </a:r>
            <a:endParaRPr lang="en-US" sz="820" dirty="0"/>
          </a:p>
        </p:txBody>
      </p:sp>
      <p:sp>
        <p:nvSpPr>
          <p:cNvPr id="14" name="Shape 12"/>
          <p:cNvSpPr/>
          <p:nvPr/>
        </p:nvSpPr>
        <p:spPr>
          <a:xfrm>
            <a:off x="67627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D23F">
                <a:alpha val="20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7131248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重复克隆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7826648" y="2988469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源源不断产生</a:t>
            </a:r>
            <a:endParaRPr lang="en-US" sz="820" dirty="0"/>
          </a:p>
        </p:txBody>
      </p:sp>
      <p:sp>
        <p:nvSpPr>
          <p:cNvPr id="17" name="Text 15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8" name="Text 16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9" name="Text 17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克隆自己 / 当作为克隆体启动 / 删除此克隆体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本节课重点是</a:t>
            </a:r>
            <a:pPr algn="l" indent="0" marL="0">
              <a:buNone/>
            </a:pPr>
            <a:r>
              <a:rPr lang="en-US" sz="1050" b="1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</a:t>
            </a:r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——一个角色能变出无数个分身，让箭雨倾盆而下！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2" name="Text 20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25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1A5276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🧬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457325"/>
          </a:xfrm>
          <a:prstGeom prst="roundRect">
            <a:avLst>
              <a:gd name="adj" fmla="val 7843"/>
            </a:avLst>
          </a:prstGeom>
          <a:solidFill>
            <a:srgbClr val="E8F8F5"/>
          </a:solidFill>
          <a:ln w="14288">
            <a:solidFill>
              <a:srgbClr val="1ABC9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457325"/>
          </a:xfrm>
          <a:prstGeom prst="roundRect">
            <a:avLst>
              <a:gd name="adj" fmla="val 7843"/>
            </a:avLst>
          </a:prstGeom>
          <a:solidFill>
            <a:srgbClr val="FEF9E7"/>
          </a:solidFill>
          <a:ln w="14288">
            <a:solidFill>
              <a:srgbClr val="F39C12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524125"/>
            <a:ext cx="8315325" cy="1743075"/>
          </a:xfrm>
          <a:prstGeom prst="roundRect">
            <a:avLst>
              <a:gd name="adj" fmla="val 6557"/>
            </a:avLst>
          </a:prstGeom>
          <a:solidFill>
            <a:srgbClr val="FDEDEC"/>
          </a:solidFill>
          <a:ln w="14288">
            <a:solidFill>
              <a:srgbClr val="E74C3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克隆自己 —— 复制一个分身出来 🧬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BC9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在哪里找到？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24000"/>
            <a:ext cx="3577114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控制模块（橙色）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「克隆 自己」——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把一个角色复制一份！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就像复印机一样，一模一样！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有什么用？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577114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一把箭不够用？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克隆自己就能变出好多好多把箭！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每次执行都产生一个新的分身🏹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62000" y="2619375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草船借箭怎么用？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762000" y="2905125"/>
            <a:ext cx="7637621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🏹 箭角色 → 克隆 自己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每克隆一次 = 多一把箭从天上射下来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⛵ 草船角色 → 不需要克隆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草船只有一个，用键盘控制移动就行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5276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克隆出来的分身和原版长得一模一样，但可以各自行动！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25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8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1ABC9C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▶️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457325"/>
          </a:xfrm>
          <a:prstGeom prst="roundRect">
            <a:avLst>
              <a:gd name="adj" fmla="val 7843"/>
            </a:avLst>
          </a:prstGeom>
          <a:solidFill>
            <a:srgbClr val="E8F8F5"/>
          </a:solidFill>
          <a:ln w="14288">
            <a:solidFill>
              <a:srgbClr val="1ABC9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457325"/>
          </a:xfrm>
          <a:prstGeom prst="roundRect">
            <a:avLst>
              <a:gd name="adj" fmla="val 7843"/>
            </a:avLst>
          </a:prstGeom>
          <a:solidFill>
            <a:srgbClr val="FEF9E7"/>
          </a:solidFill>
          <a:ln w="14288">
            <a:solidFill>
              <a:srgbClr val="F39C12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524125"/>
            <a:ext cx="8315325" cy="1743075"/>
          </a:xfrm>
          <a:prstGeom prst="roundRect">
            <a:avLst>
              <a:gd name="adj" fmla="val 6557"/>
            </a:avLst>
          </a:prstGeom>
          <a:solidFill>
            <a:srgbClr val="FDEDEC"/>
          </a:solidFill>
          <a:ln w="14288">
            <a:solidFill>
              <a:srgbClr val="E74C3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当作为克隆体启动 —— 分身出生时做什么？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BC9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在哪里找到？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76388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控制模块（橙色）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24037"/>
            <a:ext cx="9907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「当作为克隆体启动」——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071688"/>
            <a:ext cx="8917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这是分身专属的启动积木！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331244"/>
            <a:ext cx="14867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像「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2271713" y="2331244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」一样是帽子积木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关键理解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4714875" y="1588294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6197873" y="1588294"/>
            <a:ext cx="6633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」→ 只对本体有效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714875" y="1862137"/>
            <a:ext cx="133208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「当作为克隆体启动」→ 只对分身有效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714875" y="2109788"/>
            <a:ext cx="10403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本体和分身各用各的启动积木！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62000" y="2619375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🏹 箭的分身任务</a:t>
            </a:r>
            <a:endParaRPr lang="en-US" sz="1120" dirty="0"/>
          </a:p>
        </p:txBody>
      </p:sp>
      <p:sp>
        <p:nvSpPr>
          <p:cNvPr id="21" name="Text 18"/>
          <p:cNvSpPr/>
          <p:nvPr/>
        </p:nvSpPr>
        <p:spPr>
          <a:xfrm>
            <a:off x="762000" y="2981325"/>
            <a:ext cx="5944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62000" y="3278460"/>
            <a:ext cx="11281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舞台上方（随机x位置）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762000" y="3575596"/>
            <a:ext cx="2725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2045717" y="3872731"/>
            <a:ext cx="81639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：y坐标减少（向下落）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BC9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分身一出生就知道自己该干什么——向下落！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25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9E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39C1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🗑️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457325"/>
          </a:xfrm>
          <a:prstGeom prst="roundRect">
            <a:avLst>
              <a:gd name="adj" fmla="val 7843"/>
            </a:avLst>
          </a:prstGeom>
          <a:solidFill>
            <a:srgbClr val="FEF9E7"/>
          </a:solidFill>
          <a:ln w="14288">
            <a:solidFill>
              <a:srgbClr val="F39C12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457325"/>
          </a:xfrm>
          <a:prstGeom prst="roundRect">
            <a:avLst>
              <a:gd name="adj" fmla="val 7843"/>
            </a:avLst>
          </a:prstGeom>
          <a:solidFill>
            <a:srgbClr val="FDEDEC"/>
          </a:solidFill>
          <a:ln w="14288">
            <a:solidFill>
              <a:srgbClr val="E74C3C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524125"/>
            <a:ext cx="8315325" cy="1743075"/>
          </a:xfrm>
          <a:prstGeom prst="roundRect">
            <a:avLst>
              <a:gd name="adj" fmla="val 6557"/>
            </a:avLst>
          </a:prstGeom>
          <a:solidFill>
            <a:srgbClr val="E8F8F5"/>
          </a:solidFill>
          <a:ln w="14288">
            <a:solidFill>
              <a:srgbClr val="1ABC9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删除此克隆体 —— 分身完成任务后消失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39C1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在哪里找到？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24000"/>
            <a:ext cx="3577114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控制模块（橙色）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「删除此克隆体」——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让分身消失！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分身用完就要删，不然太多啦！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E74C3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⚠️ 重要提醒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577114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Scratch 最多 300 个克隆体！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如果不删除，克隆体会越积越多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游戏就会变卡甚至崩溃💥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62000" y="2619375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BC9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🏹 箭什么时候删除？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762000" y="2905125"/>
            <a:ext cx="7637621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两种情况要删除克隆体：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箭落到屏幕底部（离开舞台）→ 🗑️删除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箭碰到草船（被接住了）→ 得分+1，🗑️删除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39C1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三个克隆积木一起用：克隆→分身行动→完成任务删除！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25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A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2E86C1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认识关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69557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1ABC9C"/>
            </a:solidFill>
            <a:prstDash val="solid"/>
          </a:ln>
          <a:effectLst>
            <a:outerShdw sx="100000" sy="100000" kx="0" ky="0" algn="bl" rotWithShape="0" blurRad="142875" dist="38100" dir="5400000">
              <a:srgbClr val="1ABC9C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429000" y="1238250"/>
            <a:ext cx="269557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2E86C1"/>
            </a:solidFill>
            <a:prstDash val="solid"/>
          </a:ln>
          <a:effectLst>
            <a:outerShdw sx="100000" sy="100000" kx="0" ky="0" algn="bl" rotWithShape="0" blurRad="142875" dist="38100" dir="5400000">
              <a:srgbClr val="2E86C1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286500" y="1238250"/>
            <a:ext cx="260032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E74C3C"/>
            </a:solidFill>
            <a:prstDash val="solid"/>
          </a:ln>
          <a:effectLst>
            <a:outerShdw sx="100000" sy="100000" kx="0" ky="0" algn="bl" rotWithShape="0" blurRad="142875" dist="38100" dir="5400000">
              <a:srgbClr val="E74C3C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429000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EBF5FB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克隆三部曲：生→活→灭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952500" y="1381125"/>
            <a:ext cx="164353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1ABC9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🧬 第①步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952500" y="1666875"/>
            <a:ext cx="164353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克隆 自己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857250" y="2000250"/>
            <a:ext cx="1836896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本体发出克隆指令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"生个分身吧！"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箭就多了一把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3048000" y="1809750"/>
            <a:ext cx="38671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3810000" y="1381125"/>
            <a:ext cx="164353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2E86C1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▶️ 第②步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3810000" y="1666875"/>
            <a:ext cx="164353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当作为克隆体启动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3714750" y="2000250"/>
            <a:ext cx="1836896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分身出生后执行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"我该干什么？"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向下落！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905500" y="1809750"/>
            <a:ext cx="38671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1A527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6572250" y="1381125"/>
            <a:ext cx="174021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800" dirty="0">
                <a:solidFill>
                  <a:srgbClr val="E74C3C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🗑️ 第③步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572250" y="1666875"/>
            <a:ext cx="174021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删除此克隆体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6477000" y="2000250"/>
            <a:ext cx="1933575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到达底部/被接住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"任务完成，消失！"</a:t>
            </a:r>
            <a:pPr algn="ctr" indent="0" marL="0">
              <a:buNone/>
            </a:pPr>
            <a:endParaRPr lang="en-US" sz="970" dirty="0"/>
          </a:p>
          <a:p>
            <a:pPr algn="ctr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释放内存空间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52425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65"/>
              </a:lnSpc>
              <a:buNone/>
            </a:pPr>
            <a:r>
              <a:rPr lang="en-US" sz="14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🧬 克隆 → ▶️ 分身行动 → 🗑️ 删除 = 克隆三部曲！</a:t>
            </a:r>
            <a:pPr algn="l" indent="0" marL="0">
              <a:buNone/>
            </a:pPr>
            <a:endParaRPr lang="en-US" sz="142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就像箭：造出来 → 落下来 → 接住/落完就消失</a:t>
            </a:r>
            <a:endParaRPr lang="en-US" sz="142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L1-14 草船借箭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25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2026-05-20T14:31:52Z</dcterms:created>
  <dcterms:modified xsi:type="dcterms:W3CDTF">2026-05-20T14:31:52Z</dcterms:modified>
</cp:coreProperties>
</file>