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notesMasterIdLst>
    <p:notesMasterId r:id="rId2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image" Target="../media/image-25-3.png"/><Relationship Id="rId4" Type="http://schemas.openxmlformats.org/officeDocument/2006/relationships/image" Target="../media/image-25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976D2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1976D2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15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524000"/>
            <a:ext cx="5317331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spc="488" kern="0" dirty="0">
                <a:solidFill>
                  <a:srgbClr val="1976D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飞机大战</a:t>
            </a:r>
            <a:endParaRPr lang="en-US" sz="975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驾驶战机消灭敌机 ✈️💥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BBDEF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L1-15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4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0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5486400" cy="47625"/>
          </a:xfrm>
          <a:prstGeom prst="rect">
            <a:avLst/>
          </a:prstGeom>
          <a:solidFill>
            <a:srgbClr val="1976D2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2524125"/>
            <a:ext cx="1333500" cy="762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976D2">
                <a:alpha val="2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457870" y="2795588"/>
            <a:ext cx="951012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⌨️ Step 1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408881" y="2847975"/>
            <a:ext cx="232105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飞机移动</a:t>
            </a:r>
            <a:endParaRPr lang="en-US" sz="750" dirty="0"/>
          </a:p>
        </p:txBody>
      </p:sp>
      <p:sp>
        <p:nvSpPr>
          <p:cNvPr id="8" name="Shape 6"/>
          <p:cNvSpPr/>
          <p:nvPr/>
        </p:nvSpPr>
        <p:spPr>
          <a:xfrm>
            <a:off x="1809750" y="2524125"/>
            <a:ext cx="1333500" cy="762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976D2">
                <a:alpha val="2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1966912" y="2795588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 Step 2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2757339" y="2847975"/>
            <a:ext cx="232105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发射子弹</a:t>
            </a:r>
            <a:endParaRPr lang="en-US" sz="750" dirty="0"/>
          </a:p>
        </p:txBody>
      </p:sp>
      <p:sp>
        <p:nvSpPr>
          <p:cNvPr id="11" name="Shape 9"/>
          <p:cNvSpPr/>
          <p:nvPr/>
        </p:nvSpPr>
        <p:spPr>
          <a:xfrm>
            <a:off x="3238500" y="2524125"/>
            <a:ext cx="1333500" cy="762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976D2">
                <a:alpha val="2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3395663" y="2795588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🛩️ Step 3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4186089" y="2847975"/>
            <a:ext cx="232105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敌机出场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4667250" y="2524125"/>
            <a:ext cx="1333500" cy="762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976D2">
                <a:alpha val="25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4824412" y="2795588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💢 Step 4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5614839" y="2847975"/>
            <a:ext cx="232105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碰撞检测</a:t>
            </a:r>
            <a:endParaRPr lang="en-US" sz="750" dirty="0"/>
          </a:p>
        </p:txBody>
      </p:sp>
      <p:sp>
        <p:nvSpPr>
          <p:cNvPr id="17" name="Shape 15"/>
          <p:cNvSpPr/>
          <p:nvPr/>
        </p:nvSpPr>
        <p:spPr>
          <a:xfrm>
            <a:off x="6096000" y="2524125"/>
            <a:ext cx="1333500" cy="762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976D2">
                <a:alpha val="25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6213277" y="2795588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🏆 Step 5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7003703" y="2847975"/>
            <a:ext cx="313073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分数+生命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7524750" y="2524125"/>
            <a:ext cx="1238250" cy="762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976D2">
                <a:alpha val="25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7634287" y="2795588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Step 6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8424714" y="2847975"/>
            <a:ext cx="232105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游戏结束</a:t>
            </a: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24" name="Text 22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25" name="Text 23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47A1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从零搭建飞机大战游戏！</a:t>
            </a:r>
            <a:endParaRPr lang="en-US" sz="1350" dirty="0"/>
          </a:p>
        </p:txBody>
      </p:sp>
      <p:sp>
        <p:nvSpPr>
          <p:cNvPr id="26" name="Text 24"/>
          <p:cNvSpPr/>
          <p:nvPr/>
        </p:nvSpPr>
        <p:spPr>
          <a:xfrm>
            <a:off x="571500" y="35718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从飞机移动到子弹发射到敌机克隆到碰撞检测，一步一步搭建完整射击游戏！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571500" y="4381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28" name="Text 26"/>
          <p:cNvSpPr/>
          <p:nvPr/>
        </p:nvSpPr>
        <p:spPr>
          <a:xfrm>
            <a:off x="8096250" y="4381500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26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2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976D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⌨️ Step1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3171825"/>
          </a:xfrm>
          <a:prstGeom prst="roundRect">
            <a:avLst>
              <a:gd name="adj" fmla="val 3604"/>
            </a:avLst>
          </a:prstGeom>
          <a:solidFill>
            <a:srgbClr val="FFFFFF"/>
          </a:solidFill>
          <a:ln w="14288">
            <a:solidFill>
              <a:srgbClr val="1976D2"/>
            </a:solidFill>
            <a:prstDash val="solid"/>
          </a:ln>
          <a:effectLst>
            <a:outerShdw sx="100000" sy="100000" kx="0" ky="0" algn="bl" rotWithShape="0" blurRad="101600" dist="40411" dir="2700000">
              <a:srgbClr val="1976D2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4029075" cy="1647825"/>
          </a:xfrm>
          <a:prstGeom prst="roundRect">
            <a:avLst>
              <a:gd name="adj" fmla="val 693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4857750" y="2667000"/>
            <a:ext cx="4029075" cy="1647825"/>
          </a:xfrm>
          <a:prstGeom prst="roundRect">
            <a:avLst>
              <a:gd name="adj" fmla="val 6936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飞机准备 —— 键盘上下左右移动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✈️ 飞机脚本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8763"/>
            <a:ext cx="65916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按下 上移键 ▼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776413"/>
            <a:ext cx="7700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坐标 增加 10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271713"/>
            <a:ext cx="65916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按下 下移键 ▼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519362"/>
            <a:ext cx="81468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坐标 增加 -10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3014663"/>
            <a:ext cx="65916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按下 左移键 ▼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3262312"/>
            <a:ext cx="81468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 坐标 增加 -10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757613"/>
            <a:ext cx="65916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按下 右移键 ▼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4005262"/>
            <a:ext cx="7700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 坐标 增加 10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4500563"/>
            <a:ext cx="49433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游戏开始时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1652587" y="5045869"/>
            <a:ext cx="5839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 y: -140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14375" y="5319713"/>
            <a:ext cx="9011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 生命值 ▼ 设为 5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5567362"/>
            <a:ext cx="8268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 分数 ▼ 设为 0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714375" y="6348413"/>
            <a:ext cx="84266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全部 ▼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00062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新积木：按下 键 ▼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5000625" y="1476375"/>
            <a:ext cx="3480435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</a:t>
            </a:r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侦测</a:t>
            </a:r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（蓝色）里！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和「碰到 ▼」是一个颜色分类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参数可以选择：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上移键 / 下移键 / 左移键 / 右移键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空格键 / 任意 等等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5000625" y="2762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⚠️ 注意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5000625" y="3052763"/>
            <a:ext cx="104030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每个方向键写一个独立的事件块</a:t>
            </a:r>
            <a:endParaRPr lang="en-US" sz="970" dirty="0"/>
          </a:p>
        </p:txBody>
      </p:sp>
      <p:sp>
        <p:nvSpPr>
          <p:cNvPr id="27" name="Text 24"/>
          <p:cNvSpPr/>
          <p:nvPr/>
        </p:nvSpPr>
        <p:spPr>
          <a:xfrm>
            <a:off x="5000625" y="3312319"/>
            <a:ext cx="5201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不要写在同一个</a:t>
            </a:r>
            <a:endParaRPr lang="en-US" sz="970" dirty="0"/>
          </a:p>
        </p:txBody>
      </p:sp>
      <p:sp>
        <p:nvSpPr>
          <p:cNvPr id="28" name="Text 25"/>
          <p:cNvSpPr/>
          <p:nvPr/>
        </p:nvSpPr>
        <p:spPr>
          <a:xfrm>
            <a:off x="6680671" y="3312319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里！</a:t>
            </a:r>
            <a:endParaRPr lang="en-US" sz="970" dirty="0"/>
          </a:p>
        </p:txBody>
      </p:sp>
      <p:sp>
        <p:nvSpPr>
          <p:cNvPr id="29" name="Text 26"/>
          <p:cNvSpPr/>
          <p:nvPr/>
        </p:nvSpPr>
        <p:spPr>
          <a:xfrm>
            <a:off x="5000625" y="3845719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在「</a:t>
            </a:r>
            <a:endParaRPr lang="en-US" sz="970" dirty="0"/>
          </a:p>
        </p:txBody>
      </p:sp>
      <p:sp>
        <p:nvSpPr>
          <p:cNvPr id="30" name="Text 27"/>
          <p:cNvSpPr/>
          <p:nvPr/>
        </p:nvSpPr>
        <p:spPr>
          <a:xfrm>
            <a:off x="6557963" y="3845719"/>
            <a:ext cx="5201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」中初始化变量</a:t>
            </a:r>
            <a:endParaRPr lang="en-US" sz="970" dirty="0"/>
          </a:p>
        </p:txBody>
      </p:sp>
      <p:sp>
        <p:nvSpPr>
          <p:cNvPr id="31" name="Text 28"/>
          <p:cNvSpPr/>
          <p:nvPr/>
        </p:nvSpPr>
        <p:spPr>
          <a:xfrm>
            <a:off x="5000625" y="4119562"/>
            <a:ext cx="8174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并不断检测游戏是否结束</a:t>
            </a:r>
            <a:endParaRPr lang="en-US" sz="970" dirty="0"/>
          </a:p>
        </p:txBody>
      </p:sp>
      <p:sp>
        <p:nvSpPr>
          <p:cNvPr id="32" name="Text 2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33" name="Text 3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26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E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572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 Step2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2219325"/>
          </a:xfrm>
          <a:prstGeom prst="roundRect">
            <a:avLst>
              <a:gd name="adj" fmla="val 5150"/>
            </a:avLst>
          </a:prstGeom>
          <a:solidFill>
            <a:srgbClr val="FFFFFF"/>
          </a:solidFill>
          <a:ln w="14288">
            <a:solidFill>
              <a:srgbClr val="FF5722"/>
            </a:solidFill>
            <a:prstDash val="solid"/>
          </a:ln>
          <a:effectLst>
            <a:outerShdw sx="100000" sy="100000" kx="0" ky="0" algn="bl" rotWithShape="0" blurRad="101600" dist="40411" dir="2700000">
              <a:srgbClr val="FF5722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4029075" cy="1409700"/>
          </a:xfrm>
          <a:prstGeom prst="roundRect">
            <a:avLst>
              <a:gd name="adj" fmla="val 8108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4857750" y="2428875"/>
            <a:ext cx="4029075" cy="1885950"/>
          </a:xfrm>
          <a:prstGeom prst="roundRect">
            <a:avLst>
              <a:gd name="adj" fmla="val 6061"/>
            </a:avLst>
          </a:prstGeom>
          <a:solidFill>
            <a:srgbClr val="E3F2FD"/>
          </a:solidFill>
          <a:ln w="14288">
            <a:solidFill>
              <a:srgbClr val="1976D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子弹准备 —— 克隆发射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572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💥 子弹脚本（子弹角色）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8763"/>
            <a:ext cx="94022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发射：按空格键克隆子弹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788319"/>
            <a:ext cx="11370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1860575" y="1788319"/>
            <a:ext cx="1346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062162"/>
            <a:ext cx="46047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自己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2557463"/>
            <a:ext cx="56867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克隆体的行为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2805112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052763"/>
            <a:ext cx="2725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3300413"/>
            <a:ext cx="5950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飞机 ▼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1998092" y="3559969"/>
            <a:ext cx="84713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碰到 舞台边缘 ▼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4375" y="3833812"/>
            <a:ext cx="89386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坐标 增加 15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14375" y="4081462"/>
            <a:ext cx="56971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4576763"/>
            <a:ext cx="56867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初始隐藏本体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714375" y="5110162"/>
            <a:ext cx="2725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00062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🔑 要点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5000625" y="1476375"/>
            <a:ext cx="348043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子弹本体隐藏（只做克隆母体）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克隆体从飞机位置出发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向上飞到边缘后删除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5000625" y="252412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复习：克隆三件套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5000625" y="2762250"/>
            <a:ext cx="3480435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</a:t>
            </a:r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自己</a:t>
            </a:r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→ 产生克隆体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</a:t>
            </a:r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→ 克隆体的入口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</a:t>
            </a:r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→ 用完就删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本体隐藏 + 克隆体干活 = 常见模式！</a:t>
            </a:r>
            <a:endParaRPr lang="en-US" sz="970" dirty="0"/>
          </a:p>
        </p:txBody>
      </p:sp>
      <p:sp>
        <p:nvSpPr>
          <p:cNvPr id="27" name="Text 2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28" name="Text 2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26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E9E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44336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🛩️ Step3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2219325"/>
          </a:xfrm>
          <a:prstGeom prst="roundRect">
            <a:avLst>
              <a:gd name="adj" fmla="val 5150"/>
            </a:avLst>
          </a:prstGeom>
          <a:solidFill>
            <a:srgbClr val="FFFFFF"/>
          </a:solidFill>
          <a:ln w="14288">
            <a:solidFill>
              <a:srgbClr val="F44336"/>
            </a:solidFill>
            <a:prstDash val="solid"/>
          </a:ln>
          <a:effectLst>
            <a:outerShdw sx="100000" sy="100000" kx="0" ky="0" algn="bl" rotWithShape="0" blurRad="101600" dist="40411" dir="2700000">
              <a:srgbClr val="F44336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4029075" cy="1409700"/>
          </a:xfrm>
          <a:prstGeom prst="roundRect">
            <a:avLst>
              <a:gd name="adj" fmla="val 8108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4857750" y="2428875"/>
            <a:ext cx="4029075" cy="1885950"/>
          </a:xfrm>
          <a:prstGeom prst="roundRect">
            <a:avLst>
              <a:gd name="adj" fmla="val 6061"/>
            </a:avLst>
          </a:prstGeom>
          <a:solidFill>
            <a:srgbClr val="E3F2FD"/>
          </a:solidFill>
          <a:ln w="14288">
            <a:solidFill>
              <a:srgbClr val="1976D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敌机克隆 —— 随机位置出场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4433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🛩️ 敌机脚本（敌机角色）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814513"/>
            <a:ext cx="2725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2359819"/>
            <a:ext cx="4356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2149004" y="2359819"/>
            <a:ext cx="11370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秒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633662"/>
            <a:ext cx="58429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自己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3128963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1652587" y="3388519"/>
            <a:ext cx="172968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-220 和 220 之间取随机数 y: 160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662362"/>
            <a:ext cx="2725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4195762"/>
            <a:ext cx="8597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坐标 增加 -5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4691063"/>
            <a:ext cx="81736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00062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🔑 两个随机！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5000625" y="1476375"/>
            <a:ext cx="348043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随机</a:t>
            </a:r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时间</a:t>
            </a:r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：1~3秒出一架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随机</a:t>
            </a:r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位置</a:t>
            </a:r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：x坐标-220~220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敌机出没不重样！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000625" y="252412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对比子弹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5000625" y="2762250"/>
            <a:ext cx="3480435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子弹：空格触发 / 向上飞 / y增加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敌机：自动定时 / 向下飞 / y减少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同样的克隆原理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不同的触发方式 + 运动方向！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26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5E9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 Step4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1981200"/>
          </a:xfrm>
          <a:prstGeom prst="roundRect">
            <a:avLst>
              <a:gd name="adj" fmla="val 5769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4029075" cy="1981200"/>
          </a:xfrm>
          <a:prstGeom prst="roundRect">
            <a:avLst>
              <a:gd name="adj" fmla="val 5769"/>
            </a:avLst>
          </a:prstGeom>
          <a:solidFill>
            <a:srgbClr val="FBE9E7"/>
          </a:solidFill>
          <a:ln w="14288">
            <a:solidFill>
              <a:srgbClr val="F44336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429000"/>
            <a:ext cx="8124825" cy="838200"/>
          </a:xfrm>
          <a:prstGeom prst="roundRect">
            <a:avLst>
              <a:gd name="adj" fmla="val 13636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子弹碰到敌机 —— 碰撞消灭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💥 子弹克隆体增加碰撞检测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8763"/>
            <a:ext cx="138603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在「当作为克隆体启动时」里面加上：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776413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024062"/>
            <a:ext cx="2725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271713"/>
            <a:ext cx="5950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飞机 ▼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1998092" y="2531269"/>
            <a:ext cx="84713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碰到 舞台边缘 ▼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2805112"/>
            <a:ext cx="89386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坐标 增加 15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1085850" y="3300413"/>
            <a:ext cx="73626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 分数 ▼ 增加 1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1085850" y="3548062"/>
            <a:ext cx="452577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3795712"/>
            <a:ext cx="56971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00062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4433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⚠️ 重要！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5000625" y="1476375"/>
            <a:ext cx="3480435" cy="1238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子弹打到敌机后：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分数 +1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子弹删除自己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敌机也需要检测：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在敌机克隆体中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同样加上「碰到 子弹 ▼」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删除自己！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两边都删才能干干净净！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71500" y="30003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子弹撞到敌机 = 分数+1 + 双方删除！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714375" y="3524250"/>
            <a:ext cx="7734300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🔑 碰撞检测写在克隆体的循环里，每次移动都检测一次——这样才不会漏掉碰撞！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26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E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📊 Step5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1504950"/>
          </a:xfrm>
          <a:prstGeom prst="roundRect">
            <a:avLst>
              <a:gd name="adj" fmla="val 7595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4029075" cy="1504950"/>
          </a:xfrm>
          <a:prstGeom prst="roundRect">
            <a:avLst>
              <a:gd name="adj" fmla="val 7595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00375"/>
            <a:ext cx="42195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667250" y="3000375"/>
            <a:ext cx="4124325" cy="1266825"/>
          </a:xfrm>
          <a:prstGeom prst="roundRect">
            <a:avLst>
              <a:gd name="adj" fmla="val 9023"/>
            </a:avLst>
          </a:prstGeom>
          <a:solidFill>
            <a:srgbClr val="FBE9E7"/>
          </a:solidFill>
          <a:ln w="14288">
            <a:solidFill>
              <a:srgbClr val="F4433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分数统计 —— 消灭敌机加分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📊 分数变量怎么用？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476375"/>
            <a:ext cx="3867150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新建变量：</a:t>
            </a:r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分数</a:t>
            </a:r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（适用于所有角色）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绿旗初始化：将 分数 ▼ 设为 0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消灭敌机时：将 分数 ▼ 增加 1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勾选显示：舞台左上角实时显示！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500062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积木已学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000625" y="1476375"/>
            <a:ext cx="3480435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建立变量 —— 变量/红·已学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 变量 ▼ 设为 ___ —— 已学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 变量 ▼ 增加 ___ —— 已学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L1-11、L1-12 都学过啦！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71500" y="2571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这次我们要建</a:t>
            </a:r>
            <a:pPr algn="l" indent="0" marL="0">
              <a:buNone/>
            </a:pPr>
            <a:r>
              <a:rPr lang="en-US" sz="1350" b="1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两个</a:t>
            </a:r>
            <a:pPr algn="l" indent="0" marL="0">
              <a:buNone/>
            </a:pPr>
            <a:r>
              <a:rPr lang="en-US" sz="135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变量：分数 + 生命值！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714375" y="3095625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📊 变量：分数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14375" y="3381375"/>
            <a:ext cx="3673792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初始0 → 每消灭一架敌机 +1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810125" y="309562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4433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❤️ 变量：生命值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810125" y="3381375"/>
            <a:ext cx="3577114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初始5 → 被敌机撞到 -1 → 归零游戏结束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26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E9E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44336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💢 Step5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2124075"/>
          </a:xfrm>
          <a:prstGeom prst="roundRect">
            <a:avLst>
              <a:gd name="adj" fmla="val 5381"/>
            </a:avLst>
          </a:prstGeom>
          <a:solidFill>
            <a:srgbClr val="FFFFFF"/>
          </a:solidFill>
          <a:ln w="14288">
            <a:solidFill>
              <a:srgbClr val="F44336"/>
            </a:solidFill>
            <a:prstDash val="solid"/>
          </a:ln>
          <a:effectLst>
            <a:outerShdw sx="100000" sy="100000" kx="0" ky="0" algn="bl" rotWithShape="0" blurRad="101600" dist="40411" dir="2700000">
              <a:srgbClr val="F44336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4029075" cy="2124075"/>
          </a:xfrm>
          <a:prstGeom prst="roundRect">
            <a:avLst>
              <a:gd name="adj" fmla="val 5381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714750"/>
            <a:ext cx="7934325" cy="409575"/>
          </a:xfrm>
          <a:prstGeom prst="roundRect">
            <a:avLst>
              <a:gd name="adj" fmla="val 23256"/>
            </a:avLst>
          </a:prstGeom>
          <a:solidFill>
            <a:srgbClr val="E3F2FD"/>
          </a:solidFill>
          <a:ln w="14288">
            <a:solidFill>
              <a:srgbClr val="1976D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敌机碰到飞机 —— 生命值减少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4433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💢 敌机克隆体增加检测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8763"/>
            <a:ext cx="131177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在敌机「当作为克隆体启动时」加：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776413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1652587" y="2035969"/>
            <a:ext cx="6090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随机 y: 160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309813"/>
            <a:ext cx="2725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2843213"/>
            <a:ext cx="8597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坐标 增加 -5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1085850" y="3338513"/>
            <a:ext cx="863840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F44336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 生命值 ▼ 增加 -1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1085850" y="3586163"/>
            <a:ext cx="452577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F44336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4081462"/>
            <a:ext cx="81736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4576763"/>
            <a:ext cx="81736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00062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🔑 三个碰撞检测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5000625" y="1476375"/>
            <a:ext cx="3480435" cy="1381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敌机克隆体中检查三个碰撞：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碰到 </a:t>
            </a:r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飞机</a:t>
            </a:r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→ 生命 -1 + 删除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碰到 </a:t>
            </a:r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</a:t>
            </a:r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→ 删除（分在子弹处加）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碰到 </a:t>
            </a:r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边缘</a:t>
            </a:r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→ 飞出屏幕时删除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三个如果，各管各的！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71500" y="3238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4433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敌机的三个如果 —— 碰飞机、碰子弹、碰边缘！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714375" y="3762375"/>
            <a:ext cx="7734300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 注意：分数在「子弹碰到敌机」处增加，生命在「敌机碰到飞机」处减少——各管各的！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26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03030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B71C1C"/>
          </a:solidFill>
          <a:ln w="14288">
            <a:solidFill>
              <a:srgbClr val="FFFFFF"/>
            </a:solidFill>
            <a:prstDash val="solid"/>
          </a:ln>
          <a:effectLst>
            <a:outerShdw sx="100000" sy="100000" kx="0" ky="0" algn="bl" rotWithShape="0" blurRad="101600" dist="33676" dir="2700000">
              <a:srgbClr val="FFFFFF">
                <a:alpha val="3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Step6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410075" cy="1647825"/>
          </a:xfrm>
          <a:prstGeom prst="roundRect">
            <a:avLst>
              <a:gd name="adj" fmla="val 6936"/>
            </a:avLst>
          </a:prstGeom>
          <a:solidFill>
            <a:srgbClr val="424242"/>
          </a:solidFill>
          <a:ln w="14288">
            <a:solidFill>
              <a:srgbClr val="F44336"/>
            </a:solidFill>
            <a:prstDash val="solid"/>
          </a:ln>
          <a:effectLst>
            <a:outerShdw sx="100000" sy="100000" kx="0" ky="0" algn="bl" rotWithShape="0" blurRad="101600" dist="40411" dir="2700000">
              <a:srgbClr val="F44336">
                <a:alpha val="6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90625"/>
            <a:ext cx="402907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190875"/>
            <a:ext cx="8210550" cy="1162050"/>
          </a:xfrm>
          <a:prstGeom prst="roundRect">
            <a:avLst>
              <a:gd name="adj" fmla="val 9836"/>
            </a:avLst>
          </a:prstGeom>
          <a:solidFill>
            <a:srgbClr val="FFFFFF">
              <a:alpha val="10000"/>
            </a:srgbClr>
          </a:solidFill>
          <a:ln w="9525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游戏结束 —— 生命值归零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F53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🎮 飞机主循环加结束判断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1652587" y="1874044"/>
            <a:ext cx="5839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E0E0E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 y: -140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2147887"/>
            <a:ext cx="9011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E0E0E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 生命值 ▼ 设为 5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395538"/>
            <a:ext cx="8268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E0E0E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 分数 ▼ 设为 0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1085850" y="3176587"/>
            <a:ext cx="121082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EF53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Game Over! 2 秒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1085850" y="3424238"/>
            <a:ext cx="48588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EF53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全部 ▼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000625" y="128587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Game Over 流程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5000625" y="1524000"/>
            <a:ext cx="3480435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生命 → 5次被撞机会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↓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每碰一次 → 生命 -1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↓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生命 = 0 → Game Over!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↓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+ 停止全部 → 游戏结束！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71500" y="2762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飞机大战核心循环完成！✈️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714375" y="3286125"/>
            <a:ext cx="7734300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BDBDBD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📋 小结：至此游戏核心完成！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BDBDBD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飞机移动 + 子弹发射 + 敌机克隆 + 碰撞检测 + 分数 + 生命 + 结束 = 🎉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9E9E9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9E9E9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26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2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00BCD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🌟 增强体验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886075" cy="188595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4288">
            <a:solidFill>
              <a:srgbClr val="1976D2"/>
            </a:solidFill>
            <a:prstDash val="solid"/>
          </a:ln>
          <a:effectLst>
            <a:outerShdw sx="100000" sy="100000" kx="0" ky="0" algn="bl" rotWithShape="0" blurRad="101600" dist="40411" dir="2700000">
              <a:srgbClr val="1976D2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190625"/>
            <a:ext cx="2886075" cy="188595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190625"/>
            <a:ext cx="2695575" cy="188595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01600" dist="40411" dir="2700000">
              <a:srgbClr val="9C27B0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476625"/>
            <a:ext cx="8220075" cy="885825"/>
          </a:xfrm>
          <a:prstGeom prst="roundRect">
            <a:avLst>
              <a:gd name="adj" fmla="val 1290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游戏体验增强 —— 背景与音效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71437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背景滚动效果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524000"/>
            <a:ext cx="2320290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让背景不断向下移动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模拟飞机在太空中飞行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可以用 移到最上层 ▼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和 将 y 坐标 增加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或者让背景切换造型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🔊 添加音效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3476625" y="1524000"/>
            <a:ext cx="2320290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发射子弹 → 激光音效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消灭敌机 → 爆炸音效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敌机撞到飞机 → 警报音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Game Over → 失败音效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285875"/>
            <a:ext cx="21269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✨ 视觉特效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6238875" y="1524000"/>
            <a:ext cx="2126932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消灭敌机 → 爆炸造型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飞机受伤 → 闪烁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Game Over → 屏幕变红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这些让游戏更带感！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71500" y="30003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00BCD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核心写完了，加上这些锦上添花！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714375" y="357187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让游戏更好看、更好听、更好玩——这就是游戏设计！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26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📈 扩展挑战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1743075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01600" dist="40411" dir="2700000">
              <a:srgbClr val="9C27B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4029075" cy="1743075"/>
          </a:xfrm>
          <a:prstGeom prst="roundRect">
            <a:avLst>
              <a:gd name="adj" fmla="val 6557"/>
            </a:avLst>
          </a:prstGeom>
          <a:solidFill>
            <a:srgbClr val="E3F2FD"/>
          </a:solidFill>
          <a:ln w="14288">
            <a:solidFill>
              <a:srgbClr val="1976D2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238500"/>
            <a:ext cx="8220075" cy="1123950"/>
          </a:xfrm>
          <a:prstGeom prst="roundRect">
            <a:avLst>
              <a:gd name="adj" fmla="val 10169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关卡与难度 —— 持续挑战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📈 难度递增方案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3867150" cy="1000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敌机降落速度越来越快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y增加量随分数增大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敌机出现间隔越来越短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等待时间随分数减少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同时出现的敌机越来越多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每N分多克隆一架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500062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关卡设计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5000625" y="1538287"/>
            <a:ext cx="147481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Level 1: 分数 0-10 → 慢速敌机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5000625" y="1810643"/>
            <a:ext cx="15536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Level 2: 分数 11-20 → 中速敌机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000625" y="2082998"/>
            <a:ext cx="145509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Level 3: 分数 21+ → 快速敌机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000625" y="2627709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用「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254079" y="2627709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000625" y="2900065"/>
            <a:ext cx="4458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来切换难度！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71500" y="2762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用分数控制难度 —— 越玩越刺激！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714375" y="3333750"/>
            <a:ext cx="7734300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感兴趣的同学可以试试：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建立变量「速度」—— 初始5 → 分数每加10，速度+2！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26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9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976D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温故知新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1976D2"/>
            </a:solidFill>
            <a:prstDash val="solid"/>
          </a:ln>
          <a:effectLst>
            <a:outerShdw sx="100000" sy="100000" kx="0" ky="0" algn="bl" rotWithShape="0" blurRad="101600" dist="40411" dir="2700000">
              <a:srgbClr val="1976D2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525786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1976D2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🔁</a:t>
            </a:r>
            <a:endParaRPr lang="en-US" sz="1570" dirty="0"/>
          </a:p>
        </p:txBody>
      </p:sp>
      <p:sp>
        <p:nvSpPr>
          <p:cNvPr id="7" name="Text 4"/>
          <p:cNvSpPr/>
          <p:nvPr/>
        </p:nvSpPr>
        <p:spPr>
          <a:xfrm>
            <a:off x="1345778" y="1728788"/>
            <a:ext cx="48019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1976D2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克隆技术</a:t>
            </a:r>
            <a:endParaRPr lang="en-US" sz="1570" dirty="0"/>
          </a:p>
        </p:txBody>
      </p:sp>
      <p:sp>
        <p:nvSpPr>
          <p:cNvPr id="8" name="Shape 5"/>
          <p:cNvSpPr/>
          <p:nvPr/>
        </p:nvSpPr>
        <p:spPr>
          <a:xfrm>
            <a:off x="257175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3526036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4CAF5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</a:t>
            </a:r>
            <a:endParaRPr lang="en-US" sz="1570" dirty="0"/>
          </a:p>
        </p:txBody>
      </p:sp>
      <p:sp>
        <p:nvSpPr>
          <p:cNvPr id="10" name="Text 7"/>
          <p:cNvSpPr/>
          <p:nvPr/>
        </p:nvSpPr>
        <p:spPr>
          <a:xfrm>
            <a:off x="3346028" y="1728788"/>
            <a:ext cx="48019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4CAF5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碰撞检测</a:t>
            </a:r>
            <a:endParaRPr lang="en-US" sz="1570" dirty="0"/>
          </a:p>
        </p:txBody>
      </p:sp>
      <p:sp>
        <p:nvSpPr>
          <p:cNvPr id="11" name="Shape 8"/>
          <p:cNvSpPr/>
          <p:nvPr/>
        </p:nvSpPr>
        <p:spPr>
          <a:xfrm>
            <a:off x="457200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5526286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FF980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🎲</a:t>
            </a:r>
            <a:endParaRPr lang="en-US" sz="1570" dirty="0"/>
          </a:p>
        </p:txBody>
      </p:sp>
      <p:sp>
        <p:nvSpPr>
          <p:cNvPr id="13" name="Text 10"/>
          <p:cNvSpPr/>
          <p:nvPr/>
        </p:nvSpPr>
        <p:spPr>
          <a:xfrm>
            <a:off x="5346278" y="1728788"/>
            <a:ext cx="48019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FF980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随机坐标</a:t>
            </a:r>
            <a:endParaRPr lang="en-US" sz="1570" dirty="0"/>
          </a:p>
        </p:txBody>
      </p:sp>
      <p:sp>
        <p:nvSpPr>
          <p:cNvPr id="14" name="Shape 11"/>
          <p:cNvSpPr/>
          <p:nvPr/>
        </p:nvSpPr>
        <p:spPr>
          <a:xfrm>
            <a:off x="657225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01600" dist="40411" dir="2700000">
              <a:srgbClr val="9C27B0">
                <a:alpha val="10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7526536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9C27B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📊</a:t>
            </a:r>
            <a:endParaRPr lang="en-US" sz="1570" dirty="0"/>
          </a:p>
        </p:txBody>
      </p:sp>
      <p:sp>
        <p:nvSpPr>
          <p:cNvPr id="16" name="Text 13"/>
          <p:cNvSpPr/>
          <p:nvPr/>
        </p:nvSpPr>
        <p:spPr>
          <a:xfrm>
            <a:off x="7346528" y="1728788"/>
            <a:ext cx="48019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9C27B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变量系统</a:t>
            </a:r>
            <a:endParaRPr lang="en-US" sz="1570" dirty="0"/>
          </a:p>
        </p:txBody>
      </p:sp>
      <p:sp>
        <p:nvSpPr>
          <p:cNvPr id="17" name="Shape 14"/>
          <p:cNvSpPr/>
          <p:nvPr/>
        </p:nvSpPr>
        <p:spPr>
          <a:xfrm>
            <a:off x="571500" y="2667000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E3F2FD"/>
          </a:solidFill>
          <a:ln w="14288">
            <a:solidFill>
              <a:srgbClr val="1976D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L1-14 我们学了什么？</a:t>
            </a:r>
            <a:endParaRPr lang="en-US" sz="2550" dirty="0"/>
          </a:p>
        </p:txBody>
      </p:sp>
      <p:sp>
        <p:nvSpPr>
          <p:cNvPr id="19" name="Text 16"/>
          <p:cNvSpPr/>
          <p:nvPr/>
        </p:nvSpPr>
        <p:spPr>
          <a:xfrm>
            <a:off x="571500" y="2190750"/>
            <a:ext cx="802433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上节课我们学会了克隆箭矢、箭矢碰撞检测、随机位置出箭和分数变量！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714375" y="2762250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✈️ 今天我们要做 </a:t>
            </a:r>
            <a:pPr algn="l" indent="0" marL="0">
              <a:lnSpc>
                <a:spcPts val="2700"/>
              </a:lnSpc>
              <a:buNone/>
            </a:pPr>
            <a:r>
              <a:rPr lang="en-US" sz="1500" b="1" dirty="0">
                <a:solidFill>
                  <a:srgbClr val="1976D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飞机大战</a:t>
            </a:r>
            <a:pPr algn="l" indent="0" marL="0">
              <a:lnSpc>
                <a:spcPts val="270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！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用键盘控制飞机移动，克隆子弹发射，消灭源源不断的敌机！L1-14克隆进阶 → L1-15游戏综合！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26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9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00BCD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33500"/>
            <a:ext cx="4000500" cy="133350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976D2">
                <a:alpha val="2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333500"/>
            <a:ext cx="4000500" cy="133350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5722">
                <a:alpha val="12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2905125"/>
            <a:ext cx="4029075" cy="1504950"/>
          </a:xfrm>
          <a:prstGeom prst="roundRect">
            <a:avLst>
              <a:gd name="adj" fmla="val 7595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762500" y="2905125"/>
            <a:ext cx="4029075" cy="1504950"/>
          </a:xfrm>
          <a:prstGeom prst="roundRect">
            <a:avLst>
              <a:gd name="adj" fmla="val 7595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新概念和积木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57150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新概念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428750"/>
            <a:ext cx="3480435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 键盘控制 —— 按下键事件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💫 克隆多角色 —— 子弹+敌机都用克隆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💥 多重碰撞 —— 不同角色不同处理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📊 双变量 —— 分数+生命值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85775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572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000625" y="1495425"/>
            <a:ext cx="1267346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 按下 上移键 ▼（侦测/蓝）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5000625" y="1788765"/>
            <a:ext cx="114240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 按下 下移键 ▼（侦测）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000625" y="2082105"/>
            <a:ext cx="114240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 按下 左移键 ▼（侦测）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5000625" y="2375446"/>
            <a:ext cx="114240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 按下 右移键 ▼（侦测）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000625" y="2668786"/>
            <a:ext cx="23492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6268045" y="2668786"/>
            <a:ext cx="46508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▼（侦测）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571500" y="2571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🔴 进阶对比：L1-14 vs L1-15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714375" y="300037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🏹 L1-14 草船借箭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714375" y="3238500"/>
            <a:ext cx="3480435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一个克隆角色（箭矢）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自动定时出箭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单一变量（分数）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碰撞检测入门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4905375" y="300037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✈️ L1-15 飞机大战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4905375" y="3238500"/>
            <a:ext cx="3480435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两个克隆角色</a:t>
            </a:r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（子弹+敌机）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手动+自动两种触发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双变量（分数+生命）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多重碰撞+游戏结束！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 / 26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拓展创意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857500" cy="1952625"/>
          </a:xfrm>
          <a:prstGeom prst="roundRect">
            <a:avLst>
              <a:gd name="adj" fmla="val 585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1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238500" y="1143000"/>
            <a:ext cx="2857500" cy="1952625"/>
          </a:xfrm>
          <a:prstGeom prst="roundRect">
            <a:avLst>
              <a:gd name="adj" fmla="val 585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5722">
                <a:alpha val="2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905500" y="1143000"/>
            <a:ext cx="2762250" cy="1952625"/>
          </a:xfrm>
          <a:prstGeom prst="roundRect">
            <a:avLst>
              <a:gd name="adj" fmla="val 585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C107">
                <a:alpha val="15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00375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挑战 —— 打造你的专属飞机大战！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714375" y="123825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一星挑战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714375" y="1524000"/>
            <a:ext cx="2320290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飞机换装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加入背景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发射音效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381375" y="123825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572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 二星挑战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3381375" y="1524000"/>
            <a:ext cx="2320290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难度递增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爆炸动画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开始画面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048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⭐⭐⭐ 三星挑战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6048375" y="1524000"/>
            <a:ext cx="2223611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Boss敌机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道具系统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双人模式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09562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创意灵感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3333750"/>
            <a:ext cx="7734300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吃道具加血？Boss每10分出现？双人同屏对战？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用克隆+变量+判断+键盘，你可以做出真正的街机游戏！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 / 26</a:t>
            </a:r>
            <a:endParaRPr lang="en-US" sz="6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2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00BCD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🏆 游戏竞赛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666750"/>
            <a:ext cx="5657850" cy="2038350"/>
          </a:xfrm>
          <a:prstGeom prst="roundRect">
            <a:avLst>
              <a:gd name="adj" fmla="val 654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71500" y="2524125"/>
            <a:ext cx="5553075" cy="1409700"/>
          </a:xfrm>
          <a:prstGeom prst="roundRect">
            <a:avLst>
              <a:gd name="adj" fmla="val 8108"/>
            </a:avLst>
          </a:prstGeom>
          <a:solidFill>
            <a:srgbClr val="E3F2FD"/>
          </a:solidFill>
          <a:ln w="14288">
            <a:solidFill>
              <a:srgbClr val="1976D2"/>
            </a:solidFill>
            <a:prstDash val="solid"/>
          </a:ln>
          <a:effectLst>
            <a:outerShdw sx="100000" sy="100000" kx="0" ky="0" algn="bl" rotWithShape="0" blurRad="101600" dist="40411" dir="2700000">
              <a:srgbClr val="1976D2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191250" y="2762250"/>
            <a:ext cx="2600325" cy="1457325"/>
          </a:xfrm>
          <a:prstGeom prst="roundRect">
            <a:avLst>
              <a:gd name="adj" fmla="val 784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飞机大战PK赛！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1976D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🏆 看看谁的飞机大战最厉害！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762000" y="1095375"/>
            <a:ext cx="4833937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比赛规则：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5分钟内，轮流上台展示自己的飞机大战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同学们投票选出：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🏅 最高分纪录奖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最佳画面奖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最佳音效奖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最强创意奖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2619375"/>
            <a:ext cx="502729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评价标准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14375" y="2857500"/>
            <a:ext cx="502729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飞机能正常移动 ✅ 子弹能发射 ✅ 敌机会出现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碰撞检测正确 ✅ 分数能增加 ✅ 游戏能结束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6334125" y="2857500"/>
            <a:ext cx="2126932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F57F1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🏅 最高分</a:t>
            </a:r>
            <a:pPr algn="ctr" indent="0" marL="0">
              <a:buNone/>
            </a:pPr>
            <a:endParaRPr lang="en-US" sz="1120" dirty="0"/>
          </a:p>
          <a:p>
            <a:pPr algn="ctr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F57F1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最佳画面</a:t>
            </a:r>
            <a:pPr algn="ctr" indent="0" marL="0">
              <a:buNone/>
            </a:pPr>
            <a:endParaRPr lang="en-US" sz="1120" dirty="0"/>
          </a:p>
          <a:p>
            <a:pPr algn="ctr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F57F1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🎵 最佳音效</a:t>
            </a:r>
            <a:pPr algn="ctr" indent="0" marL="0">
              <a:buNone/>
            </a:pPr>
            <a:endParaRPr lang="en-US" sz="1120" dirty="0"/>
          </a:p>
          <a:p>
            <a:pPr algn="ctr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F57F1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最强创意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22 / 26</a:t>
            </a:r>
            <a:endParaRPr lang="en-US" sz="6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9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展示分享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886075" cy="1743075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4288">
            <a:solidFill>
              <a:srgbClr val="1976D2"/>
            </a:solidFill>
            <a:prstDash val="solid"/>
          </a:ln>
          <a:effectLst>
            <a:outerShdw sx="100000" sy="100000" kx="0" ky="0" algn="bl" rotWithShape="0" blurRad="101600" dist="40411" dir="2700000">
              <a:srgbClr val="1976D2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190625"/>
            <a:ext cx="2886075" cy="1743075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4288">
            <a:solidFill>
              <a:srgbClr val="FF5722"/>
            </a:solidFill>
            <a:prstDash val="solid"/>
          </a:ln>
          <a:effectLst>
            <a:outerShdw sx="100000" sy="100000" kx="0" ky="0" algn="bl" rotWithShape="0" blurRad="101600" dist="40411" dir="2700000">
              <a:srgbClr val="FF5722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381375"/>
            <a:ext cx="8220075" cy="981075"/>
          </a:xfrm>
          <a:prstGeom prst="roundRect">
            <a:avLst>
              <a:gd name="adj" fmla="val 11650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作品展示与分享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🎤 分享内容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4000"/>
            <a:ext cx="2320290" cy="1000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✈️ 我的飞机怎么设计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💥 打敌机的感觉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🎮 最自豪的功能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🐛 遇到的Bug怎么修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347662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572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👀 看别人的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3476625" y="1524000"/>
            <a:ext cx="2320290" cy="1000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别人的飞机长什么样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别人加了什么创意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🔧 别人怎么写的代码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🤔 我可以学什么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571500" y="2952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互相学习，共同进步！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14375" y="3476625"/>
            <a:ext cx="7734300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🎤 展示不是比赛——是分享！每个人都有自己的亮点，大胆说出你的设计思路！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 / 26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9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00BCD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整理归纳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029075" cy="2981325"/>
          </a:xfrm>
          <a:prstGeom prst="roundRect">
            <a:avLst>
              <a:gd name="adj" fmla="val 3834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0" y="1143000"/>
            <a:ext cx="4029075" cy="2981325"/>
          </a:xfrm>
          <a:prstGeom prst="roundRect">
            <a:avLst>
              <a:gd name="adj" fmla="val 3834"/>
            </a:avLst>
          </a:prstGeom>
          <a:solidFill>
            <a:srgbClr val="E3F2FD"/>
          </a:solidFill>
          <a:ln w="14288">
            <a:solidFill>
              <a:srgbClr val="1976D2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4048125"/>
            <a:ext cx="7934325" cy="504825"/>
          </a:xfrm>
          <a:prstGeom prst="roundRect">
            <a:avLst>
              <a:gd name="adj" fmla="val 18868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今天学到了什么？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新积木全家福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3480435" cy="2190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 按下 键 ▼（侦测/蓝）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判断某个键是否被按下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 上移键 / 下移键 / 左移键 / 右移键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四个方向各一个事件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 空格键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触发子弹发射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 克隆 自己（控制/黄）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批量产生子弹和敌机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💫 当作为克隆体启动时（控制/黄）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克隆体诞生后的行为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0D47A1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核心概念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476375"/>
            <a:ext cx="3480435" cy="2190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 键盘控制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方向键移动飞机，空格键发射子弹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比鼠标控制更适合射击游戏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💫 多角色克隆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子弹克隆 + 敌机克隆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不同触发方式，不同运动方向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💥 多重碰撞系统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子弹碰敌机 → 消灭+加分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敌机碰飞机 → 伤害+扣血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📊 双变量管理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分数（递增）+ 生命（递减）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生命归零 = 游戏结束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4143375"/>
            <a:ext cx="7734300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从草船借箭到飞机大战 —— 克隆+碰撞+变量，全面升级！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24 / 26</a:t>
            </a:r>
            <a:endParaRPr lang="en-US" sz="67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00BCD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下课啦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1333500"/>
            <a:ext cx="5181600" cy="2705100"/>
          </a:xfrm>
          <a:prstGeom prst="roundRect">
            <a:avLst>
              <a:gd name="adj" fmla="val 4930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Text 2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下一课预告：黄金矿工 ⛏️</a:t>
            </a:r>
            <a:endParaRPr lang="en-US" sz="2700" dirty="0"/>
          </a:p>
        </p:txBody>
      </p:sp>
      <p:sp>
        <p:nvSpPr>
          <p:cNvPr id="7" name="Text 3"/>
          <p:cNvSpPr/>
          <p:nvPr/>
        </p:nvSpPr>
        <p:spPr>
          <a:xfrm>
            <a:off x="762000" y="1428750"/>
            <a:ext cx="444722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1976D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✈️ 飞机大战完成！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762000" y="1762125"/>
            <a:ext cx="4447222" cy="1762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今天我们学会了：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 键盘控制多方向移动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💫 子弹和敌机的双克隆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💥 碰撞检测与消灭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📊 双变量追踪游戏状态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🎮 完整的游戏结束逻辑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下一课：⛏️ </a:t>
            </a:r>
            <a:pPr algn="l" indent="0" marL="0">
              <a:lnSpc>
                <a:spcPts val="2475"/>
              </a:lnSpc>
              <a:buNone/>
            </a:pPr>
            <a:r>
              <a:rPr lang="en-US" sz="1120" b="1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黄金矿工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</a:t>
            </a:r>
            <a:pPr algn="l" indent="0" marL="0">
              <a:lnSpc>
                <a:spcPts val="2475"/>
              </a:lnSpc>
              <a:buNone/>
            </a:pPr>
            <a:r>
              <a:rPr lang="en-US" sz="112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绘制线条</a:t>
            </a:r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和</a:t>
            </a:r>
            <a:pPr algn="l" indent="0" marL="0">
              <a:lnSpc>
                <a:spcPts val="2475"/>
              </a:lnSpc>
              <a:buNone/>
            </a:pPr>
            <a:r>
              <a:rPr lang="en-US" sz="112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角度旋转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制作经典钓金矿游戏！</a:t>
            </a:r>
            <a:endParaRPr lang="en-US" sz="1120" dirty="0"/>
          </a:p>
        </p:txBody>
      </p:sp>
      <p:sp>
        <p:nvSpPr>
          <p:cNvPr id="9" name="Text 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10" name="Text 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25 / 26</a:t>
            </a:r>
            <a:endParaRPr lang="en-US" sz="67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9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976D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📋 课后练习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886075" cy="1981200"/>
          </a:xfrm>
          <a:prstGeom prst="roundRect">
            <a:avLst>
              <a:gd name="adj" fmla="val 5769"/>
            </a:avLst>
          </a:prstGeom>
          <a:solidFill>
            <a:srgbClr val="FFFFFF"/>
          </a:solidFill>
          <a:ln w="14288">
            <a:solidFill>
              <a:srgbClr val="1976D2"/>
            </a:solidFill>
            <a:prstDash val="solid"/>
          </a:ln>
          <a:effectLst>
            <a:outerShdw sx="100000" sy="100000" kx="0" ky="0" algn="bl" rotWithShape="0" blurRad="101600" dist="40411" dir="2700000">
              <a:srgbClr val="1976D2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190625"/>
            <a:ext cx="2886075" cy="1981200"/>
          </a:xfrm>
          <a:prstGeom prst="roundRect">
            <a:avLst>
              <a:gd name="adj" fmla="val 5769"/>
            </a:avLst>
          </a:prstGeom>
          <a:solidFill>
            <a:srgbClr val="FFFFFF"/>
          </a:solidFill>
          <a:ln w="14288">
            <a:solidFill>
              <a:srgbClr val="FF5722"/>
            </a:solidFill>
            <a:prstDash val="solid"/>
          </a:ln>
          <a:effectLst>
            <a:outerShdw sx="100000" sy="100000" kx="0" ky="0" algn="bl" rotWithShape="0" blurRad="101600" dist="40411" dir="2700000">
              <a:srgbClr val="FF5722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190625"/>
            <a:ext cx="2695575" cy="1981200"/>
          </a:xfrm>
          <a:prstGeom prst="roundRect">
            <a:avLst>
              <a:gd name="adj" fmla="val 576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95625"/>
            <a:ext cx="8220075" cy="1362075"/>
          </a:xfrm>
          <a:prstGeom prst="roundRect">
            <a:avLst>
              <a:gd name="adj" fmla="val 8392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课后练习 · 飞机大战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71437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巩固练习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524000"/>
            <a:ext cx="2320290" cy="1238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复现今天所有积木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给飞机换上自定义造型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加入背景音乐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实现难度递增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572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🚀 进阶挑战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3476625" y="1524000"/>
            <a:ext cx="2320290" cy="1238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加入道具系统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（吃到星星+1生命）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设计Boss敌机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（需要打3次才消灭）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制作多关卡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285875"/>
            <a:ext cx="21269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🔑 重点回顾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6238875" y="1524000"/>
            <a:ext cx="2126932" cy="1238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 按下 键 ▼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💫 克隆+克隆体启动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💥 多重碰撞检测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📊 双变量管理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🎮 游戏结束逻辑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19087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自我检查清单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3429000"/>
            <a:ext cx="7734300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□ 能说出「按下 键 ▼」积木在哪个分类？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□ 能解释克隆体为什么需要「删除此克隆体」？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□ 能区分子弹碰撞 vs 敌机碰撞的不同处理？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□ 能独立完成飞机大战的全部代码？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26 / 26</a:t>
            </a:r>
            <a:endParaRPr lang="en-US" sz="6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976D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故事导入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666750"/>
            <a:ext cx="5657850" cy="2514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571500" y="2952750"/>
            <a:ext cx="5267325" cy="885825"/>
          </a:xfrm>
          <a:prstGeom prst="roundRect">
            <a:avLst>
              <a:gd name="adj" fmla="val 1290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小超人玩飞机大战</a:t>
            </a:r>
            <a:endParaRPr lang="en-US" sz="2550" dirty="0"/>
          </a:p>
        </p:txBody>
      </p:sp>
      <p:sp>
        <p:nvSpPr>
          <p:cNvPr id="8" name="Text 4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1976D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✈️ 空中大战！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762000" y="1095375"/>
            <a:ext cx="4833937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小超人看到同学在玩一个超酷的飞机大战游戏✈️！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屏幕上的飞机可以自由移动，发射子弹💥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消灭从上方飞下来的敌机🛩️！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每打掉一架敌机，分数就增加！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但如果被敌机撞到，生命值就会减少！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小超人心想：这个我也能做一个！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714375" y="3048000"/>
            <a:ext cx="502729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你玩过飞机大战吗？</a:t>
            </a:r>
            <a:pPr algn="l" indent="0" marL="0">
              <a:buNone/>
            </a:pPr>
            <a:endParaRPr lang="en-US" sz="135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飞机怎么移动？子弹怎么发射？敌机从哪里来？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12" name="Text 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26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9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976D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游戏分析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028825" cy="1647825"/>
          </a:xfrm>
          <a:prstGeom prst="roundRect">
            <a:avLst>
              <a:gd name="adj" fmla="val 6936"/>
            </a:avLst>
          </a:prstGeom>
          <a:solidFill>
            <a:srgbClr val="E3F2FD"/>
          </a:solidFill>
          <a:ln w="14288">
            <a:solidFill>
              <a:srgbClr val="1976D2"/>
            </a:solidFill>
            <a:prstDash val="solid"/>
          </a:ln>
          <a:effectLst>
            <a:outerShdw sx="100000" sy="100000" kx="0" ky="0" algn="bl" rotWithShape="0" blurRad="101600" dist="40411" dir="2700000">
              <a:srgbClr val="1976D2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571750" y="1143000"/>
            <a:ext cx="2028825" cy="1647825"/>
          </a:xfrm>
          <a:prstGeom prst="roundRect">
            <a:avLst>
              <a:gd name="adj" fmla="val 6936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4572000" y="1143000"/>
            <a:ext cx="2028825" cy="1647825"/>
          </a:xfrm>
          <a:prstGeom prst="roundRect">
            <a:avLst>
              <a:gd name="adj" fmla="val 6936"/>
            </a:avLst>
          </a:prstGeom>
          <a:solidFill>
            <a:srgbClr val="FBE9E7"/>
          </a:solidFill>
          <a:ln w="14288">
            <a:solidFill>
              <a:srgbClr val="F44336"/>
            </a:solidFill>
            <a:prstDash val="solid"/>
          </a:ln>
          <a:effectLst>
            <a:outerShdw sx="100000" sy="100000" kx="0" ky="0" algn="bl" rotWithShape="0" blurRad="101600" dist="40411" dir="2700000">
              <a:srgbClr val="F44336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6572250" y="1143000"/>
            <a:ext cx="2028825" cy="1647825"/>
          </a:xfrm>
          <a:prstGeom prst="roundRect">
            <a:avLst>
              <a:gd name="adj" fmla="val 693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571500" y="3190875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E3F2FD"/>
          </a:solidFill>
          <a:ln w="14288">
            <a:solidFill>
              <a:srgbClr val="42A5F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先看看飞机大战里有什么？</a:t>
            </a:r>
            <a:endParaRPr lang="en-US" sz="2550" dirty="0"/>
          </a:p>
        </p:txBody>
      </p:sp>
      <p:sp>
        <p:nvSpPr>
          <p:cNvPr id="11" name="Text 8"/>
          <p:cNvSpPr/>
          <p:nvPr/>
        </p:nvSpPr>
        <p:spPr>
          <a:xfrm>
            <a:off x="714375" y="1238250"/>
            <a:ext cx="154686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1976D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✈️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14375" y="1476375"/>
            <a:ext cx="1546860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玩家飞机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键盘控制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上下左右移动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2714625" y="1238250"/>
            <a:ext cx="154686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2714625" y="1476375"/>
            <a:ext cx="1546860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子弹发射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克隆产生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向上飞行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4714875" y="1238250"/>
            <a:ext cx="154686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4433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🛩️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4714875" y="1476375"/>
            <a:ext cx="1546860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敌机来袭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随机位置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向下飞行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6715125" y="1238250"/>
            <a:ext cx="154686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📊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6715125" y="1476375"/>
            <a:ext cx="1546860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分数+生命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变量追踪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游戏结束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571500" y="2762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976D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四个核心元素 —— 飞机、子弹、敌机、计分系统！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714375" y="3286125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这是L1-14草船借箭的进化版：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b="1" dirty="0">
                <a:solidFill>
                  <a:srgbClr val="1976D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角色更多、交互更复杂、更像一个真正的游戏！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26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0FE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00BCD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认识关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7908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1976D2"/>
            </a:solidFill>
            <a:prstDash val="solid"/>
          </a:ln>
          <a:effectLst>
            <a:outerShdw sx="100000" sy="100000" kx="0" ky="0" algn="bl" rotWithShape="0" blurRad="101600" dist="40411" dir="2700000">
              <a:srgbClr val="1976D2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238500" y="1190625"/>
            <a:ext cx="27908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5722"/>
            </a:solidFill>
            <a:prstDash val="solid"/>
          </a:ln>
          <a:effectLst>
            <a:outerShdw sx="100000" sy="100000" kx="0" ky="0" algn="bl" rotWithShape="0" blurRad="101600" dist="40411" dir="2700000">
              <a:srgbClr val="FF5722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905500" y="1190625"/>
            <a:ext cx="27908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44336"/>
            </a:solidFill>
            <a:prstDash val="solid"/>
          </a:ln>
          <a:effectLst>
            <a:outerShdw sx="100000" sy="100000" kx="0" ky="0" algn="bl" rotWithShape="0" blurRad="101600" dist="40411" dir="2700000">
              <a:srgbClr val="F44336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2952750"/>
            <a:ext cx="8220075" cy="1362075"/>
          </a:xfrm>
          <a:prstGeom prst="roundRect">
            <a:avLst>
              <a:gd name="adj" fmla="val 8392"/>
            </a:avLst>
          </a:prstGeom>
          <a:solidFill>
            <a:srgbClr val="E3F2FD"/>
          </a:solidFill>
          <a:ln w="14288">
            <a:solidFill>
              <a:srgbClr val="42A5F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飞机大战里有哪些新概念？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714375" y="1285875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1976D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⌨️ 键盘控制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714375" y="1571625"/>
            <a:ext cx="2223611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用方向键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控制飞机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上下左右飞行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按下 ⇧ 键 ▼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381375" y="1285875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FF572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💫 克隆综合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3381375" y="1571625"/>
            <a:ext cx="2223611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子弹用克隆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敌机也用克隆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不同角色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克隆有不同行为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048375" y="1285875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F4433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 多重碰撞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6048375" y="1571625"/>
            <a:ext cx="2223611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子弹碰敌机→消灭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敌机碰飞机→伤害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多种碰撞关系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不同处理逻辑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 ___ ▼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048000"/>
            <a:ext cx="7734300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🆕 新知识：键盘控制（按下 ⇧ 键 ▼ / 按下 ⇨ 键 ▼ 等）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 巩固知识：克隆、克隆体启动、随机数、碰撞检测、变量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目标：综合运用所学知识，完成一个完整的射击游戏！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26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2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976D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⌨️ 键盘控制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E3F2FD"/>
          </a:solidFill>
          <a:ln w="14288">
            <a:solidFill>
              <a:srgbClr val="1976D2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00375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飞机移动 —— 键盘控制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⌨️ 键盘控制 —— 全新！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3577114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按下 上移键 ▼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坐标 增加 10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按下 下移键 ▼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坐标 增加 -10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按下 左移键 ▼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 坐标 增加 -10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按下 右移键 ▼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 坐标 增加 10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476375"/>
            <a:ext cx="3577114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按下 上移键 ▼（侦测/蓝·事件）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按下 下移键 ▼（侦测）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按下 左移键 ▼（侦测）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按下 右移键 ▼（侦测）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这不是碰撞检测！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是判断某个键是否被按下了！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571500" y="2571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976D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四个方向四个事件 —— 比鼠标控制更灵活！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14375" y="309562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对比：鼠标控制 vs 键盘控制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714375" y="3381375"/>
            <a:ext cx="7734300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L1-11 鼠标控制：用鼠标决定位置 → 适合接东西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L1-15 键盘控制：用方向键移动 → 适合射击游戏！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26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E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572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💫 克隆原理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5722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E3F2FD"/>
          </a:solidFill>
          <a:ln w="14288">
            <a:solidFill>
              <a:srgbClr val="1976D2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48000"/>
            <a:ext cx="412432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667250" y="3048000"/>
            <a:ext cx="412432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子弹发射 —— 克隆原理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572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💫 子弹怎么发射？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540669"/>
            <a:ext cx="11370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1860575" y="1540669"/>
            <a:ext cx="1346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1814513"/>
            <a:ext cx="46047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自己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2309813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2557463"/>
            <a:ext cx="5950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飞机 ▼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2805112"/>
            <a:ext cx="2725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1998092" y="3064669"/>
            <a:ext cx="69852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碰到 边缘 ▼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3338513"/>
            <a:ext cx="89386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坐标 增加 15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4375" y="3586163"/>
            <a:ext cx="56971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用到的积木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4714875" y="1528763"/>
            <a:ext cx="122485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自己 —— 控制/黄（已学）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4714875" y="1776413"/>
            <a:ext cx="15570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 —— 控制/黄（已学）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4714875" y="2024062"/>
            <a:ext cx="133409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 —— 控制/黄（已学）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5747370" y="2283619"/>
            <a:ext cx="94855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 —— 侦测/蓝（新）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4714875" y="2805112"/>
            <a:ext cx="110363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克隆+键盘触发 = 子弹发射！</a:t>
            </a:r>
            <a:endParaRPr lang="en-US" sz="970" dirty="0"/>
          </a:p>
        </p:txBody>
      </p:sp>
      <p:sp>
        <p:nvSpPr>
          <p:cNvPr id="26" name="Text 23"/>
          <p:cNvSpPr/>
          <p:nvPr/>
        </p:nvSpPr>
        <p:spPr>
          <a:xfrm>
            <a:off x="571500" y="2571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F572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按一次空格 = 发射一颗子弹！</a:t>
            </a:r>
            <a:endParaRPr lang="en-US" sz="1350" dirty="0"/>
          </a:p>
        </p:txBody>
      </p:sp>
      <p:sp>
        <p:nvSpPr>
          <p:cNvPr id="27" name="Text 24"/>
          <p:cNvSpPr/>
          <p:nvPr/>
        </p:nvSpPr>
        <p:spPr>
          <a:xfrm>
            <a:off x="714375" y="3143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🔑 关键点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714375" y="3429000"/>
            <a:ext cx="3577114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子弹克隆后→移到飞机的位置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然后一直向上飞→直到碰到边缘</a:t>
            </a:r>
            <a:endParaRPr lang="en-US" sz="970" dirty="0"/>
          </a:p>
        </p:txBody>
      </p:sp>
      <p:sp>
        <p:nvSpPr>
          <p:cNvPr id="29" name="Text 26"/>
          <p:cNvSpPr/>
          <p:nvPr/>
        </p:nvSpPr>
        <p:spPr>
          <a:xfrm>
            <a:off x="4810125" y="3143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对比 L1-14</a:t>
            </a:r>
            <a:endParaRPr lang="en-US" sz="1050" dirty="0"/>
          </a:p>
        </p:txBody>
      </p:sp>
      <p:sp>
        <p:nvSpPr>
          <p:cNvPr id="30" name="Text 27"/>
          <p:cNvSpPr/>
          <p:nvPr/>
        </p:nvSpPr>
        <p:spPr>
          <a:xfrm>
            <a:off x="4810125" y="3429000"/>
            <a:ext cx="3577114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L1-14：箭矢每隔几秒自动克隆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L1-15：按空格键才发射 → 手动控制！</a:t>
            </a:r>
            <a:endParaRPr lang="en-US" sz="970" dirty="0"/>
          </a:p>
        </p:txBody>
      </p:sp>
      <p:sp>
        <p:nvSpPr>
          <p:cNvPr id="31" name="Text 2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32" name="Text 2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26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E9E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44336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🛩️ 敌机出场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BE9E7"/>
          </a:solidFill>
          <a:ln w="14288">
            <a:solidFill>
              <a:srgbClr val="F44336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4800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E3F2FD"/>
          </a:solidFill>
          <a:ln w="14288">
            <a:solidFill>
              <a:srgbClr val="1976D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敌机克隆 —— 随机出场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4433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🛩️ 敌机怎么出场？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814513"/>
            <a:ext cx="111650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 随机数 0.5 到 2 秒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2062162"/>
            <a:ext cx="46047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自己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557463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1652587" y="2817019"/>
            <a:ext cx="13931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随机数 -220 到 220 y: 160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3090862"/>
            <a:ext cx="2725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3624263"/>
            <a:ext cx="8597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坐标 增加 -5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4119562"/>
            <a:ext cx="69353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用到的积木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714875" y="1476375"/>
            <a:ext cx="3577114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自己 —— 控制/黄（已学）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 —— 控制/黄（已学）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取随机数 —— 运算/绿（已学）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 ___ 秒 —— 控制/黄（已学）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随机时间 + 随机位置 = 敌机不重样！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71500" y="26193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4433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随机数 × 2：时间段随机 + 位置随机！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714375" y="3143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976D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对比：子弹 vs 敌机的克隆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714375" y="3429000"/>
            <a:ext cx="7734300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子弹：按空格触发 → 从飞机位置向上飞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敌机：自动随机触发 → 从顶部落下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26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9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572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 碰撞检测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886075" cy="1933575"/>
          </a:xfrm>
          <a:prstGeom prst="roundRect">
            <a:avLst>
              <a:gd name="adj" fmla="val 591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143000"/>
            <a:ext cx="2886075" cy="1933575"/>
          </a:xfrm>
          <a:prstGeom prst="roundRect">
            <a:avLst>
              <a:gd name="adj" fmla="val 5911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143000"/>
            <a:ext cx="2695575" cy="1933575"/>
          </a:xfrm>
          <a:prstGeom prst="roundRect">
            <a:avLst>
              <a:gd name="adj" fmla="val 5911"/>
            </a:avLst>
          </a:prstGeom>
          <a:solidFill>
            <a:srgbClr val="E3F2FD"/>
          </a:solidFill>
          <a:ln w="14288">
            <a:solidFill>
              <a:srgbClr val="1976D2"/>
            </a:solidFill>
            <a:prstDash val="solid"/>
          </a:ln>
          <a:effectLst>
            <a:outerShdw sx="100000" sy="100000" kx="0" ky="0" algn="bl" rotWithShape="0" blurRad="101600" dist="40411" dir="2700000">
              <a:srgbClr val="1976D2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333750"/>
            <a:ext cx="8220075" cy="1028700"/>
          </a:xfrm>
          <a:prstGeom prst="roundRect">
            <a:avLst>
              <a:gd name="adj" fmla="val 11111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碰撞检测详解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714375" y="123825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7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 子弹 VS 敌机</a:t>
            </a:r>
            <a:endParaRPr lang="en-US" sz="1270" dirty="0"/>
          </a:p>
        </p:txBody>
      </p:sp>
      <p:sp>
        <p:nvSpPr>
          <p:cNvPr id="11" name="Text 8"/>
          <p:cNvSpPr/>
          <p:nvPr/>
        </p:nvSpPr>
        <p:spPr>
          <a:xfrm>
            <a:off x="714375" y="1524000"/>
            <a:ext cx="2320290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子弹碰到敌机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消灭敌机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删除子弹克隆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删除敌机克隆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分数 +1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23825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7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💢 敌机 VS 飞机</a:t>
            </a:r>
            <a:endParaRPr lang="en-US" sz="1270" dirty="0"/>
          </a:p>
        </p:txBody>
      </p:sp>
      <p:sp>
        <p:nvSpPr>
          <p:cNvPr id="13" name="Text 10"/>
          <p:cNvSpPr/>
          <p:nvPr/>
        </p:nvSpPr>
        <p:spPr>
          <a:xfrm>
            <a:off x="3476625" y="1524000"/>
            <a:ext cx="2320290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敌机碰到飞机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飞机受损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删除敌机克隆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生命值 -1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生命为0则游戏结束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238250"/>
            <a:ext cx="21269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70" dirty="0">
                <a:solidFill>
                  <a:srgbClr val="1976D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🔑 关键积木</a:t>
            </a:r>
            <a:endParaRPr lang="en-US" sz="1270" dirty="0"/>
          </a:p>
        </p:txBody>
      </p:sp>
      <p:sp>
        <p:nvSpPr>
          <p:cNvPr id="15" name="Text 12"/>
          <p:cNvSpPr/>
          <p:nvPr/>
        </p:nvSpPr>
        <p:spPr>
          <a:xfrm>
            <a:off x="7032427" y="1585913"/>
            <a:ext cx="50832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 ___ ▼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011963" y="1858268"/>
            <a:ext cx="5492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(侦测/蓝·已学)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063680" y="2402979"/>
            <a:ext cx="4458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011963" y="2675334"/>
            <a:ext cx="5492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(控制/黄·已学)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62651" y="3505795"/>
            <a:ext cx="14317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+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571500" y="2952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4433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⚡ 两套碰撞规则 —— 不同的角色，不同的结果！</a:t>
            </a: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714375" y="3429000"/>
            <a:ext cx="7734300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每个碰撞检测都写在对应克隆体的「当作为克隆体启动时」脚本里！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子弹克隆体检测碰到敌机 / 敌机克隆体检测碰到飞机 → 各管各的！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L1-15 飞机大战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26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2026-05-20T14:32:27Z</dcterms:created>
  <dcterms:modified xsi:type="dcterms:W3CDTF">2026-05-20T14:32:27Z</dcterms:modified>
</cp:coreProperties>
</file>