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notesMasterIdLst>
    <p:notesMasterId r:id="rId33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2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2.xml"/>
		</Relationships>
</file>

<file path=ppt/notesSlides/_rels/notesSlide2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3.xml"/>
		</Relationships>
</file>

<file path=ppt/notesSlides/_rels/notesSlide2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4.xml"/>
		</Relationships>
</file>

<file path=ppt/notesSlides/_rels/notesSlide2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5.xml"/>
		</Relationships>
</file>

<file path=ppt/notesSlides/_rels/notesSlide2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6.xml"/>
		</Relationships>
</file>

<file path=ppt/notesSlides/_rels/notesSlide2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7.xml"/>
		</Relationships>
</file>

<file path=ppt/notesSlides/_rels/notesSlide2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8.xml"/>
		</Relationships>
</file>

<file path=ppt/notesSlides/_rels/notesSlide2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9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3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0.xml"/>
		</Relationships>
</file>

<file path=ppt/notesSlides/_rels/notesSlide3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1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1-1.png"/><Relationship Id="rId2" Type="http://schemas.openxmlformats.org/officeDocument/2006/relationships/image" Target="../media/image-21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2-1.png"/><Relationship Id="rId2" Type="http://schemas.openxmlformats.org/officeDocument/2006/relationships/image" Target="../media/image-22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3-1.png"/><Relationship Id="rId2" Type="http://schemas.openxmlformats.org/officeDocument/2006/relationships/image" Target="../media/image-23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4-1.png"/><Relationship Id="rId2" Type="http://schemas.openxmlformats.org/officeDocument/2006/relationships/image" Target="../media/image-24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5-1.png"/><Relationship Id="rId2" Type="http://schemas.openxmlformats.org/officeDocument/2006/relationships/image" Target="../media/image-25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6-1.png"/><Relationship Id="rId2" Type="http://schemas.openxmlformats.org/officeDocument/2006/relationships/image" Target="../media/image-26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7-1.png"/><Relationship Id="rId2" Type="http://schemas.openxmlformats.org/officeDocument/2006/relationships/image" Target="../media/image-27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8-1.png"/><Relationship Id="rId2" Type="http://schemas.openxmlformats.org/officeDocument/2006/relationships/image" Target="../media/image-28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9-1.png"/><Relationship Id="rId2" Type="http://schemas.openxmlformats.org/officeDocument/2006/relationships/image" Target="../media/image-29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svg"/><Relationship Id="rId3" Type="http://schemas.openxmlformats.org/officeDocument/2006/relationships/image" Target="../media/image-3-3.png"/><Relationship Id="rId4" Type="http://schemas.openxmlformats.org/officeDocument/2006/relationships/image" Target="../media/image-3-4.sv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0-1.png"/><Relationship Id="rId2" Type="http://schemas.openxmlformats.org/officeDocument/2006/relationships/image" Target="../media/image-30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1-1.png"/><Relationship Id="rId2" Type="http://schemas.openxmlformats.org/officeDocument/2006/relationships/image" Target="../media/image-31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 rot="-240000">
            <a:off x="666750" y="762000"/>
            <a:ext cx="1198816" cy="342900"/>
          </a:xfrm>
          <a:prstGeom prst="roundRect">
            <a:avLst>
              <a:gd name="adj" fmla="val 44444"/>
            </a:avLst>
          </a:prstGeom>
          <a:solidFill>
            <a:srgbClr val="8D6E63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40411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050" spc="150" kern="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LEVEL · 1</a:t>
            </a:r>
            <a:endParaRPr lang="en-US" sz="1050" dirty="0"/>
          </a:p>
        </p:txBody>
      </p:sp>
      <p:sp>
        <p:nvSpPr>
          <p:cNvPr id="4" name="Text 1"/>
          <p:cNvSpPr/>
          <p:nvPr/>
        </p:nvSpPr>
        <p:spPr>
          <a:xfrm>
            <a:off x="666750" y="1238250"/>
            <a:ext cx="2900362" cy="3429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890"/>
              </a:lnSpc>
              <a:buNone/>
            </a:pPr>
            <a:r>
              <a:rPr lang="en-US" sz="1350" b="1" dirty="0">
                <a:solidFill>
                  <a:srgbClr val="8D6E63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SCRATCH · LESSON 17</a:t>
            </a:r>
            <a:endParaRPr lang="en-US" sz="1350" dirty="0"/>
          </a:p>
        </p:txBody>
      </p:sp>
      <p:sp>
        <p:nvSpPr>
          <p:cNvPr id="5" name="Text 2"/>
          <p:cNvSpPr/>
          <p:nvPr/>
        </p:nvSpPr>
        <p:spPr>
          <a:xfrm>
            <a:off x="666750" y="1524000"/>
            <a:ext cx="6767512" cy="20002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9000"/>
              </a:lnSpc>
              <a:buNone/>
            </a:pPr>
            <a:r>
              <a:rPr lang="en-US" sz="9000" dirty="0">
                <a:solidFill>
                  <a:srgbClr val="8D6E63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牛仔枪战</a:t>
            </a:r>
            <a:endParaRPr lang="en-US" sz="9000" dirty="0"/>
          </a:p>
        </p:txBody>
      </p:sp>
      <p:sp>
        <p:nvSpPr>
          <p:cNvPr id="6" name="Text 3"/>
          <p:cNvSpPr/>
          <p:nvPr/>
        </p:nvSpPr>
        <p:spPr>
          <a:xfrm>
            <a:off x="666750" y="3333750"/>
            <a:ext cx="4350544" cy="3429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310"/>
              </a:lnSpc>
              <a:buNone/>
            </a:pPr>
            <a:r>
              <a:rPr lang="en-US" sz="16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西部对决！双人枪战游戏！🤠</a:t>
            </a:r>
            <a:endParaRPr lang="en-US" sz="16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8F0"/>
          </a:solidFill>
          <a:ln/>
        </p:spPr>
      </p:sp>
      <p:sp>
        <p:nvSpPr>
          <p:cNvPr id="3" name="Text 1"/>
          <p:cNvSpPr/>
          <p:nvPr/>
        </p:nvSpPr>
        <p:spPr>
          <a:xfrm>
            <a:off x="0" y="0"/>
            <a:ext cx="9281160" cy="90488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👀 看一看</a:t>
            </a:r>
            <a:endParaRPr lang="en-US" sz="600" dirty="0"/>
          </a:p>
        </p:txBody>
      </p:sp>
      <p:sp>
        <p:nvSpPr>
          <p:cNvPr id="4" name="Shape 2"/>
          <p:cNvSpPr/>
          <p:nvPr/>
        </p:nvSpPr>
        <p:spPr>
          <a:xfrm>
            <a:off x="0" y="90487"/>
            <a:ext cx="9144000" cy="381000"/>
          </a:xfrm>
          <a:prstGeom prst="rect">
            <a:avLst/>
          </a:prstGeom>
          <a:ln/>
          <a:effectLst>
            <a:outerShdw sx="100000" sy="100000" kx="0" ky="0" algn="bl" rotWithShape="0" blurRad="101600" dist="53882" dir="2700000">
              <a:srgbClr val="1A2B4B">
                <a:alpha val="100000"/>
              </a:srgbClr>
            </a:outerShdw>
          </a:effectLst>
        </p:spPr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3255"/>
              </a:lnSpc>
              <a:buNone/>
            </a:pPr>
            <a:r>
              <a:rPr lang="en-US" sz="23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按下空格后发生了什么？</a:t>
            </a:r>
            <a:endParaRPr lang="en-US" sz="2320" dirty="0"/>
          </a:p>
        </p:txBody>
      </p:sp>
      <p:sp>
        <p:nvSpPr>
          <p:cNvPr id="7" name="Text 4"/>
          <p:cNvSpPr/>
          <p:nvPr/>
        </p:nvSpPr>
        <p:spPr>
          <a:xfrm>
            <a:off x="762000" y="1238250"/>
            <a:ext cx="6477476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575"/>
              </a:lnSpc>
              <a:buNone/>
            </a:pPr>
            <a:r>
              <a:rPr lang="en-US" sz="1120" b="1" dirty="0">
                <a:solidFill>
                  <a:srgbClr val="8D6E63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📺 看老师演示！</a:t>
            </a:r>
            <a:endParaRPr lang="en-US" sz="1120" dirty="0"/>
          </a:p>
        </p:txBody>
      </p:sp>
      <p:sp>
        <p:nvSpPr>
          <p:cNvPr id="8" name="Text 5"/>
          <p:cNvSpPr/>
          <p:nvPr/>
        </p:nvSpPr>
        <p:spPr>
          <a:xfrm>
            <a:off x="762000" y="1524000"/>
            <a:ext cx="6477476" cy="20002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① 约翰按下空格 ② 广播「发射子弹1」 ③ 子弹1收到广播 ④ 子弹1从约翰位置出现 ⑤ 子弹1向右飞行 ⑥ 碰到泰格→泰格被击中！ 📡 广播 = 对讲机 约翰喊：「发射子弹1！」 子弹1听到→开始行动 其他角色听到→不理会</a:t>
            </a:r>
            <a:endParaRPr lang="en-US" sz="97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8F0"/>
          </a:solidFill>
          <a:ln/>
        </p:spPr>
      </p:sp>
      <p:sp>
        <p:nvSpPr>
          <p:cNvPr id="3" name="Text 1"/>
          <p:cNvSpPr/>
          <p:nvPr/>
        </p:nvSpPr>
        <p:spPr>
          <a:xfrm>
            <a:off x="0" y="0"/>
            <a:ext cx="9281160" cy="90488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📐 讲一讲</a:t>
            </a:r>
            <a:endParaRPr lang="en-US" sz="600" dirty="0"/>
          </a:p>
        </p:txBody>
      </p:sp>
      <p:sp>
        <p:nvSpPr>
          <p:cNvPr id="4" name="Shape 2"/>
          <p:cNvSpPr/>
          <p:nvPr/>
        </p:nvSpPr>
        <p:spPr>
          <a:xfrm>
            <a:off x="0" y="90487"/>
            <a:ext cx="9144000" cy="381000"/>
          </a:xfrm>
          <a:prstGeom prst="rect">
            <a:avLst/>
          </a:prstGeom>
          <a:ln/>
          <a:effectLst>
            <a:outerShdw sx="100000" sy="100000" kx="0" ky="0" algn="bl" rotWithShape="0" blurRad="101600" dist="53882" dir="2700000">
              <a:srgbClr val="1A2B4B">
                <a:alpha val="100000"/>
              </a:srgbClr>
            </a:outerShdw>
          </a:effectLst>
        </p:spPr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835"/>
              </a:lnSpc>
              <a:buNone/>
            </a:pPr>
            <a:r>
              <a:rPr lang="en-US" sz="20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广播四部曲——第4次用广播了！</a:t>
            </a:r>
            <a:endParaRPr lang="en-US" sz="2020" dirty="0"/>
          </a:p>
        </p:txBody>
      </p:sp>
      <p:sp>
        <p:nvSpPr>
          <p:cNvPr id="7" name="Text 4"/>
          <p:cNvSpPr/>
          <p:nvPr/>
        </p:nvSpPr>
        <p:spPr>
          <a:xfrm>
            <a:off x="762000" y="1238250"/>
            <a:ext cx="7637621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785"/>
              </a:lnSpc>
              <a:buNone/>
            </a:pPr>
            <a:r>
              <a:rPr lang="en-US" sz="1270" b="1" dirty="0">
                <a:solidFill>
                  <a:srgbClr val="8D6E63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📊 四次使用历程</a:t>
            </a:r>
            <a:endParaRPr lang="en-US" sz="1270" dirty="0"/>
          </a:p>
        </p:txBody>
      </p:sp>
      <p:sp>
        <p:nvSpPr>
          <p:cNvPr id="8" name="Text 5"/>
          <p:cNvSpPr/>
          <p:nvPr/>
        </p:nvSpPr>
        <p:spPr>
          <a:xfrm>
            <a:off x="762000" y="1571625"/>
            <a:ext cx="7637621" cy="1809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L1-5 射箭达人 → 🌱入门：箭发射→广播→靶子接收 L1-6/7 迷宫/钢琴 → 🌿轻量：简单消息传递 L1-10 魔术表演 → 🌳深入：多角色多广播 L1-17 牛仔枪战 → 🎯实战：双人对战+双向广播 🆕 新特点： • 双向广播：约翰发→子弹1收 / 泰格发→子弹2收 • 两个广播共存：互不冲突 • 击中后广播「游戏结束」→全角色停止</a:t>
            </a:r>
            <a:endParaRPr lang="en-US" sz="97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8F0"/>
          </a:solidFill>
          <a:ln/>
        </p:spPr>
      </p:sp>
      <p:sp>
        <p:nvSpPr>
          <p:cNvPr id="3" name="Text 1"/>
          <p:cNvSpPr/>
          <p:nvPr/>
        </p:nvSpPr>
        <p:spPr>
          <a:xfrm>
            <a:off x="0" y="0"/>
            <a:ext cx="9281160" cy="90488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✏️ 练一练</a:t>
            </a:r>
            <a:endParaRPr lang="en-US" sz="600" dirty="0"/>
          </a:p>
        </p:txBody>
      </p:sp>
      <p:sp>
        <p:nvSpPr>
          <p:cNvPr id="4" name="Shape 2"/>
          <p:cNvSpPr/>
          <p:nvPr/>
        </p:nvSpPr>
        <p:spPr>
          <a:xfrm>
            <a:off x="0" y="90487"/>
            <a:ext cx="9144000" cy="285750"/>
          </a:xfrm>
          <a:prstGeom prst="rect">
            <a:avLst/>
          </a:prstGeom>
          <a:ln/>
          <a:effectLst>
            <a:outerShdw sx="100000" sy="100000" kx="0" ky="0" algn="bl" rotWithShape="0" blurRad="101600" dist="40411" dir="2700000">
              <a:srgbClr val="1A2B4B">
                <a:alpha val="100000"/>
              </a:srgbClr>
            </a:outerShdw>
          </a:effectLst>
        </p:spPr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3255"/>
              </a:lnSpc>
              <a:buNone/>
            </a:pPr>
            <a:r>
              <a:rPr lang="en-US" sz="23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完成约翰开枪的完整流程</a:t>
            </a:r>
            <a:endParaRPr lang="en-US" sz="2320" dirty="0"/>
          </a:p>
        </p:txBody>
      </p:sp>
      <p:sp>
        <p:nvSpPr>
          <p:cNvPr id="7" name="Text 4"/>
          <p:cNvSpPr/>
          <p:nvPr/>
        </p:nvSpPr>
        <p:spPr>
          <a:xfrm>
            <a:off x="714375" y="1238250"/>
            <a:ext cx="7734300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575"/>
              </a:lnSpc>
              <a:buNone/>
            </a:pPr>
            <a:r>
              <a:rPr lang="en-US" sz="1120" b="1" dirty="0">
                <a:solidFill>
                  <a:srgbClr val="8D6E63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✏️ 练习</a:t>
            </a:r>
            <a:endParaRPr lang="en-US" sz="1120" dirty="0"/>
          </a:p>
        </p:txBody>
      </p:sp>
      <p:sp>
        <p:nvSpPr>
          <p:cNvPr id="8" name="Text 5"/>
          <p:cNvSpPr/>
          <p:nvPr/>
        </p:nvSpPr>
        <p:spPr>
          <a:xfrm>
            <a:off x="714375" y="1588294"/>
            <a:ext cx="3697635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填空练习：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1. 约翰按空格 → 广播 [____]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2. 子弹1接收 → 移到 [____] → 显示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3. 子弹1</a:t>
            </a:r>
            <a:endParaRPr lang="en-US" sz="970" dirty="0"/>
          </a:p>
        </p:txBody>
      </p:sp>
      <p:sp>
        <p:nvSpPr>
          <p:cNvPr id="9" name="Text 6"/>
          <p:cNvSpPr/>
          <p:nvPr/>
        </p:nvSpPr>
        <p:spPr>
          <a:xfrm>
            <a:off x="714375" y="1588294"/>
            <a:ext cx="7381503" cy="416719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(____) （正数向右）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4. 子弹1碰到泰格 → 广播 [____]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5. 泰格收到→切换造型 [____] → 停止 [____]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🤔 两人同时开枪，两个广播会冲突吗？</a:t>
            </a:r>
            <a:endParaRPr lang="en-US" sz="97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8F0"/>
          </a:solidFill>
          <a:ln/>
        </p:spPr>
      </p:sp>
      <p:sp>
        <p:nvSpPr>
          <p:cNvPr id="3" name="Text 1"/>
          <p:cNvSpPr/>
          <p:nvPr/>
        </p:nvSpPr>
        <p:spPr>
          <a:xfrm>
            <a:off x="0" y="0"/>
            <a:ext cx="9281160" cy="90488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👀 看一看</a:t>
            </a:r>
            <a:endParaRPr lang="en-US" sz="600" dirty="0"/>
          </a:p>
        </p:txBody>
      </p:sp>
      <p:sp>
        <p:nvSpPr>
          <p:cNvPr id="4" name="Shape 2"/>
          <p:cNvSpPr/>
          <p:nvPr/>
        </p:nvSpPr>
        <p:spPr>
          <a:xfrm>
            <a:off x="0" y="90487"/>
            <a:ext cx="9144000" cy="285750"/>
          </a:xfrm>
          <a:prstGeom prst="rect">
            <a:avLst/>
          </a:prstGeom>
          <a:ln/>
          <a:effectLst>
            <a:outerShdw sx="100000" sy="100000" kx="0" ky="0" algn="bl" rotWithShape="0" blurRad="101600" dist="53882" dir="2700000">
              <a:srgbClr val="4CAF50">
                <a:alpha val="100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0" y="376237"/>
            <a:ext cx="9144000" cy="285750"/>
          </a:xfrm>
          <a:prstGeom prst="rect">
            <a:avLst/>
          </a:prstGeom>
          <a:ln/>
          <a:effectLst>
            <a:outerShdw sx="100000" sy="100000" kx="0" ky="0" algn="bl" rotWithShape="0" blurRad="101600" dist="53882" dir="2700000">
              <a:srgbClr val="E53935">
                <a:alpha val="100000"/>
              </a:srgbClr>
            </a:outerShdw>
          </a:effectLst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3255"/>
              </a:lnSpc>
              <a:buNone/>
            </a:pPr>
            <a:r>
              <a:rPr lang="en-US" sz="23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两个子弹飞的方向不一样！</a:t>
            </a:r>
            <a:endParaRPr lang="en-US" sz="2320" dirty="0"/>
          </a:p>
        </p:txBody>
      </p:sp>
      <p:sp>
        <p:nvSpPr>
          <p:cNvPr id="8" name="Text 5"/>
          <p:cNvSpPr/>
          <p:nvPr/>
        </p:nvSpPr>
        <p:spPr>
          <a:xfrm>
            <a:off x="714375" y="1238250"/>
            <a:ext cx="3577114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70"/>
              </a:lnSpc>
              <a:buNone/>
            </a:pPr>
            <a:r>
              <a:rPr lang="en-US" sz="1050" b="1" dirty="0">
                <a:solidFill>
                  <a:srgbClr val="4CAF5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🔫 约翰的子弹→向右</a:t>
            </a:r>
            <a:endParaRPr lang="en-US" sz="1050" dirty="0"/>
          </a:p>
        </p:txBody>
      </p:sp>
      <p:sp>
        <p:nvSpPr>
          <p:cNvPr id="9" name="Text 6"/>
          <p:cNvSpPr/>
          <p:nvPr/>
        </p:nvSpPr>
        <p:spPr>
          <a:xfrm>
            <a:off x="714375" y="1588294"/>
            <a:ext cx="3467621" cy="416719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(10) ← 正数=向右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约翰站左边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子弹打右边的泰格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→ +x方向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口诀：约翰 = ➡️正数</a:t>
            </a:r>
            <a:endParaRPr lang="en-US" sz="970" dirty="0"/>
          </a:p>
        </p:txBody>
      </p:sp>
      <p:sp>
        <p:nvSpPr>
          <p:cNvPr id="10" name="Text 7"/>
          <p:cNvSpPr/>
          <p:nvPr/>
        </p:nvSpPr>
        <p:spPr>
          <a:xfrm>
            <a:off x="4714875" y="1238250"/>
            <a:ext cx="3577114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70"/>
              </a:lnSpc>
              <a:buNone/>
            </a:pPr>
            <a:r>
              <a:rPr lang="en-US" sz="1050" b="1" dirty="0">
                <a:solidFill>
                  <a:srgbClr val="E53935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🔫 泰格的子弹→向左</a:t>
            </a:r>
            <a:endParaRPr lang="en-US" sz="1050" dirty="0"/>
          </a:p>
        </p:txBody>
      </p:sp>
      <p:sp>
        <p:nvSpPr>
          <p:cNvPr id="11" name="Text 8"/>
          <p:cNvSpPr/>
          <p:nvPr/>
        </p:nvSpPr>
        <p:spPr>
          <a:xfrm>
            <a:off x="4714875" y="1588294"/>
            <a:ext cx="3453259" cy="416719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(-10) ← 负数=向左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泰格站右边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子弹打左边的约翰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→ -x方向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口诀：泰格 = ⬅️负数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❌ 常见错误：两个都用+10→都往右！</a:t>
            </a:r>
            <a:endParaRPr lang="en-US" sz="970" dirty="0"/>
          </a:p>
        </p:txBody>
      </p:sp>
      <p:sp>
        <p:nvSpPr>
          <p:cNvPr id="12" name="Text 9"/>
          <p:cNvSpPr/>
          <p:nvPr/>
        </p:nvSpPr>
        <p:spPr>
          <a:xfrm>
            <a:off x="571500" y="3714750"/>
            <a:ext cx="8024336" cy="285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890"/>
              </a:lnSpc>
              <a:buNone/>
            </a:pPr>
            <a:r>
              <a:rPr lang="en-US" sz="1350" dirty="0">
                <a:solidFill>
                  <a:srgbClr val="8D6E63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💡 方向编码：约翰+10打右 / 泰格-10打左</a:t>
            </a:r>
            <a:endParaRPr lang="en-US" sz="135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8F0"/>
          </a:solidFill>
          <a:ln/>
        </p:spPr>
      </p:sp>
      <p:sp>
        <p:nvSpPr>
          <p:cNvPr id="3" name="Text 1"/>
          <p:cNvSpPr/>
          <p:nvPr/>
        </p:nvSpPr>
        <p:spPr>
          <a:xfrm>
            <a:off x="0" y="0"/>
            <a:ext cx="9281160" cy="90488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📐 讲一讲</a:t>
            </a:r>
            <a:endParaRPr lang="en-US" sz="600" dirty="0"/>
          </a:p>
        </p:txBody>
      </p:sp>
      <p:sp>
        <p:nvSpPr>
          <p:cNvPr id="4" name="Shape 2"/>
          <p:cNvSpPr/>
          <p:nvPr/>
        </p:nvSpPr>
        <p:spPr>
          <a:xfrm>
            <a:off x="0" y="90487"/>
            <a:ext cx="9144000" cy="381000"/>
          </a:xfrm>
          <a:prstGeom prst="rect">
            <a:avLst/>
          </a:prstGeom>
          <a:ln/>
          <a:effectLst>
            <a:outerShdw sx="100000" sy="100000" kx="0" ky="0" algn="bl" rotWithShape="0" blurRad="101600" dist="53882" dir="2700000">
              <a:srgbClr val="1A2B4B">
                <a:alpha val="100000"/>
              </a:srgbClr>
            </a:outerShdw>
          </a:effectLst>
        </p:spPr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3045"/>
              </a:lnSpc>
              <a:buNone/>
            </a:pPr>
            <a:r>
              <a:rPr lang="en-US" sz="217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子弹方向编码原理</a:t>
            </a:r>
            <a:endParaRPr lang="en-US" sz="2170" dirty="0"/>
          </a:p>
        </p:txBody>
      </p:sp>
      <p:sp>
        <p:nvSpPr>
          <p:cNvPr id="7" name="Text 4"/>
          <p:cNvSpPr/>
          <p:nvPr/>
        </p:nvSpPr>
        <p:spPr>
          <a:xfrm>
            <a:off x="762000" y="1238250"/>
            <a:ext cx="7637621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785"/>
              </a:lnSpc>
              <a:buNone/>
            </a:pPr>
            <a:r>
              <a:rPr lang="en-US" sz="1270" b="1" dirty="0">
                <a:solidFill>
                  <a:srgbClr val="8D6E63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📐 原理分析</a:t>
            </a:r>
            <a:endParaRPr lang="en-US" sz="1270" dirty="0"/>
          </a:p>
        </p:txBody>
      </p:sp>
      <p:sp>
        <p:nvSpPr>
          <p:cNvPr id="8" name="Text 5"/>
          <p:cNvSpPr/>
          <p:nvPr/>
        </p:nvSpPr>
        <p:spPr>
          <a:xfrm>
            <a:off x="762000" y="1635919"/>
            <a:ext cx="935534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子弹1（约翰）脚本核心：</a:t>
            </a:r>
            <a:endParaRPr lang="en-US" sz="970" dirty="0"/>
          </a:p>
        </p:txBody>
      </p:sp>
      <p:sp>
        <p:nvSpPr>
          <p:cNvPr id="9" name="Text 6"/>
          <p:cNvSpPr/>
          <p:nvPr/>
        </p:nvSpPr>
        <p:spPr>
          <a:xfrm>
            <a:off x="2188146" y="1635919"/>
            <a:ext cx="1580331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[发射子弹1 v]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移到 [约翰 v] → 显示</a:t>
            </a:r>
            <a:endParaRPr lang="en-US" sz="970" dirty="0"/>
          </a:p>
        </p:txBody>
      </p:sp>
      <p:sp>
        <p:nvSpPr>
          <p:cNvPr id="10" name="Text 7"/>
          <p:cNvSpPr/>
          <p:nvPr/>
        </p:nvSpPr>
        <p:spPr>
          <a:xfrm>
            <a:off x="4928369" y="1635919"/>
            <a:ext cx="103376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直到 &lt;碰到泰格 或 边缘&gt;</a:t>
            </a:r>
            <a:endParaRPr lang="en-US" sz="970" dirty="0"/>
          </a:p>
        </p:txBody>
      </p:sp>
      <p:sp>
        <p:nvSpPr>
          <p:cNvPr id="11" name="Text 8"/>
          <p:cNvSpPr/>
          <p:nvPr/>
        </p:nvSpPr>
        <p:spPr>
          <a:xfrm>
            <a:off x="762000" y="1635919"/>
            <a:ext cx="7485534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(10) ← +10=向右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如果碰到泰格→广播击中→隐藏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子弹2（泰格）脚本核心：</a:t>
            </a:r>
            <a:endParaRPr lang="en-US" sz="970" dirty="0"/>
          </a:p>
        </p:txBody>
      </p:sp>
      <p:sp>
        <p:nvSpPr>
          <p:cNvPr id="12" name="Text 9"/>
          <p:cNvSpPr/>
          <p:nvPr/>
        </p:nvSpPr>
        <p:spPr>
          <a:xfrm>
            <a:off x="2554188" y="1921669"/>
            <a:ext cx="1580331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[发射子弹2 v]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移到 [泰格 v] → 显示</a:t>
            </a:r>
            <a:endParaRPr lang="en-US" sz="970" dirty="0"/>
          </a:p>
        </p:txBody>
      </p:sp>
      <p:sp>
        <p:nvSpPr>
          <p:cNvPr id="13" name="Text 10"/>
          <p:cNvSpPr/>
          <p:nvPr/>
        </p:nvSpPr>
        <p:spPr>
          <a:xfrm>
            <a:off x="5294412" y="1921669"/>
            <a:ext cx="103376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直到 &lt;碰到约翰 或 边缘&gt;</a:t>
            </a:r>
            <a:endParaRPr lang="en-US" sz="970" dirty="0"/>
          </a:p>
        </p:txBody>
      </p:sp>
      <p:sp>
        <p:nvSpPr>
          <p:cNvPr id="14" name="Text 11"/>
          <p:cNvSpPr/>
          <p:nvPr/>
        </p:nvSpPr>
        <p:spPr>
          <a:xfrm>
            <a:off x="762000" y="1921669"/>
            <a:ext cx="7510462" cy="416719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(-10) ← -10=向左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如果碰到约翰→广播击中→隐藏</a:t>
            </a:r>
            <a:endParaRPr lang="en-US" sz="97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8F0"/>
          </a:solidFill>
          <a:ln/>
        </p:spPr>
      </p:sp>
      <p:sp>
        <p:nvSpPr>
          <p:cNvPr id="3" name="Text 1"/>
          <p:cNvSpPr/>
          <p:nvPr/>
        </p:nvSpPr>
        <p:spPr>
          <a:xfrm>
            <a:off x="0" y="0"/>
            <a:ext cx="9281160" cy="90488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✏️ 练一练</a:t>
            </a:r>
            <a:endParaRPr lang="en-US" sz="600" dirty="0"/>
          </a:p>
        </p:txBody>
      </p:sp>
      <p:sp>
        <p:nvSpPr>
          <p:cNvPr id="4" name="Shape 2"/>
          <p:cNvSpPr/>
          <p:nvPr/>
        </p:nvSpPr>
        <p:spPr>
          <a:xfrm>
            <a:off x="0" y="90487"/>
            <a:ext cx="9144000" cy="285750"/>
          </a:xfrm>
          <a:prstGeom prst="rect">
            <a:avLst/>
          </a:prstGeom>
          <a:ln/>
          <a:effectLst>
            <a:outerShdw sx="100000" sy="100000" kx="0" ky="0" algn="bl" rotWithShape="0" blurRad="101600" dist="40411" dir="2700000">
              <a:srgbClr val="1A2B4B">
                <a:alpha val="100000"/>
              </a:srgbClr>
            </a:outerShdw>
          </a:effectLst>
        </p:spPr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3255"/>
              </a:lnSpc>
              <a:buNone/>
            </a:pPr>
            <a:r>
              <a:rPr lang="en-US" sz="23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纠错+填空</a:t>
            </a:r>
            <a:endParaRPr lang="en-US" sz="2320" dirty="0"/>
          </a:p>
        </p:txBody>
      </p:sp>
      <p:sp>
        <p:nvSpPr>
          <p:cNvPr id="7" name="Text 4"/>
          <p:cNvSpPr/>
          <p:nvPr/>
        </p:nvSpPr>
        <p:spPr>
          <a:xfrm>
            <a:off x="714375" y="1238250"/>
            <a:ext cx="7734300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575"/>
              </a:lnSpc>
              <a:buNone/>
            </a:pPr>
            <a:r>
              <a:rPr lang="en-US" sz="1120" b="1" dirty="0">
                <a:solidFill>
                  <a:srgbClr val="8D6E63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✏️ 练习</a:t>
            </a:r>
            <a:endParaRPr lang="en-US" sz="1120" dirty="0"/>
          </a:p>
        </p:txBody>
      </p:sp>
      <p:sp>
        <p:nvSpPr>
          <p:cNvPr id="8" name="Text 5"/>
          <p:cNvSpPr/>
          <p:nvPr/>
        </p:nvSpPr>
        <p:spPr>
          <a:xfrm>
            <a:off x="714375" y="1588294"/>
            <a:ext cx="966043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纠错：小明两个子弹都用了「</a:t>
            </a:r>
            <a:endParaRPr lang="en-US" sz="970" dirty="0"/>
          </a:p>
        </p:txBody>
      </p:sp>
      <p:sp>
        <p:nvSpPr>
          <p:cNvPr id="9" name="Text 6"/>
          <p:cNvSpPr/>
          <p:nvPr/>
        </p:nvSpPr>
        <p:spPr>
          <a:xfrm>
            <a:off x="2164184" y="1588294"/>
            <a:ext cx="3387328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(10)」，会有什么问题？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→ 泰格的子弹也往右飞，打不到左边的约翰！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填空：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1. 约翰子弹用</a:t>
            </a:r>
            <a:endParaRPr lang="en-US" sz="970" dirty="0"/>
          </a:p>
        </p:txBody>
      </p:sp>
      <p:sp>
        <p:nvSpPr>
          <p:cNvPr id="10" name="Text 7"/>
          <p:cNvSpPr/>
          <p:nvPr/>
        </p:nvSpPr>
        <p:spPr>
          <a:xfrm>
            <a:off x="6035278" y="1588294"/>
            <a:ext cx="1283122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(____) ← 正数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2. 泰格子弹用</a:t>
            </a:r>
            <a:endParaRPr lang="en-US" sz="970" dirty="0"/>
          </a:p>
        </p:txBody>
      </p:sp>
      <p:sp>
        <p:nvSpPr>
          <p:cNvPr id="11" name="Text 8"/>
          <p:cNvSpPr/>
          <p:nvPr/>
        </p:nvSpPr>
        <p:spPr>
          <a:xfrm>
            <a:off x="714375" y="1588294"/>
            <a:ext cx="7575203" cy="416719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(____) ← 负数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3. 子弹出发时用 移到 [____] 定位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🏆 挑战：交换位置后子弹方向要改吗？</a:t>
            </a:r>
            <a:endParaRPr lang="en-US" sz="97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8F0"/>
          </a:solidFill>
          <a:ln/>
        </p:spPr>
      </p:sp>
      <p:sp>
        <p:nvSpPr>
          <p:cNvPr id="3" name="Text 1"/>
          <p:cNvSpPr/>
          <p:nvPr/>
        </p:nvSpPr>
        <p:spPr>
          <a:xfrm>
            <a:off x="0" y="0"/>
            <a:ext cx="9281160" cy="90488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📐 讲一讲</a:t>
            </a:r>
            <a:endParaRPr lang="en-US" sz="600" dirty="0"/>
          </a:p>
        </p:txBody>
      </p:sp>
      <p:sp>
        <p:nvSpPr>
          <p:cNvPr id="4" name="Shape 2"/>
          <p:cNvSpPr/>
          <p:nvPr/>
        </p:nvSpPr>
        <p:spPr>
          <a:xfrm>
            <a:off x="0" y="90487"/>
            <a:ext cx="9144000" cy="381000"/>
          </a:xfrm>
          <a:prstGeom prst="rect">
            <a:avLst/>
          </a:prstGeom>
          <a:ln/>
          <a:effectLst>
            <a:outerShdw sx="100000" sy="100000" kx="0" ky="0" algn="bl" rotWithShape="0" blurRad="101600" dist="53882" dir="2700000">
              <a:srgbClr val="1A2B4B">
                <a:alpha val="100000"/>
              </a:srgbClr>
            </a:outerShdw>
          </a:effectLst>
        </p:spPr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3045"/>
              </a:lnSpc>
              <a:buNone/>
            </a:pPr>
            <a:r>
              <a:rPr lang="en-US" sz="217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击中判定与游戏结束</a:t>
            </a:r>
            <a:endParaRPr lang="en-US" sz="2170" dirty="0"/>
          </a:p>
        </p:txBody>
      </p:sp>
      <p:sp>
        <p:nvSpPr>
          <p:cNvPr id="7" name="Text 4"/>
          <p:cNvSpPr/>
          <p:nvPr/>
        </p:nvSpPr>
        <p:spPr>
          <a:xfrm>
            <a:off x="762000" y="1238250"/>
            <a:ext cx="7637621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785"/>
              </a:lnSpc>
              <a:buNone/>
            </a:pPr>
            <a:r>
              <a:rPr lang="en-US" sz="1270" b="1" dirty="0">
                <a:solidFill>
                  <a:srgbClr val="8D6E63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📐 原理分析</a:t>
            </a:r>
            <a:endParaRPr lang="en-US" sz="1270" dirty="0"/>
          </a:p>
        </p:txBody>
      </p:sp>
      <p:sp>
        <p:nvSpPr>
          <p:cNvPr id="8" name="Text 5"/>
          <p:cNvSpPr/>
          <p:nvPr/>
        </p:nvSpPr>
        <p:spPr>
          <a:xfrm>
            <a:off x="762000" y="1571625"/>
            <a:ext cx="7637621" cy="1809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击中判定流程： ① 子弹碰到对方角色 ② 广播「击中了」 ③ 被击中角色收到→切换造型(倒下)→停止该角色的其他脚本 ④ 发射子弹的角色→播放胜利音效 🆕 「停止该角色的其他脚本」→ 精确停止！ 不是「停止全部」→那会把对方也停了 只停自己被击中的角色 对方还可以继续动（如果还没被击中）</a:t>
            </a:r>
            <a:endParaRPr lang="en-US" sz="97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8F0"/>
          </a:solidFill>
          <a:ln/>
        </p:spPr>
      </p:sp>
      <p:sp>
        <p:nvSpPr>
          <p:cNvPr id="3" name="Text 1"/>
          <p:cNvSpPr/>
          <p:nvPr/>
        </p:nvSpPr>
        <p:spPr>
          <a:xfrm>
            <a:off x="0" y="0"/>
            <a:ext cx="9281160" cy="90488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✏️ 练一练</a:t>
            </a:r>
            <a:endParaRPr lang="en-US" sz="600" dirty="0"/>
          </a:p>
        </p:txBody>
      </p:sp>
      <p:sp>
        <p:nvSpPr>
          <p:cNvPr id="4" name="Shape 2"/>
          <p:cNvSpPr/>
          <p:nvPr/>
        </p:nvSpPr>
        <p:spPr>
          <a:xfrm>
            <a:off x="0" y="90487"/>
            <a:ext cx="9144000" cy="285750"/>
          </a:xfrm>
          <a:prstGeom prst="rect">
            <a:avLst/>
          </a:prstGeom>
          <a:ln/>
          <a:effectLst>
            <a:outerShdw sx="100000" sy="100000" kx="0" ky="0" algn="bl" rotWithShape="0" blurRad="101600" dist="40411" dir="2700000">
              <a:srgbClr val="1A2B4B">
                <a:alpha val="100000"/>
              </a:srgbClr>
            </a:outerShdw>
          </a:effectLst>
        </p:spPr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3255"/>
              </a:lnSpc>
              <a:buNone/>
            </a:pPr>
            <a:r>
              <a:rPr lang="en-US" sz="23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击中判定流程</a:t>
            </a:r>
            <a:endParaRPr lang="en-US" sz="2320" dirty="0"/>
          </a:p>
        </p:txBody>
      </p:sp>
      <p:sp>
        <p:nvSpPr>
          <p:cNvPr id="7" name="Text 4"/>
          <p:cNvSpPr/>
          <p:nvPr/>
        </p:nvSpPr>
        <p:spPr>
          <a:xfrm>
            <a:off x="714375" y="1238250"/>
            <a:ext cx="7734300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575"/>
              </a:lnSpc>
              <a:buNone/>
            </a:pPr>
            <a:r>
              <a:rPr lang="en-US" sz="1120" b="1" dirty="0">
                <a:solidFill>
                  <a:srgbClr val="8D6E63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✏️ 练习</a:t>
            </a:r>
            <a:endParaRPr lang="en-US" sz="1120" dirty="0"/>
          </a:p>
        </p:txBody>
      </p:sp>
      <p:sp>
        <p:nvSpPr>
          <p:cNvPr id="8" name="Text 5"/>
          <p:cNvSpPr/>
          <p:nvPr/>
        </p:nvSpPr>
        <p:spPr>
          <a:xfrm>
            <a:off x="714375" y="1524000"/>
            <a:ext cx="7734300" cy="1905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填空练习： 1. 子弹碰到对方→广播 ____ 2. 被击中角色→切换 ____ →用 ____ 积木停止自己 3. 为什么不用「停止全部」？____ 判断： • 约翰被击中后还能移动？❌ • 泰格被击中后约翰还能动？✅ • 子弹碰到对方后自己要删除/隐藏？✅</a:t>
            </a:r>
            <a:endParaRPr lang="en-US" sz="97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8F0"/>
          </a:solidFill>
          <a:ln/>
        </p:spPr>
      </p:sp>
      <p:sp>
        <p:nvSpPr>
          <p:cNvPr id="3" name="Text 1"/>
          <p:cNvSpPr/>
          <p:nvPr/>
        </p:nvSpPr>
        <p:spPr>
          <a:xfrm>
            <a:off x="0" y="0"/>
            <a:ext cx="9281160" cy="90488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✅ 认识关总结</a:t>
            </a:r>
            <a:endParaRPr lang="en-US" sz="600" dirty="0"/>
          </a:p>
        </p:txBody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3360"/>
              </a:lnSpc>
              <a:buNone/>
            </a:pPr>
            <a:r>
              <a:rPr lang="en-US" sz="24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认识关四大本领，你掌握了吗？</a:t>
            </a:r>
            <a:endParaRPr lang="en-US" sz="2400" dirty="0"/>
          </a:p>
        </p:txBody>
      </p:sp>
      <p:sp>
        <p:nvSpPr>
          <p:cNvPr id="6" name="Text 3"/>
          <p:cNvSpPr/>
          <p:nvPr/>
        </p:nvSpPr>
        <p:spPr>
          <a:xfrm>
            <a:off x="666750" y="1285875"/>
            <a:ext cx="1643539" cy="1047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5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🎮 双人控制</a:t>
            </a:r>
            <a:pPr algn="l" indent="0" marL="0">
              <a:buNone/>
            </a:pPr>
            <a:endParaRPr lang="en-US" sz="1500" dirty="0"/>
          </a:p>
          <a:p>
            <a:pPr algn="l" indent="0" marL="0">
              <a:lnSpc>
                <a:spcPts val="1238"/>
              </a:lnSpc>
              <a:buNone/>
            </a:pPr>
            <a:r>
              <a:rPr lang="en-US" sz="820" dirty="0">
                <a:solidFill>
                  <a:srgbClr val="555555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WASD vs ↑↓ 脚本独立不冲突</a:t>
            </a:r>
            <a:endParaRPr lang="en-US" sz="1500" dirty="0"/>
          </a:p>
        </p:txBody>
      </p:sp>
      <p:sp>
        <p:nvSpPr>
          <p:cNvPr id="7" name="Text 4"/>
          <p:cNvSpPr/>
          <p:nvPr/>
        </p:nvSpPr>
        <p:spPr>
          <a:xfrm>
            <a:off x="2667000" y="1285875"/>
            <a:ext cx="1643539" cy="1047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5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📡 广播实战</a:t>
            </a:r>
            <a:pPr algn="l" indent="0" marL="0">
              <a:buNone/>
            </a:pPr>
            <a:endParaRPr lang="en-US" sz="1500" dirty="0"/>
          </a:p>
          <a:p>
            <a:pPr algn="l" indent="0" marL="0">
              <a:lnSpc>
                <a:spcPts val="1238"/>
              </a:lnSpc>
              <a:buNone/>
            </a:pPr>
            <a:r>
              <a:rPr lang="en-US" sz="820" dirty="0">
                <a:solidFill>
                  <a:srgbClr val="555555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双向广播 第4次使用！</a:t>
            </a:r>
            <a:endParaRPr lang="en-US" sz="1500" dirty="0"/>
          </a:p>
        </p:txBody>
      </p:sp>
      <p:sp>
        <p:nvSpPr>
          <p:cNvPr id="8" name="Text 5"/>
          <p:cNvSpPr/>
          <p:nvPr/>
        </p:nvSpPr>
        <p:spPr>
          <a:xfrm>
            <a:off x="4667250" y="1285875"/>
            <a:ext cx="1643539" cy="1047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5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🔫 方向编码</a:t>
            </a:r>
            <a:pPr algn="l" indent="0" marL="0">
              <a:buNone/>
            </a:pPr>
            <a:endParaRPr lang="en-US" sz="1500" dirty="0"/>
          </a:p>
          <a:p>
            <a:pPr algn="l" indent="0" marL="0">
              <a:lnSpc>
                <a:spcPts val="1238"/>
              </a:lnSpc>
              <a:buNone/>
            </a:pPr>
            <a:r>
              <a:rPr lang="en-US" sz="820" dirty="0">
                <a:solidFill>
                  <a:srgbClr val="555555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约翰+10右 泰格-10左</a:t>
            </a:r>
            <a:endParaRPr lang="en-US" sz="1500" dirty="0"/>
          </a:p>
        </p:txBody>
      </p:sp>
      <p:sp>
        <p:nvSpPr>
          <p:cNvPr id="9" name="Text 6"/>
          <p:cNvSpPr/>
          <p:nvPr/>
        </p:nvSpPr>
        <p:spPr>
          <a:xfrm>
            <a:off x="6667500" y="1285875"/>
            <a:ext cx="1643539" cy="1047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5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💥 击中判定</a:t>
            </a:r>
            <a:pPr algn="l" indent="0" marL="0">
              <a:buNone/>
            </a:pPr>
            <a:endParaRPr lang="en-US" sz="1500" dirty="0"/>
          </a:p>
          <a:p>
            <a:pPr algn="l" indent="0" marL="0">
              <a:lnSpc>
                <a:spcPts val="1238"/>
              </a:lnSpc>
              <a:buNone/>
            </a:pPr>
            <a:r>
              <a:rPr lang="en-US" sz="820" dirty="0">
                <a:solidFill>
                  <a:srgbClr val="555555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精确停止 胜负分明</a:t>
            </a:r>
            <a:endParaRPr lang="en-US" sz="1500" dirty="0"/>
          </a:p>
        </p:txBody>
      </p:sp>
      <p:sp>
        <p:nvSpPr>
          <p:cNvPr id="10" name="Text 7"/>
          <p:cNvSpPr/>
          <p:nvPr/>
        </p:nvSpPr>
        <p:spPr>
          <a:xfrm>
            <a:off x="571500" y="2667000"/>
            <a:ext cx="8024336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520"/>
              </a:lnSpc>
              <a:buNone/>
            </a:pPr>
            <a:r>
              <a:rPr lang="en-US" sz="1800" dirty="0">
                <a:solidFill>
                  <a:srgbClr val="8D6E63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🎯 接下来进入编程关，把这些本领拼起来！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8F0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371600" cy="47625"/>
          </a:xfrm>
          <a:prstGeom prst="rect">
            <a:avLst/>
          </a:prstGeom>
          <a:solidFill>
            <a:srgbClr val="FFC107"/>
          </a:solidFill>
          <a:ln/>
        </p:spPr>
      </p:sp>
      <p:sp>
        <p:nvSpPr>
          <p:cNvPr id="4" name="Text 2"/>
          <p:cNvSpPr/>
          <p:nvPr/>
        </p:nvSpPr>
        <p:spPr>
          <a:xfrm>
            <a:off x="762000" y="952500"/>
            <a:ext cx="2416969" cy="1428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9750"/>
              </a:lnSpc>
              <a:buNone/>
            </a:pPr>
            <a:r>
              <a:rPr lang="en-US" sz="9750" b="1" dirty="0">
                <a:solidFill>
                  <a:srgbClr val="8D6E63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02</a:t>
            </a:r>
            <a:endParaRPr lang="en-US" sz="9750" dirty="0"/>
          </a:p>
        </p:txBody>
      </p:sp>
      <p:sp>
        <p:nvSpPr>
          <p:cNvPr id="5" name="Text 3"/>
          <p:cNvSpPr/>
          <p:nvPr/>
        </p:nvSpPr>
        <p:spPr>
          <a:xfrm>
            <a:off x="3333750" y="1143000"/>
            <a:ext cx="4833937" cy="571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6300"/>
              </a:lnSpc>
              <a:buNone/>
            </a:pPr>
            <a:r>
              <a:rPr lang="en-US" sz="45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编程关</a:t>
            </a:r>
            <a:endParaRPr lang="en-US" sz="4500" dirty="0"/>
          </a:p>
        </p:txBody>
      </p:sp>
      <p:sp>
        <p:nvSpPr>
          <p:cNvPr id="6" name="Text 4"/>
          <p:cNvSpPr/>
          <p:nvPr/>
        </p:nvSpPr>
        <p:spPr>
          <a:xfrm>
            <a:off x="3333750" y="1762125"/>
            <a:ext cx="4833937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890"/>
              </a:lnSpc>
              <a:buNone/>
            </a:pPr>
            <a:r>
              <a:rPr lang="en-US" sz="1350" b="1" dirty="0">
                <a:solidFill>
                  <a:srgbClr val="5D4037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分6步搭建牛仔枪战</a:t>
            </a:r>
            <a:endParaRPr lang="en-US" sz="1350" dirty="0"/>
          </a:p>
        </p:txBody>
      </p:sp>
      <p:sp>
        <p:nvSpPr>
          <p:cNvPr id="7" name="Text 5"/>
          <p:cNvSpPr/>
          <p:nvPr/>
        </p:nvSpPr>
        <p:spPr>
          <a:xfrm>
            <a:off x="619125" y="2667000"/>
            <a:ext cx="966787" cy="762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575"/>
              </a:lnSpc>
              <a:buNone/>
            </a:pPr>
            <a:r>
              <a:rPr lang="en-US" sz="11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Step1</a:t>
            </a:r>
            <a:pPr algn="l" indent="0" marL="0">
              <a:buNone/>
            </a:pPr>
            <a:endParaRPr lang="en-US" sz="1120" dirty="0"/>
          </a:p>
          <a:p>
            <a:pPr algn="l" indent="0" marL="0">
              <a:lnSpc>
                <a:spcPts val="1575"/>
              </a:lnSpc>
              <a:buNone/>
            </a:pPr>
            <a:r>
              <a:rPr lang="en-US" sz="11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约翰移动</a:t>
            </a:r>
            <a:pPr algn="l" indent="0" marL="0">
              <a:buNone/>
            </a:pPr>
            <a:endParaRPr lang="en-US" sz="1120" dirty="0"/>
          </a:p>
          <a:p>
            <a:pPr algn="l" indent="0" marL="0">
              <a:lnSpc>
                <a:spcPts val="840"/>
              </a:lnSpc>
              <a:buNone/>
            </a:pPr>
            <a:r>
              <a:rPr lang="en-US" sz="600" dirty="0">
                <a:solidFill>
                  <a:srgbClr val="888888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WASD</a:t>
            </a:r>
            <a:endParaRPr lang="en-US" sz="1120" dirty="0"/>
          </a:p>
        </p:txBody>
      </p:sp>
      <p:sp>
        <p:nvSpPr>
          <p:cNvPr id="8" name="Text 6"/>
          <p:cNvSpPr/>
          <p:nvPr/>
        </p:nvSpPr>
        <p:spPr>
          <a:xfrm>
            <a:off x="1857375" y="2667000"/>
            <a:ext cx="966787" cy="762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575"/>
              </a:lnSpc>
              <a:buNone/>
            </a:pPr>
            <a:r>
              <a:rPr lang="en-US" sz="11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Step2</a:t>
            </a:r>
            <a:pPr algn="l" indent="0" marL="0">
              <a:buNone/>
            </a:pPr>
            <a:endParaRPr lang="en-US" sz="1120" dirty="0"/>
          </a:p>
          <a:p>
            <a:pPr algn="l" indent="0" marL="0">
              <a:lnSpc>
                <a:spcPts val="1575"/>
              </a:lnSpc>
              <a:buNone/>
            </a:pPr>
            <a:r>
              <a:rPr lang="en-US" sz="11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泰格移动</a:t>
            </a:r>
            <a:pPr algn="l" indent="0" marL="0">
              <a:buNone/>
            </a:pPr>
            <a:endParaRPr lang="en-US" sz="1120" dirty="0"/>
          </a:p>
          <a:p>
            <a:pPr algn="l" indent="0" marL="0">
              <a:lnSpc>
                <a:spcPts val="840"/>
              </a:lnSpc>
              <a:buNone/>
            </a:pPr>
            <a:r>
              <a:rPr lang="en-US" sz="600" dirty="0">
                <a:solidFill>
                  <a:srgbClr val="888888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↑↓键</a:t>
            </a:r>
            <a:endParaRPr lang="en-US" sz="1120" dirty="0"/>
          </a:p>
        </p:txBody>
      </p:sp>
      <p:sp>
        <p:nvSpPr>
          <p:cNvPr id="9" name="Text 7"/>
          <p:cNvSpPr/>
          <p:nvPr/>
        </p:nvSpPr>
        <p:spPr>
          <a:xfrm>
            <a:off x="3095625" y="2667000"/>
            <a:ext cx="966787" cy="762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575"/>
              </a:lnSpc>
              <a:buNone/>
            </a:pPr>
            <a:r>
              <a:rPr lang="en-US" sz="11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Step3</a:t>
            </a:r>
            <a:pPr algn="l" indent="0" marL="0">
              <a:buNone/>
            </a:pPr>
            <a:endParaRPr lang="en-US" sz="1120" dirty="0"/>
          </a:p>
          <a:p>
            <a:pPr algn="l" indent="0" marL="0">
              <a:lnSpc>
                <a:spcPts val="1575"/>
              </a:lnSpc>
              <a:buNone/>
            </a:pPr>
            <a:r>
              <a:rPr lang="en-US" sz="11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约翰开枪</a:t>
            </a:r>
            <a:pPr algn="l" indent="0" marL="0">
              <a:buNone/>
            </a:pPr>
            <a:endParaRPr lang="en-US" sz="1120" dirty="0"/>
          </a:p>
          <a:p>
            <a:pPr algn="l" indent="0" marL="0">
              <a:lnSpc>
                <a:spcPts val="840"/>
              </a:lnSpc>
              <a:buNone/>
            </a:pPr>
            <a:r>
              <a:rPr lang="en-US" sz="600" dirty="0">
                <a:solidFill>
                  <a:srgbClr val="888888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广播发射</a:t>
            </a:r>
            <a:endParaRPr lang="en-US" sz="1120" dirty="0"/>
          </a:p>
        </p:txBody>
      </p:sp>
      <p:sp>
        <p:nvSpPr>
          <p:cNvPr id="10" name="Text 8"/>
          <p:cNvSpPr/>
          <p:nvPr/>
        </p:nvSpPr>
        <p:spPr>
          <a:xfrm>
            <a:off x="4333875" y="2667000"/>
            <a:ext cx="966787" cy="762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575"/>
              </a:lnSpc>
              <a:buNone/>
            </a:pPr>
            <a:r>
              <a:rPr lang="en-US" sz="11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Step4</a:t>
            </a:r>
            <a:pPr algn="l" indent="0" marL="0">
              <a:buNone/>
            </a:pPr>
            <a:endParaRPr lang="en-US" sz="1120" dirty="0"/>
          </a:p>
          <a:p>
            <a:pPr algn="l" indent="0" marL="0">
              <a:lnSpc>
                <a:spcPts val="1575"/>
              </a:lnSpc>
              <a:buNone/>
            </a:pPr>
            <a:r>
              <a:rPr lang="en-US" sz="11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子弹1发射</a:t>
            </a:r>
            <a:pPr algn="l" indent="0" marL="0">
              <a:buNone/>
            </a:pPr>
            <a:endParaRPr lang="en-US" sz="1120" dirty="0"/>
          </a:p>
          <a:p>
            <a:pPr algn="l" indent="0" marL="0">
              <a:lnSpc>
                <a:spcPts val="840"/>
              </a:lnSpc>
              <a:buNone/>
            </a:pPr>
            <a:r>
              <a:rPr lang="en-US" sz="600" dirty="0">
                <a:solidFill>
                  <a:srgbClr val="888888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向右飞</a:t>
            </a:r>
            <a:endParaRPr lang="en-US" sz="1120" dirty="0"/>
          </a:p>
        </p:txBody>
      </p:sp>
      <p:sp>
        <p:nvSpPr>
          <p:cNvPr id="11" name="Text 9"/>
          <p:cNvSpPr/>
          <p:nvPr/>
        </p:nvSpPr>
        <p:spPr>
          <a:xfrm>
            <a:off x="5572125" y="2667000"/>
            <a:ext cx="966787" cy="762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575"/>
              </a:lnSpc>
              <a:buNone/>
            </a:pPr>
            <a:r>
              <a:rPr lang="en-US" sz="11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Step5</a:t>
            </a:r>
            <a:pPr algn="l" indent="0" marL="0">
              <a:buNone/>
            </a:pPr>
            <a:endParaRPr lang="en-US" sz="1120" dirty="0"/>
          </a:p>
          <a:p>
            <a:pPr algn="l" indent="0" marL="0">
              <a:lnSpc>
                <a:spcPts val="1575"/>
              </a:lnSpc>
              <a:buNone/>
            </a:pPr>
            <a:r>
              <a:rPr lang="en-US" sz="11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泰格开枪</a:t>
            </a:r>
            <a:pPr algn="l" indent="0" marL="0">
              <a:buNone/>
            </a:pPr>
            <a:endParaRPr lang="en-US" sz="1120" dirty="0"/>
          </a:p>
          <a:p>
            <a:pPr algn="l" indent="0" marL="0">
              <a:lnSpc>
                <a:spcPts val="840"/>
              </a:lnSpc>
              <a:buNone/>
            </a:pPr>
            <a:r>
              <a:rPr lang="en-US" sz="600" dirty="0">
                <a:solidFill>
                  <a:srgbClr val="888888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广播发射</a:t>
            </a:r>
            <a:endParaRPr lang="en-US" sz="1120" dirty="0"/>
          </a:p>
        </p:txBody>
      </p:sp>
      <p:sp>
        <p:nvSpPr>
          <p:cNvPr id="12" name="Text 10"/>
          <p:cNvSpPr/>
          <p:nvPr/>
        </p:nvSpPr>
        <p:spPr>
          <a:xfrm>
            <a:off x="6810375" y="2667000"/>
            <a:ext cx="966787" cy="762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575"/>
              </a:lnSpc>
              <a:buNone/>
            </a:pPr>
            <a:r>
              <a:rPr lang="en-US" sz="11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Step6</a:t>
            </a:r>
            <a:pPr algn="l" indent="0" marL="0">
              <a:buNone/>
            </a:pPr>
            <a:endParaRPr lang="en-US" sz="1120" dirty="0"/>
          </a:p>
          <a:p>
            <a:pPr algn="l" indent="0" marL="0">
              <a:lnSpc>
                <a:spcPts val="1575"/>
              </a:lnSpc>
              <a:buNone/>
            </a:pPr>
            <a:r>
              <a:rPr lang="en-US" sz="11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子弹2发射</a:t>
            </a:r>
            <a:pPr algn="l" indent="0" marL="0">
              <a:buNone/>
            </a:pPr>
            <a:endParaRPr lang="en-US" sz="1120" dirty="0"/>
          </a:p>
          <a:p>
            <a:pPr algn="l" indent="0" marL="0">
              <a:lnSpc>
                <a:spcPts val="840"/>
              </a:lnSpc>
              <a:buNone/>
            </a:pPr>
            <a:r>
              <a:rPr lang="en-US" sz="600" dirty="0">
                <a:solidFill>
                  <a:srgbClr val="888888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向左飞</a:t>
            </a:r>
            <a:endParaRPr lang="en-US" sz="112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8F0"/>
          </a:solidFill>
          <a:ln/>
        </p:spPr>
      </p:sp>
      <p:sp>
        <p:nvSpPr>
          <p:cNvPr id="3" name="Text 1"/>
          <p:cNvSpPr/>
          <p:nvPr/>
        </p:nvSpPr>
        <p:spPr>
          <a:xfrm>
            <a:off x="0" y="0"/>
            <a:ext cx="9281160" cy="90488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🔄 温故知新</a:t>
            </a:r>
            <a:endParaRPr lang="en-US" sz="600" dirty="0"/>
          </a:p>
        </p:txBody>
      </p:sp>
      <p:sp>
        <p:nvSpPr>
          <p:cNvPr id="4" name="Shape 2"/>
          <p:cNvSpPr/>
          <p:nvPr/>
        </p:nvSpPr>
        <p:spPr>
          <a:xfrm>
            <a:off x="0" y="90488"/>
            <a:ext cx="9144000" cy="190500"/>
          </a:xfrm>
          <a:prstGeom prst="rect">
            <a:avLst/>
          </a:prstGeom>
          <a:ln/>
          <a:effectLst>
            <a:outerShdw sx="100000" sy="100000" kx="0" ky="0" algn="bl" rotWithShape="0" blurRad="101600" dist="40411" dir="2700000">
              <a:srgbClr val="8D6E63">
                <a:alpha val="100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0" y="280987"/>
            <a:ext cx="9144000" cy="190500"/>
          </a:xfrm>
          <a:prstGeom prst="rect">
            <a:avLst/>
          </a:prstGeom>
          <a:ln/>
          <a:effectLst>
            <a:outerShdw sx="100000" sy="100000" kx="0" ky="0" algn="bl" rotWithShape="0" blurRad="101600" dist="40411" dir="2700000">
              <a:srgbClr val="4ECDC4">
                <a:alpha val="100000"/>
              </a:srgbClr>
            </a:outerShdw>
          </a:effectLst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3360"/>
              </a:lnSpc>
              <a:buNone/>
            </a:pPr>
            <a:r>
              <a:rPr lang="en-US" sz="24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L1-16 我们学了什么？</a:t>
            </a:r>
            <a:endParaRPr lang="en-US" sz="2400" dirty="0"/>
          </a:p>
        </p:txBody>
      </p:sp>
      <p:sp>
        <p:nvSpPr>
          <p:cNvPr id="8" name="Text 5"/>
          <p:cNvSpPr/>
          <p:nvPr/>
        </p:nvSpPr>
        <p:spPr>
          <a:xfrm>
            <a:off x="666750" y="1238250"/>
            <a:ext cx="3480435" cy="762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📖 上次学了什么？（L1-16）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555555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• 方向摆动：变量+两个「</a:t>
            </a:r>
            <a:pPr algn="l"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555555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直到」接力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555555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• 「或」条件：两个满足一个就成立 ← 新积木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555555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• 画笔擦除：背景色覆盖=局部擦除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555555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• </a:t>
            </a:r>
            <a:pPr algn="l"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555555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：能看到移动过程(复习L1-4)</a:t>
            </a:r>
            <a:endParaRPr lang="en-US" sz="970" dirty="0"/>
          </a:p>
        </p:txBody>
      </p:sp>
      <p:sp>
        <p:nvSpPr>
          <p:cNvPr id="9" name="Text 6"/>
          <p:cNvSpPr/>
          <p:nvPr/>
        </p:nvSpPr>
        <p:spPr>
          <a:xfrm>
            <a:off x="4667250" y="1238250"/>
            <a:ext cx="3867150" cy="762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🔮 这次要学什么？（L1-2）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555555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• 🆕 双人控制：WASD vs ↑↓，各用各的按键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555555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• ♻️ 广播深入：第4次用广播！双向广播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555555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• 🆕 子弹方向编码：约翰+x / 泰格-x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555555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• 🆕 击中判定+游戏结束</a:t>
            </a:r>
            <a:endParaRPr lang="en-US" sz="970" dirty="0"/>
          </a:p>
        </p:txBody>
      </p:sp>
      <p:sp>
        <p:nvSpPr>
          <p:cNvPr id="10" name="Text 7"/>
          <p:cNvSpPr/>
          <p:nvPr/>
        </p:nvSpPr>
        <p:spPr>
          <a:xfrm>
            <a:off x="714375" y="2476500"/>
            <a:ext cx="7734300" cy="571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310"/>
              </a:lnSpc>
              <a:buNone/>
            </a:pPr>
            <a:r>
              <a:rPr lang="en-US" sz="16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🏆 </a:t>
            </a:r>
            <a:pPr algn="l" indent="0" marL="0">
              <a:lnSpc>
                <a:spcPts val="1680"/>
              </a:lnSpc>
              <a:buNone/>
            </a:pPr>
            <a:r>
              <a:rPr lang="en-US" sz="1200" dirty="0">
                <a:solidFill>
                  <a:srgbClr val="555555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今天做一个全新的 Scratch 项目！</a:t>
            </a:r>
            <a:endParaRPr lang="en-US" sz="165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8F0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285750"/>
          </a:xfrm>
          <a:prstGeom prst="rect">
            <a:avLst/>
          </a:prstGeom>
          <a:ln/>
          <a:effectLst>
            <a:outerShdw sx="100000" sy="100000" kx="0" ky="0" algn="bl" rotWithShape="0" blurRad="101600" dist="53882" dir="2700000">
              <a:srgbClr val="1A2B4B">
                <a:alpha val="100000"/>
              </a:srgbClr>
            </a:outerShdw>
          </a:effectLst>
        </p:spPr>
      </p:sp>
      <p:sp>
        <p:nvSpPr>
          <p:cNvPr id="4" name="Shape 2"/>
          <p:cNvSpPr/>
          <p:nvPr/>
        </p:nvSpPr>
        <p:spPr>
          <a:xfrm>
            <a:off x="0" y="285750"/>
            <a:ext cx="9144000" cy="285750"/>
          </a:xfrm>
          <a:prstGeom prst="rect">
            <a:avLst/>
          </a:prstGeom>
          <a:ln/>
          <a:effectLst>
            <a:outerShdw sx="100000" sy="100000" kx="0" ky="0" algn="bl" rotWithShape="0" blurRad="101600" dist="53882" dir="2700000">
              <a:srgbClr val="4CAF50">
                <a:alpha val="100000"/>
              </a:srgbClr>
            </a:outerShdw>
          </a:effectLst>
        </p:spPr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71500" y="238125"/>
            <a:ext cx="899112" cy="371475"/>
          </a:xfrm>
          <a:prstGeom prst="roundRect">
            <a:avLst>
              <a:gd name="adj" fmla="val 41026"/>
            </a:avLst>
          </a:prstGeom>
          <a:solidFill>
            <a:srgbClr val="8D6E63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STEP 01</a:t>
            </a:r>
            <a:endParaRPr lang="en-US" sz="970" dirty="0"/>
          </a:p>
        </p:txBody>
      </p:sp>
      <p:sp>
        <p:nvSpPr>
          <p:cNvPr id="7" name="Text 4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835"/>
              </a:lnSpc>
              <a:buNone/>
            </a:pPr>
            <a:r>
              <a:rPr lang="en-US" sz="20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Step1：约翰移动——W上S下！</a:t>
            </a:r>
            <a:endParaRPr lang="en-US" sz="2020" dirty="0"/>
          </a:p>
        </p:txBody>
      </p:sp>
      <p:sp>
        <p:nvSpPr>
          <p:cNvPr id="8" name="Text 5"/>
          <p:cNvSpPr/>
          <p:nvPr/>
        </p:nvSpPr>
        <p:spPr>
          <a:xfrm>
            <a:off x="714375" y="1238250"/>
            <a:ext cx="3577114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70"/>
              </a:lnSpc>
              <a:buNone/>
            </a:pPr>
            <a:r>
              <a:rPr lang="en-US" sz="1050" b="1" dirty="0">
                <a:solidFill>
                  <a:srgbClr val="8D6E63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🧩 完整代码</a:t>
            </a:r>
            <a:endParaRPr lang="en-US" sz="1050" dirty="0"/>
          </a:p>
        </p:txBody>
      </p:sp>
      <p:sp>
        <p:nvSpPr>
          <p:cNvPr id="9" name="Text 6"/>
          <p:cNvSpPr/>
          <p:nvPr/>
        </p:nvSpPr>
        <p:spPr>
          <a:xfrm>
            <a:off x="1528763" y="1588294"/>
            <a:ext cx="1048569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(-180) y:(0)  // 左边</a:t>
            </a:r>
            <a:endParaRPr lang="en-US" sz="970" dirty="0"/>
          </a:p>
        </p:txBody>
      </p:sp>
      <p:sp>
        <p:nvSpPr>
          <p:cNvPr id="10" name="Text 7"/>
          <p:cNvSpPr/>
          <p:nvPr/>
        </p:nvSpPr>
        <p:spPr>
          <a:xfrm>
            <a:off x="714375" y="1588294"/>
            <a:ext cx="3502596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如果 &lt;按下 W?&gt;</a:t>
            </a:r>
            <a:endParaRPr lang="en-US" sz="970" dirty="0"/>
          </a:p>
        </p:txBody>
      </p:sp>
      <p:sp>
        <p:nvSpPr>
          <p:cNvPr id="11" name="Text 8"/>
          <p:cNvSpPr/>
          <p:nvPr/>
        </p:nvSpPr>
        <p:spPr>
          <a:xfrm>
            <a:off x="1529432" y="1874044"/>
            <a:ext cx="1021259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(5)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 如果 &lt;按下 S?&gt;</a:t>
            </a:r>
            <a:endParaRPr lang="en-US" sz="970" dirty="0"/>
          </a:p>
        </p:txBody>
      </p:sp>
      <p:sp>
        <p:nvSpPr>
          <p:cNvPr id="12" name="Text 9"/>
          <p:cNvSpPr/>
          <p:nvPr/>
        </p:nvSpPr>
        <p:spPr>
          <a:xfrm>
            <a:off x="714375" y="1874044"/>
            <a:ext cx="2915096" cy="416719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(-5)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 限制y在 -150~150</a:t>
            </a:r>
            <a:endParaRPr lang="en-US" sz="970" dirty="0"/>
          </a:p>
        </p:txBody>
      </p:sp>
      <p:sp>
        <p:nvSpPr>
          <p:cNvPr id="13" name="Text 10"/>
          <p:cNvSpPr/>
          <p:nvPr/>
        </p:nvSpPr>
        <p:spPr>
          <a:xfrm>
            <a:off x="4714875" y="1238250"/>
            <a:ext cx="3480435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70"/>
              </a:lnSpc>
              <a:buNone/>
            </a:pPr>
            <a:r>
              <a:rPr lang="en-US" sz="1050" b="1" dirty="0">
                <a:solidFill>
                  <a:srgbClr val="4CAF5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💡 要点说明</a:t>
            </a:r>
            <a:endParaRPr lang="en-US" sz="1050" dirty="0"/>
          </a:p>
        </p:txBody>
      </p:sp>
      <p:sp>
        <p:nvSpPr>
          <p:cNvPr id="14" name="Text 11"/>
          <p:cNvSpPr/>
          <p:nvPr/>
        </p:nvSpPr>
        <p:spPr>
          <a:xfrm>
            <a:off x="4714875" y="1524000"/>
            <a:ext cx="3480435" cy="1905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🤠 站在左边(-180,0) ⌨ W上/S下 上下移动 📏 边界限制防跑出屏幕</a:t>
            </a:r>
            <a:endParaRPr lang="en-US" sz="97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8F0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285750"/>
          </a:xfrm>
          <a:prstGeom prst="rect">
            <a:avLst/>
          </a:prstGeom>
          <a:ln/>
          <a:effectLst>
            <a:outerShdw sx="100000" sy="100000" kx="0" ky="0" algn="bl" rotWithShape="0" blurRad="101600" dist="53882" dir="2700000">
              <a:srgbClr val="1A2B4B">
                <a:alpha val="100000"/>
              </a:srgbClr>
            </a:outerShdw>
          </a:effectLst>
        </p:spPr>
      </p:sp>
      <p:sp>
        <p:nvSpPr>
          <p:cNvPr id="4" name="Shape 2"/>
          <p:cNvSpPr/>
          <p:nvPr/>
        </p:nvSpPr>
        <p:spPr>
          <a:xfrm>
            <a:off x="0" y="285750"/>
            <a:ext cx="9144000" cy="285750"/>
          </a:xfrm>
          <a:prstGeom prst="rect">
            <a:avLst/>
          </a:prstGeom>
          <a:ln/>
          <a:effectLst>
            <a:outerShdw sx="100000" sy="100000" kx="0" ky="0" algn="bl" rotWithShape="0" blurRad="101600" dist="53882" dir="2700000">
              <a:srgbClr val="4CAF50">
                <a:alpha val="100000"/>
              </a:srgbClr>
            </a:outerShdw>
          </a:effectLst>
        </p:spPr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71500" y="238125"/>
            <a:ext cx="899112" cy="371475"/>
          </a:xfrm>
          <a:prstGeom prst="roundRect">
            <a:avLst>
              <a:gd name="adj" fmla="val 41026"/>
            </a:avLst>
          </a:prstGeom>
          <a:solidFill>
            <a:srgbClr val="8D6E63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STEP 02</a:t>
            </a:r>
            <a:endParaRPr lang="en-US" sz="970" dirty="0"/>
          </a:p>
        </p:txBody>
      </p:sp>
      <p:sp>
        <p:nvSpPr>
          <p:cNvPr id="7" name="Text 4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835"/>
              </a:lnSpc>
              <a:buNone/>
            </a:pPr>
            <a:r>
              <a:rPr lang="en-US" sz="20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Step2：泰格移动——↑上↓下！</a:t>
            </a:r>
            <a:endParaRPr lang="en-US" sz="2020" dirty="0"/>
          </a:p>
        </p:txBody>
      </p:sp>
      <p:sp>
        <p:nvSpPr>
          <p:cNvPr id="8" name="Text 5"/>
          <p:cNvSpPr/>
          <p:nvPr/>
        </p:nvSpPr>
        <p:spPr>
          <a:xfrm>
            <a:off x="714375" y="1238250"/>
            <a:ext cx="3577114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70"/>
              </a:lnSpc>
              <a:buNone/>
            </a:pPr>
            <a:r>
              <a:rPr lang="en-US" sz="1050" b="1" dirty="0">
                <a:solidFill>
                  <a:srgbClr val="8D6E63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🧩 完整代码</a:t>
            </a:r>
            <a:endParaRPr lang="en-US" sz="1050" dirty="0"/>
          </a:p>
        </p:txBody>
      </p:sp>
      <p:sp>
        <p:nvSpPr>
          <p:cNvPr id="9" name="Text 6"/>
          <p:cNvSpPr/>
          <p:nvPr/>
        </p:nvSpPr>
        <p:spPr>
          <a:xfrm>
            <a:off x="1528763" y="1588294"/>
            <a:ext cx="1003846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(180) y:(0)  // 右边</a:t>
            </a:r>
            <a:endParaRPr lang="en-US" sz="970" dirty="0"/>
          </a:p>
        </p:txBody>
      </p:sp>
      <p:sp>
        <p:nvSpPr>
          <p:cNvPr id="10" name="Text 7"/>
          <p:cNvSpPr/>
          <p:nvPr/>
        </p:nvSpPr>
        <p:spPr>
          <a:xfrm>
            <a:off x="714375" y="1588294"/>
            <a:ext cx="3457873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如果 &lt;按下 ↑?&gt;</a:t>
            </a:r>
            <a:endParaRPr lang="en-US" sz="970" dirty="0"/>
          </a:p>
        </p:txBody>
      </p:sp>
      <p:sp>
        <p:nvSpPr>
          <p:cNvPr id="11" name="Text 8"/>
          <p:cNvSpPr/>
          <p:nvPr/>
        </p:nvSpPr>
        <p:spPr>
          <a:xfrm>
            <a:off x="1510754" y="1874044"/>
            <a:ext cx="1046411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(5)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 如果 &lt;按下 ↓?&gt;</a:t>
            </a:r>
            <a:endParaRPr lang="en-US" sz="970" dirty="0"/>
          </a:p>
        </p:txBody>
      </p:sp>
      <p:sp>
        <p:nvSpPr>
          <p:cNvPr id="12" name="Text 9"/>
          <p:cNvSpPr/>
          <p:nvPr/>
        </p:nvSpPr>
        <p:spPr>
          <a:xfrm>
            <a:off x="714375" y="1874044"/>
            <a:ext cx="2921571" cy="416719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(-5)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 限制y在 -150~150</a:t>
            </a:r>
            <a:endParaRPr lang="en-US" sz="970" dirty="0"/>
          </a:p>
        </p:txBody>
      </p:sp>
      <p:sp>
        <p:nvSpPr>
          <p:cNvPr id="13" name="Text 10"/>
          <p:cNvSpPr/>
          <p:nvPr/>
        </p:nvSpPr>
        <p:spPr>
          <a:xfrm>
            <a:off x="4714875" y="1238250"/>
            <a:ext cx="3480435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70"/>
              </a:lnSpc>
              <a:buNone/>
            </a:pPr>
            <a:r>
              <a:rPr lang="en-US" sz="1050" b="1" dirty="0">
                <a:solidFill>
                  <a:srgbClr val="4CAF5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💡 要点说明</a:t>
            </a:r>
            <a:endParaRPr lang="en-US" sz="1050" dirty="0"/>
          </a:p>
        </p:txBody>
      </p:sp>
      <p:sp>
        <p:nvSpPr>
          <p:cNvPr id="14" name="Text 11"/>
          <p:cNvSpPr/>
          <p:nvPr/>
        </p:nvSpPr>
        <p:spPr>
          <a:xfrm>
            <a:off x="4714875" y="1524000"/>
            <a:ext cx="3480435" cy="1905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🤠 站在右边(180,0) ⌨ 结构一样但按键不同！ 📏 同样加边界限制 🔑 和约翰脚本独立并存！</a:t>
            </a:r>
            <a:endParaRPr lang="en-US" sz="97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8F0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285750"/>
          </a:xfrm>
          <a:prstGeom prst="rect">
            <a:avLst/>
          </a:prstGeom>
          <a:ln/>
          <a:effectLst>
            <a:outerShdw sx="100000" sy="100000" kx="0" ky="0" algn="bl" rotWithShape="0" blurRad="101600" dist="53882" dir="2700000">
              <a:srgbClr val="1A2B4B">
                <a:alpha val="100000"/>
              </a:srgbClr>
            </a:outerShdw>
          </a:effectLst>
        </p:spPr>
      </p:sp>
      <p:sp>
        <p:nvSpPr>
          <p:cNvPr id="4" name="Shape 2"/>
          <p:cNvSpPr/>
          <p:nvPr/>
        </p:nvSpPr>
        <p:spPr>
          <a:xfrm>
            <a:off x="0" y="285750"/>
            <a:ext cx="9144000" cy="285750"/>
          </a:xfrm>
          <a:prstGeom prst="rect">
            <a:avLst/>
          </a:prstGeom>
          <a:ln/>
          <a:effectLst>
            <a:outerShdw sx="100000" sy="100000" kx="0" ky="0" algn="bl" rotWithShape="0" blurRad="101600" dist="53882" dir="2700000">
              <a:srgbClr val="4CAF50">
                <a:alpha val="100000"/>
              </a:srgbClr>
            </a:outerShdw>
          </a:effectLst>
        </p:spPr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71500" y="238125"/>
            <a:ext cx="899112" cy="371475"/>
          </a:xfrm>
          <a:prstGeom prst="roundRect">
            <a:avLst>
              <a:gd name="adj" fmla="val 41026"/>
            </a:avLst>
          </a:prstGeom>
          <a:solidFill>
            <a:srgbClr val="8D6E63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STEP 03</a:t>
            </a:r>
            <a:endParaRPr lang="en-US" sz="970" dirty="0"/>
          </a:p>
        </p:txBody>
      </p:sp>
      <p:sp>
        <p:nvSpPr>
          <p:cNvPr id="7" name="Text 4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835"/>
              </a:lnSpc>
              <a:buNone/>
            </a:pPr>
            <a:r>
              <a:rPr lang="en-US" sz="20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Step3：约翰开枪——广播发射！</a:t>
            </a:r>
            <a:endParaRPr lang="en-US" sz="2020" dirty="0"/>
          </a:p>
        </p:txBody>
      </p:sp>
      <p:sp>
        <p:nvSpPr>
          <p:cNvPr id="8" name="Text 5"/>
          <p:cNvSpPr/>
          <p:nvPr/>
        </p:nvSpPr>
        <p:spPr>
          <a:xfrm>
            <a:off x="714375" y="1238250"/>
            <a:ext cx="3577114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70"/>
              </a:lnSpc>
              <a:buNone/>
            </a:pPr>
            <a:r>
              <a:rPr lang="en-US" sz="1050" b="1" dirty="0">
                <a:solidFill>
                  <a:srgbClr val="8D6E63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🧩 完整代码</a:t>
            </a:r>
            <a:endParaRPr lang="en-US" sz="1050" dirty="0"/>
          </a:p>
        </p:txBody>
      </p:sp>
      <p:sp>
        <p:nvSpPr>
          <p:cNvPr id="9" name="Text 6"/>
          <p:cNvSpPr/>
          <p:nvPr/>
        </p:nvSpPr>
        <p:spPr>
          <a:xfrm>
            <a:off x="714375" y="1588294"/>
            <a:ext cx="776957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# 另起一个绿旗脚本</a:t>
            </a:r>
            <a:endParaRPr lang="en-US" sz="970" dirty="0"/>
          </a:p>
        </p:txBody>
      </p:sp>
      <p:sp>
        <p:nvSpPr>
          <p:cNvPr id="10" name="Text 7"/>
          <p:cNvSpPr/>
          <p:nvPr/>
        </p:nvSpPr>
        <p:spPr>
          <a:xfrm>
            <a:off x="714375" y="1588294"/>
            <a:ext cx="3522315" cy="416719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等待 &lt;按下 [空格]?&gt;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 广播 [发射子弹1 v]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 等待 (0.3) 秒  // 冷却</a:t>
            </a:r>
            <a:endParaRPr lang="en-US" sz="970" dirty="0"/>
          </a:p>
        </p:txBody>
      </p:sp>
      <p:sp>
        <p:nvSpPr>
          <p:cNvPr id="11" name="Text 8"/>
          <p:cNvSpPr/>
          <p:nvPr/>
        </p:nvSpPr>
        <p:spPr>
          <a:xfrm>
            <a:off x="4714875" y="1238250"/>
            <a:ext cx="3480435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70"/>
              </a:lnSpc>
              <a:buNone/>
            </a:pPr>
            <a:r>
              <a:rPr lang="en-US" sz="1050" b="1" dirty="0">
                <a:solidFill>
                  <a:srgbClr val="4CAF5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💡 要点说明</a:t>
            </a:r>
            <a:endParaRPr lang="en-US" sz="1050" dirty="0"/>
          </a:p>
        </p:txBody>
      </p:sp>
      <p:sp>
        <p:nvSpPr>
          <p:cNvPr id="12" name="Text 9"/>
          <p:cNvSpPr/>
          <p:nvPr/>
        </p:nvSpPr>
        <p:spPr>
          <a:xfrm>
            <a:off x="4714875" y="1524000"/>
            <a:ext cx="3480435" cy="1905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💥 另起一个绿旗脚本 ⌨ 和移动脚本分开写 ⏱ 0.3秒冷却防连发 📡 广播名字要完全一致！</a:t>
            </a:r>
            <a:endParaRPr lang="en-US" sz="97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8F0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285750"/>
          </a:xfrm>
          <a:prstGeom prst="rect">
            <a:avLst/>
          </a:prstGeom>
          <a:ln/>
          <a:effectLst>
            <a:outerShdw sx="100000" sy="100000" kx="0" ky="0" algn="bl" rotWithShape="0" blurRad="101600" dist="53882" dir="2700000">
              <a:srgbClr val="1A2B4B">
                <a:alpha val="100000"/>
              </a:srgbClr>
            </a:outerShdw>
          </a:effectLst>
        </p:spPr>
      </p:sp>
      <p:sp>
        <p:nvSpPr>
          <p:cNvPr id="4" name="Shape 2"/>
          <p:cNvSpPr/>
          <p:nvPr/>
        </p:nvSpPr>
        <p:spPr>
          <a:xfrm>
            <a:off x="0" y="285750"/>
            <a:ext cx="9144000" cy="285750"/>
          </a:xfrm>
          <a:prstGeom prst="rect">
            <a:avLst/>
          </a:prstGeom>
          <a:ln/>
          <a:effectLst>
            <a:outerShdw sx="100000" sy="100000" kx="0" ky="0" algn="bl" rotWithShape="0" blurRad="101600" dist="53882" dir="2700000">
              <a:srgbClr val="4CAF50">
                <a:alpha val="100000"/>
              </a:srgbClr>
            </a:outerShdw>
          </a:effectLst>
        </p:spPr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71500" y="238125"/>
            <a:ext cx="899112" cy="371475"/>
          </a:xfrm>
          <a:prstGeom prst="roundRect">
            <a:avLst>
              <a:gd name="adj" fmla="val 41026"/>
            </a:avLst>
          </a:prstGeom>
          <a:solidFill>
            <a:srgbClr val="8D6E63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STEP 04</a:t>
            </a:r>
            <a:endParaRPr lang="en-US" sz="970" dirty="0"/>
          </a:p>
        </p:txBody>
      </p:sp>
      <p:sp>
        <p:nvSpPr>
          <p:cNvPr id="7" name="Text 4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835"/>
              </a:lnSpc>
              <a:buNone/>
            </a:pPr>
            <a:r>
              <a:rPr lang="en-US" sz="20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Step4：子弹1——向右飞！</a:t>
            </a:r>
            <a:endParaRPr lang="en-US" sz="2020" dirty="0"/>
          </a:p>
        </p:txBody>
      </p:sp>
      <p:sp>
        <p:nvSpPr>
          <p:cNvPr id="8" name="Text 5"/>
          <p:cNvSpPr/>
          <p:nvPr/>
        </p:nvSpPr>
        <p:spPr>
          <a:xfrm>
            <a:off x="714375" y="1238250"/>
            <a:ext cx="3577114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70"/>
              </a:lnSpc>
              <a:buNone/>
            </a:pPr>
            <a:r>
              <a:rPr lang="en-US" sz="1050" b="1" dirty="0">
                <a:solidFill>
                  <a:srgbClr val="8D6E63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🧩 完整代码</a:t>
            </a:r>
            <a:endParaRPr lang="en-US" sz="1050" dirty="0"/>
          </a:p>
        </p:txBody>
      </p:sp>
      <p:sp>
        <p:nvSpPr>
          <p:cNvPr id="9" name="Text 6"/>
          <p:cNvSpPr/>
          <p:nvPr/>
        </p:nvSpPr>
        <p:spPr>
          <a:xfrm>
            <a:off x="714375" y="1588294"/>
            <a:ext cx="485254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隐藏（初始）</a:t>
            </a:r>
            <a:endParaRPr lang="en-US" sz="970" dirty="0"/>
          </a:p>
        </p:txBody>
      </p:sp>
      <p:sp>
        <p:nvSpPr>
          <p:cNvPr id="10" name="Text 7"/>
          <p:cNvSpPr/>
          <p:nvPr/>
        </p:nvSpPr>
        <p:spPr>
          <a:xfrm>
            <a:off x="1690241" y="1588294"/>
            <a:ext cx="1540966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[发射子弹1 v]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移到 [约翰 v] → 显示</a:t>
            </a:r>
            <a:endParaRPr lang="en-US" sz="970" dirty="0"/>
          </a:p>
        </p:txBody>
      </p:sp>
      <p:sp>
        <p:nvSpPr>
          <p:cNvPr id="11" name="Text 8"/>
          <p:cNvSpPr/>
          <p:nvPr/>
        </p:nvSpPr>
        <p:spPr>
          <a:xfrm>
            <a:off x="1874267" y="1874044"/>
            <a:ext cx="103376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直到 &lt;碰到泰格 或 边缘&gt;</a:t>
            </a:r>
            <a:endParaRPr lang="en-US" sz="970" dirty="0"/>
          </a:p>
        </p:txBody>
      </p:sp>
      <p:sp>
        <p:nvSpPr>
          <p:cNvPr id="12" name="Text 9"/>
          <p:cNvSpPr/>
          <p:nvPr/>
        </p:nvSpPr>
        <p:spPr>
          <a:xfrm>
            <a:off x="714375" y="1874044"/>
            <a:ext cx="3490020" cy="416719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(10) ← 向右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如果碰到泰格→广播击中→隐藏</a:t>
            </a:r>
            <a:endParaRPr lang="en-US" sz="970" dirty="0"/>
          </a:p>
        </p:txBody>
      </p:sp>
      <p:sp>
        <p:nvSpPr>
          <p:cNvPr id="13" name="Text 10"/>
          <p:cNvSpPr/>
          <p:nvPr/>
        </p:nvSpPr>
        <p:spPr>
          <a:xfrm>
            <a:off x="4714875" y="1238250"/>
            <a:ext cx="3480435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70"/>
              </a:lnSpc>
              <a:buNone/>
            </a:pPr>
            <a:r>
              <a:rPr lang="en-US" sz="1050" b="1" dirty="0">
                <a:solidFill>
                  <a:srgbClr val="4CAF5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💡 要点说明</a:t>
            </a:r>
            <a:endParaRPr lang="en-US" sz="1050" dirty="0"/>
          </a:p>
        </p:txBody>
      </p:sp>
      <p:sp>
        <p:nvSpPr>
          <p:cNvPr id="14" name="Text 11"/>
          <p:cNvSpPr/>
          <p:nvPr/>
        </p:nvSpPr>
        <p:spPr>
          <a:xfrm>
            <a:off x="4714875" y="1524000"/>
            <a:ext cx="3480435" cy="1905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🔫 从约翰位置出发 ➡ x+10 向右飞 🔀 用「或」条件 💥 碰到泰格=击中！</a:t>
            </a:r>
            <a:endParaRPr lang="en-US" sz="97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8F0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285750"/>
          </a:xfrm>
          <a:prstGeom prst="rect">
            <a:avLst/>
          </a:prstGeom>
          <a:ln/>
          <a:effectLst>
            <a:outerShdw sx="100000" sy="100000" kx="0" ky="0" algn="bl" rotWithShape="0" blurRad="101600" dist="53882" dir="2700000">
              <a:srgbClr val="1A2B4B">
                <a:alpha val="100000"/>
              </a:srgbClr>
            </a:outerShdw>
          </a:effectLst>
        </p:spPr>
      </p:sp>
      <p:sp>
        <p:nvSpPr>
          <p:cNvPr id="4" name="Shape 2"/>
          <p:cNvSpPr/>
          <p:nvPr/>
        </p:nvSpPr>
        <p:spPr>
          <a:xfrm>
            <a:off x="0" y="285750"/>
            <a:ext cx="9144000" cy="285750"/>
          </a:xfrm>
          <a:prstGeom prst="rect">
            <a:avLst/>
          </a:prstGeom>
          <a:ln/>
          <a:effectLst>
            <a:outerShdw sx="100000" sy="100000" kx="0" ky="0" algn="bl" rotWithShape="0" blurRad="101600" dist="53882" dir="2700000">
              <a:srgbClr val="4CAF50">
                <a:alpha val="100000"/>
              </a:srgbClr>
            </a:outerShdw>
          </a:effectLst>
        </p:spPr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71500" y="238125"/>
            <a:ext cx="899112" cy="371475"/>
          </a:xfrm>
          <a:prstGeom prst="roundRect">
            <a:avLst>
              <a:gd name="adj" fmla="val 41026"/>
            </a:avLst>
          </a:prstGeom>
          <a:solidFill>
            <a:srgbClr val="8D6E63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STEP 05</a:t>
            </a:r>
            <a:endParaRPr lang="en-US" sz="970" dirty="0"/>
          </a:p>
        </p:txBody>
      </p:sp>
      <p:sp>
        <p:nvSpPr>
          <p:cNvPr id="7" name="Text 4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835"/>
              </a:lnSpc>
              <a:buNone/>
            </a:pPr>
            <a:r>
              <a:rPr lang="en-US" sz="20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Step5：泰格开枪——按/发射！</a:t>
            </a:r>
            <a:endParaRPr lang="en-US" sz="2020" dirty="0"/>
          </a:p>
        </p:txBody>
      </p:sp>
      <p:sp>
        <p:nvSpPr>
          <p:cNvPr id="8" name="Text 5"/>
          <p:cNvSpPr/>
          <p:nvPr/>
        </p:nvSpPr>
        <p:spPr>
          <a:xfrm>
            <a:off x="714375" y="1238250"/>
            <a:ext cx="3577114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70"/>
              </a:lnSpc>
              <a:buNone/>
            </a:pPr>
            <a:r>
              <a:rPr lang="en-US" sz="1050" b="1" dirty="0">
                <a:solidFill>
                  <a:srgbClr val="8D6E63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🧩 完整代码</a:t>
            </a:r>
            <a:endParaRPr lang="en-US" sz="1050" dirty="0"/>
          </a:p>
        </p:txBody>
      </p:sp>
      <p:sp>
        <p:nvSpPr>
          <p:cNvPr id="9" name="Text 6"/>
          <p:cNvSpPr/>
          <p:nvPr/>
        </p:nvSpPr>
        <p:spPr>
          <a:xfrm>
            <a:off x="714375" y="1588294"/>
            <a:ext cx="776957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# 另起一个绿旗脚本</a:t>
            </a:r>
            <a:endParaRPr lang="en-US" sz="970" dirty="0"/>
          </a:p>
        </p:txBody>
      </p:sp>
      <p:sp>
        <p:nvSpPr>
          <p:cNvPr id="10" name="Text 7"/>
          <p:cNvSpPr/>
          <p:nvPr/>
        </p:nvSpPr>
        <p:spPr>
          <a:xfrm>
            <a:off x="714375" y="1588294"/>
            <a:ext cx="3472607" cy="416719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等待 &lt;按下 [/]?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 广播 [发射子弹2 v]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 等待 (0.3) 秒</a:t>
            </a:r>
            <a:endParaRPr lang="en-US" sz="970" dirty="0"/>
          </a:p>
        </p:txBody>
      </p:sp>
      <p:sp>
        <p:nvSpPr>
          <p:cNvPr id="11" name="Text 8"/>
          <p:cNvSpPr/>
          <p:nvPr/>
        </p:nvSpPr>
        <p:spPr>
          <a:xfrm>
            <a:off x="4714875" y="1238250"/>
            <a:ext cx="3480435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70"/>
              </a:lnSpc>
              <a:buNone/>
            </a:pPr>
            <a:r>
              <a:rPr lang="en-US" sz="1050" b="1" dirty="0">
                <a:solidFill>
                  <a:srgbClr val="4CAF5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💡 要点说明</a:t>
            </a:r>
            <a:endParaRPr lang="en-US" sz="1050" dirty="0"/>
          </a:p>
        </p:txBody>
      </p:sp>
      <p:sp>
        <p:nvSpPr>
          <p:cNvPr id="12" name="Text 9"/>
          <p:cNvSpPr/>
          <p:nvPr/>
        </p:nvSpPr>
        <p:spPr>
          <a:xfrm>
            <a:off x="4714875" y="1524000"/>
            <a:ext cx="3480435" cy="1905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💥 按键是 /（斜杠键） 在方向键附近方便按！ 📡 广播名「发射子弹2」 和子弹1的名称不同！</a:t>
            </a:r>
            <a:endParaRPr lang="en-US" sz="97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8F0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285750"/>
          </a:xfrm>
          <a:prstGeom prst="rect">
            <a:avLst/>
          </a:prstGeom>
          <a:ln/>
          <a:effectLst>
            <a:outerShdw sx="100000" sy="100000" kx="0" ky="0" algn="bl" rotWithShape="0" blurRad="101600" dist="53882" dir="2700000">
              <a:srgbClr val="1A2B4B">
                <a:alpha val="100000"/>
              </a:srgbClr>
            </a:outerShdw>
          </a:effectLst>
        </p:spPr>
      </p:sp>
      <p:sp>
        <p:nvSpPr>
          <p:cNvPr id="4" name="Shape 2"/>
          <p:cNvSpPr/>
          <p:nvPr/>
        </p:nvSpPr>
        <p:spPr>
          <a:xfrm>
            <a:off x="0" y="285750"/>
            <a:ext cx="9144000" cy="285750"/>
          </a:xfrm>
          <a:prstGeom prst="rect">
            <a:avLst/>
          </a:prstGeom>
          <a:ln/>
          <a:effectLst>
            <a:outerShdw sx="100000" sy="100000" kx="0" ky="0" algn="bl" rotWithShape="0" blurRad="101600" dist="53882" dir="2700000">
              <a:srgbClr val="4CAF50">
                <a:alpha val="100000"/>
              </a:srgbClr>
            </a:outerShdw>
          </a:effectLst>
        </p:spPr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71500" y="238125"/>
            <a:ext cx="899112" cy="371475"/>
          </a:xfrm>
          <a:prstGeom prst="roundRect">
            <a:avLst>
              <a:gd name="adj" fmla="val 41026"/>
            </a:avLst>
          </a:prstGeom>
          <a:solidFill>
            <a:srgbClr val="8D6E63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STEP 06</a:t>
            </a:r>
            <a:endParaRPr lang="en-US" sz="970" dirty="0"/>
          </a:p>
        </p:txBody>
      </p:sp>
      <p:sp>
        <p:nvSpPr>
          <p:cNvPr id="7" name="Text 4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835"/>
              </a:lnSpc>
              <a:buNone/>
            </a:pPr>
            <a:r>
              <a:rPr lang="en-US" sz="20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Step6：子弹2——向左飞！</a:t>
            </a:r>
            <a:endParaRPr lang="en-US" sz="2020" dirty="0"/>
          </a:p>
        </p:txBody>
      </p:sp>
      <p:sp>
        <p:nvSpPr>
          <p:cNvPr id="8" name="Text 5"/>
          <p:cNvSpPr/>
          <p:nvPr/>
        </p:nvSpPr>
        <p:spPr>
          <a:xfrm>
            <a:off x="714375" y="1238250"/>
            <a:ext cx="3577114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70"/>
              </a:lnSpc>
              <a:buNone/>
            </a:pPr>
            <a:r>
              <a:rPr lang="en-US" sz="1050" b="1" dirty="0">
                <a:solidFill>
                  <a:srgbClr val="8D6E63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🧩 完整代码</a:t>
            </a:r>
            <a:endParaRPr lang="en-US" sz="1050" dirty="0"/>
          </a:p>
        </p:txBody>
      </p:sp>
      <p:sp>
        <p:nvSpPr>
          <p:cNvPr id="9" name="Text 6"/>
          <p:cNvSpPr/>
          <p:nvPr/>
        </p:nvSpPr>
        <p:spPr>
          <a:xfrm>
            <a:off x="714375" y="1588294"/>
            <a:ext cx="485254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隐藏（初始）</a:t>
            </a:r>
            <a:endParaRPr lang="en-US" sz="970" dirty="0"/>
          </a:p>
        </p:txBody>
      </p:sp>
      <p:sp>
        <p:nvSpPr>
          <p:cNvPr id="10" name="Text 7"/>
          <p:cNvSpPr/>
          <p:nvPr/>
        </p:nvSpPr>
        <p:spPr>
          <a:xfrm>
            <a:off x="1690241" y="1588294"/>
            <a:ext cx="1540966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[发射子弹2 v]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移到 [泰格 v] → 显示</a:t>
            </a:r>
            <a:endParaRPr lang="en-US" sz="970" dirty="0"/>
          </a:p>
        </p:txBody>
      </p:sp>
      <p:sp>
        <p:nvSpPr>
          <p:cNvPr id="11" name="Text 8"/>
          <p:cNvSpPr/>
          <p:nvPr/>
        </p:nvSpPr>
        <p:spPr>
          <a:xfrm>
            <a:off x="1874267" y="1874044"/>
            <a:ext cx="103376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直到 &lt;碰到约翰 或 边缘&gt;</a:t>
            </a:r>
            <a:endParaRPr lang="en-US" sz="970" dirty="0"/>
          </a:p>
        </p:txBody>
      </p:sp>
      <p:sp>
        <p:nvSpPr>
          <p:cNvPr id="12" name="Text 9"/>
          <p:cNvSpPr/>
          <p:nvPr/>
        </p:nvSpPr>
        <p:spPr>
          <a:xfrm>
            <a:off x="714375" y="1874044"/>
            <a:ext cx="3460403" cy="416719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(-10) ← 向左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如果碰到约翰→广播击中→隐藏</a:t>
            </a:r>
            <a:endParaRPr lang="en-US" sz="970" dirty="0"/>
          </a:p>
        </p:txBody>
      </p:sp>
      <p:sp>
        <p:nvSpPr>
          <p:cNvPr id="13" name="Text 10"/>
          <p:cNvSpPr/>
          <p:nvPr/>
        </p:nvSpPr>
        <p:spPr>
          <a:xfrm>
            <a:off x="4714875" y="1238250"/>
            <a:ext cx="3480435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70"/>
              </a:lnSpc>
              <a:buNone/>
            </a:pPr>
            <a:r>
              <a:rPr lang="en-US" sz="1050" b="1" dirty="0">
                <a:solidFill>
                  <a:srgbClr val="4CAF5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💡 要点说明</a:t>
            </a:r>
            <a:endParaRPr lang="en-US" sz="1050" dirty="0"/>
          </a:p>
        </p:txBody>
      </p:sp>
      <p:sp>
        <p:nvSpPr>
          <p:cNvPr id="14" name="Text 11"/>
          <p:cNvSpPr/>
          <p:nvPr/>
        </p:nvSpPr>
        <p:spPr>
          <a:xfrm>
            <a:off x="4714875" y="1524000"/>
            <a:ext cx="3480435" cy="1905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🔫 从泰格位置出发 ⬅ x-10 向左飞 🔀 和子弹1镜像！ 💥 碰到约翰=击中</a:t>
            </a:r>
            <a:endParaRPr lang="en-US" sz="97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8F0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285750"/>
          </a:xfrm>
          <a:prstGeom prst="rect">
            <a:avLst/>
          </a:prstGeom>
          <a:ln/>
          <a:effectLst>
            <a:outerShdw sx="100000" sy="100000" kx="0" ky="0" algn="bl" rotWithShape="0" blurRad="101600" dist="53882" dir="2700000">
              <a:srgbClr val="1A2B4B">
                <a:alpha val="100000"/>
              </a:srgbClr>
            </a:outerShdw>
          </a:effectLst>
        </p:spPr>
      </p:sp>
      <p:sp>
        <p:nvSpPr>
          <p:cNvPr id="4" name="Shape 2"/>
          <p:cNvSpPr/>
          <p:nvPr/>
        </p:nvSpPr>
        <p:spPr>
          <a:xfrm>
            <a:off x="0" y="285750"/>
            <a:ext cx="9144000" cy="285750"/>
          </a:xfrm>
          <a:prstGeom prst="rect">
            <a:avLst/>
          </a:prstGeom>
          <a:ln/>
          <a:effectLst>
            <a:outerShdw sx="100000" sy="100000" kx="0" ky="0" algn="bl" rotWithShape="0" blurRad="101600" dist="53882" dir="2700000">
              <a:srgbClr val="4CAF50">
                <a:alpha val="100000"/>
              </a:srgbClr>
            </a:outerShdw>
          </a:effectLst>
        </p:spPr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71500" y="238125"/>
            <a:ext cx="899112" cy="371475"/>
          </a:xfrm>
          <a:prstGeom prst="roundRect">
            <a:avLst>
              <a:gd name="adj" fmla="val 41026"/>
            </a:avLst>
          </a:prstGeom>
          <a:solidFill>
            <a:srgbClr val="8D6E63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STEP 07</a:t>
            </a:r>
            <a:endParaRPr lang="en-US" sz="970" dirty="0"/>
          </a:p>
        </p:txBody>
      </p:sp>
      <p:sp>
        <p:nvSpPr>
          <p:cNvPr id="7" name="Text 4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835"/>
              </a:lnSpc>
              <a:buNone/>
            </a:pPr>
            <a:r>
              <a:rPr lang="en-US" sz="20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Step7：背景音乐+游戏结束判定</a:t>
            </a:r>
            <a:endParaRPr lang="en-US" sz="2020" dirty="0"/>
          </a:p>
        </p:txBody>
      </p:sp>
      <p:sp>
        <p:nvSpPr>
          <p:cNvPr id="8" name="Text 5"/>
          <p:cNvSpPr/>
          <p:nvPr/>
        </p:nvSpPr>
        <p:spPr>
          <a:xfrm>
            <a:off x="714375" y="1238250"/>
            <a:ext cx="3577114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70"/>
              </a:lnSpc>
              <a:buNone/>
            </a:pPr>
            <a:r>
              <a:rPr lang="en-US" sz="1050" b="1" dirty="0">
                <a:solidFill>
                  <a:srgbClr val="8D6E63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🧩 完整代码</a:t>
            </a:r>
            <a:endParaRPr lang="en-US" sz="1050" dirty="0"/>
          </a:p>
        </p:txBody>
      </p:sp>
      <p:sp>
        <p:nvSpPr>
          <p:cNvPr id="9" name="Text 6"/>
          <p:cNvSpPr/>
          <p:nvPr/>
        </p:nvSpPr>
        <p:spPr>
          <a:xfrm>
            <a:off x="714375" y="1588294"/>
            <a:ext cx="410914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舞台脚本：</a:t>
            </a:r>
            <a:endParaRPr lang="en-US" sz="970" dirty="0"/>
          </a:p>
        </p:txBody>
      </p:sp>
      <p:sp>
        <p:nvSpPr>
          <p:cNvPr id="10" name="Text 7"/>
          <p:cNvSpPr/>
          <p:nvPr/>
        </p:nvSpPr>
        <p:spPr>
          <a:xfrm>
            <a:off x="714375" y="1874044"/>
            <a:ext cx="3484066" cy="416719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[西部音乐] 直到结束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约翰被击中：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切换造型 [倒下]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说 「啊！我输了…」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停止 该角色的其他脚本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广播 [泰格赢了 v]</a:t>
            </a:r>
            <a:endParaRPr lang="en-US" sz="970" dirty="0"/>
          </a:p>
        </p:txBody>
      </p:sp>
      <p:sp>
        <p:nvSpPr>
          <p:cNvPr id="11" name="Text 8"/>
          <p:cNvSpPr/>
          <p:nvPr/>
        </p:nvSpPr>
        <p:spPr>
          <a:xfrm>
            <a:off x="4714875" y="1238250"/>
            <a:ext cx="3480435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70"/>
              </a:lnSpc>
              <a:buNone/>
            </a:pPr>
            <a:r>
              <a:rPr lang="en-US" sz="1050" b="1" dirty="0">
                <a:solidFill>
                  <a:srgbClr val="4CAF5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💡 要点说明</a:t>
            </a:r>
            <a:endParaRPr lang="en-US" sz="1050" dirty="0"/>
          </a:p>
        </p:txBody>
      </p:sp>
      <p:sp>
        <p:nvSpPr>
          <p:cNvPr id="12" name="Text 9"/>
          <p:cNvSpPr/>
          <p:nvPr/>
        </p:nvSpPr>
        <p:spPr>
          <a:xfrm>
            <a:off x="4714875" y="1524000"/>
            <a:ext cx="3480435" cy="1905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🎵 背景音乐循环播放 🏁 胜负判定用广播 💡 精确停止自己 → 广播胜负给舞台 → 舞台显示结果！</a:t>
            </a:r>
            <a:endParaRPr lang="en-US" sz="97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8F0"/>
          </a:solidFill>
          <a:ln/>
        </p:spPr>
      </p:sp>
      <p:sp>
        <p:nvSpPr>
          <p:cNvPr id="3" name="Text 1"/>
          <p:cNvSpPr/>
          <p:nvPr/>
        </p:nvSpPr>
        <p:spPr>
          <a:xfrm>
            <a:off x="0" y="0"/>
            <a:ext cx="9281160" cy="90488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🚑 Bug急救站</a:t>
            </a:r>
            <a:endParaRPr lang="en-US" sz="600" dirty="0"/>
          </a:p>
        </p:txBody>
      </p:sp>
      <p:sp>
        <p:nvSpPr>
          <p:cNvPr id="4" name="Shape 2"/>
          <p:cNvSpPr/>
          <p:nvPr/>
        </p:nvSpPr>
        <p:spPr>
          <a:xfrm>
            <a:off x="0" y="90488"/>
            <a:ext cx="9144000" cy="190500"/>
          </a:xfrm>
          <a:prstGeom prst="rect">
            <a:avLst/>
          </a:prstGeom>
          <a:ln/>
          <a:effectLst>
            <a:outerShdw sx="100000" sy="100000" kx="0" ky="0" algn="bl" rotWithShape="0" blurRad="101600" dist="53882" dir="2700000">
              <a:srgbClr val="1A2B4B">
                <a:alpha val="100000"/>
              </a:srgbClr>
            </a:outerShdw>
          </a:effectLst>
        </p:spPr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3360"/>
              </a:lnSpc>
              <a:buNone/>
            </a:pPr>
            <a:r>
              <a:rPr lang="en-US" sz="24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Bug急救站！常见问题</a:t>
            </a:r>
            <a:endParaRPr lang="en-US" sz="2400" dirty="0"/>
          </a:p>
        </p:txBody>
      </p:sp>
      <p:graphicFrame>
        <p:nvGraphicFramePr>
          <p:cNvPr id="28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714375" y="1333500"/>
          <a:ext cx="7620000" cy="914400"/>
        </p:xfrm>
        <a:graphic>
          <a:graphicData uri="http://schemas.openxmlformats.org/drawingml/2006/table">
            <a:tbl>
              <a:tblPr/>
              <a:tblGrid>
                <a:gridCol w="2884289"/>
                <a:gridCol w="4735711"/>
              </a:tblGrid>
              <a:tr h="0">
                <a:tc>
                  <a:txBody>
                    <a:bodyPr/>
                    <a:lstStyle/>
                    <a:p>
                      <a:pPr algn="l" indent="0" marL="0">
                        <a:lnSpc>
                          <a:spcPts val="1320"/>
                        </a:lnSpc>
                        <a:buNone/>
                      </a:pPr>
                      <a:r>
                        <a:rPr lang="en-US" sz="820" dirty="0">
                          <a:solidFill>
                            <a:srgbClr val="3D4F6B"/>
                          </a:solidFill>
                          <a:latin typeface="Noto Sans SC" pitchFamily="34" charset="0"/>
                          <a:ea typeface="Noto Sans SC" pitchFamily="34" charset="-122"/>
                          <a:cs typeface="Noto Sans SC" pitchFamily="34" charset="-120"/>
                        </a:rPr>
                        <a:t>🐛 两个人按同一个键都动</a:t>
                      </a:r>
                      <a:endParaRPr lang="en-US" sz="820" dirty="0">
                        <a:latin typeface="Noto Sans SC" charset="0"/>
                        <a:ea typeface="Noto Sans SC" charset="0"/>
                        <a:cs typeface="Noto Sans SC" charset="0"/>
                      </a:endParaRPr>
                    </a:p>
                  </a:txBody>
                  <a:tcPr marL="61913" marR="61913" marT="42863" marB="42863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lnSpc>
                          <a:spcPts val="1320"/>
                        </a:lnSpc>
                        <a:buNone/>
                      </a:pPr>
                      <a:r>
                        <a:rPr lang="en-US" sz="820" dirty="0">
                          <a:solidFill>
                            <a:srgbClr val="3D4F6B"/>
                          </a:solidFill>
                          <a:latin typeface="Noto Sans SC" pitchFamily="34" charset="0"/>
                          <a:ea typeface="Noto Sans SC" pitchFamily="34" charset="-122"/>
                          <a:cs typeface="Noto Sans SC" pitchFamily="34" charset="-120"/>
                        </a:rPr>
                        <a:t>💊 检查按键设置,WASD和方向键要分开</a:t>
                      </a:r>
                      <a:endParaRPr lang="en-US" sz="820" dirty="0">
                        <a:latin typeface="Noto Sans SC" charset="0"/>
                        <a:ea typeface="Noto Sans SC" charset="0"/>
                        <a:cs typeface="Noto Sans SC" charset="0"/>
                      </a:endParaRPr>
                    </a:p>
                  </a:txBody>
                  <a:tcPr marL="61913" marR="61913" marT="42863" marB="42863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indent="0" marL="0">
                        <a:lnSpc>
                          <a:spcPts val="1320"/>
                        </a:lnSpc>
                        <a:buNone/>
                      </a:pPr>
                      <a:r>
                        <a:rPr lang="en-US" sz="820" dirty="0">
                          <a:solidFill>
                            <a:srgbClr val="3D4F6B"/>
                          </a:solidFill>
                          <a:latin typeface="Noto Sans SC" pitchFamily="34" charset="0"/>
                          <a:ea typeface="Noto Sans SC" pitchFamily="34" charset="-122"/>
                          <a:cs typeface="Noto Sans SC" pitchFamily="34" charset="-120"/>
                        </a:rPr>
                        <a:t>🐛 子弹方向反了</a:t>
                      </a:r>
                      <a:endParaRPr lang="en-US" sz="820" dirty="0">
                        <a:latin typeface="Noto Sans SC" charset="0"/>
                        <a:ea typeface="Noto Sans SC" charset="0"/>
                        <a:cs typeface="Noto Sans SC" charset="0"/>
                      </a:endParaRPr>
                    </a:p>
                  </a:txBody>
                  <a:tcPr marL="61913" marR="61913" marT="42863" marB="42863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lnSpc>
                          <a:spcPts val="1320"/>
                        </a:lnSpc>
                        <a:buNone/>
                      </a:pPr>
                      <a:r>
                        <a:rPr lang="en-US" sz="820" dirty="0">
                          <a:solidFill>
                            <a:srgbClr val="3D4F6B"/>
                          </a:solidFill>
                          <a:latin typeface="Noto Sans SC" pitchFamily="34" charset="0"/>
                          <a:ea typeface="Noto Sans SC" pitchFamily="34" charset="-122"/>
                          <a:cs typeface="Noto Sans SC" pitchFamily="34" charset="-120"/>
                        </a:rPr>
                        <a:t>💊 约翰+10,泰格-10,检查正负号</a:t>
                      </a:r>
                      <a:endParaRPr lang="en-US" sz="820" dirty="0">
                        <a:latin typeface="Noto Sans SC" charset="0"/>
                        <a:ea typeface="Noto Sans SC" charset="0"/>
                        <a:cs typeface="Noto Sans SC" charset="0"/>
                      </a:endParaRPr>
                    </a:p>
                  </a:txBody>
                  <a:tcPr marL="61913" marR="61913" marT="42863" marB="42863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indent="0" marL="0">
                        <a:lnSpc>
                          <a:spcPts val="1320"/>
                        </a:lnSpc>
                        <a:buNone/>
                      </a:pPr>
                      <a:r>
                        <a:rPr lang="en-US" sz="820" dirty="0">
                          <a:solidFill>
                            <a:srgbClr val="3D4F6B"/>
                          </a:solidFill>
                          <a:latin typeface="Noto Sans SC" pitchFamily="34" charset="0"/>
                          <a:ea typeface="Noto Sans SC" pitchFamily="34" charset="-122"/>
                          <a:cs typeface="Noto Sans SC" pitchFamily="34" charset="-120"/>
                        </a:rPr>
                        <a:t>🐛 子弹收不到广播</a:t>
                      </a:r>
                      <a:endParaRPr lang="en-US" sz="820" dirty="0">
                        <a:latin typeface="Noto Sans SC" charset="0"/>
                        <a:ea typeface="Noto Sans SC" charset="0"/>
                        <a:cs typeface="Noto Sans SC" charset="0"/>
                      </a:endParaRPr>
                    </a:p>
                  </a:txBody>
                  <a:tcPr marL="61913" marR="61913" marT="42863" marB="42863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lnSpc>
                          <a:spcPts val="1320"/>
                        </a:lnSpc>
                        <a:buNone/>
                      </a:pPr>
                      <a:r>
                        <a:rPr lang="en-US" sz="820" dirty="0">
                          <a:solidFill>
                            <a:srgbClr val="3D4F6B"/>
                          </a:solidFill>
                          <a:latin typeface="Noto Sans SC" pitchFamily="34" charset="0"/>
                          <a:ea typeface="Noto Sans SC" pitchFamily="34" charset="-122"/>
                          <a:cs typeface="Noto Sans SC" pitchFamily="34" charset="-120"/>
                        </a:rPr>
                        <a:t>💊 广播名和接收名要完全一致</a:t>
                      </a:r>
                      <a:endParaRPr lang="en-US" sz="820" dirty="0">
                        <a:latin typeface="Noto Sans SC" charset="0"/>
                        <a:ea typeface="Noto Sans SC" charset="0"/>
                        <a:cs typeface="Noto Sans SC" charset="0"/>
                      </a:endParaRPr>
                    </a:p>
                  </a:txBody>
                  <a:tcPr marL="61913" marR="61913" marT="42863" marB="42863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indent="0" marL="0">
                        <a:lnSpc>
                          <a:spcPts val="1320"/>
                        </a:lnSpc>
                        <a:buNone/>
                      </a:pPr>
                      <a:r>
                        <a:rPr lang="en-US" sz="820" dirty="0">
                          <a:solidFill>
                            <a:srgbClr val="3D4F6B"/>
                          </a:solidFill>
                          <a:latin typeface="Noto Sans SC" pitchFamily="34" charset="0"/>
                          <a:ea typeface="Noto Sans SC" pitchFamily="34" charset="-122"/>
                          <a:cs typeface="Noto Sans SC" pitchFamily="34" charset="-120"/>
                        </a:rPr>
                        <a:t>🐛 击中后还能动</a:t>
                      </a:r>
                      <a:endParaRPr lang="en-US" sz="820" dirty="0">
                        <a:latin typeface="Noto Sans SC" charset="0"/>
                        <a:ea typeface="Noto Sans SC" charset="0"/>
                        <a:cs typeface="Noto Sans SC" charset="0"/>
                      </a:endParaRPr>
                    </a:p>
                  </a:txBody>
                  <a:tcPr marL="61913" marR="61913" marT="42863" marB="42863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lnSpc>
                          <a:spcPts val="1320"/>
                        </a:lnSpc>
                        <a:buNone/>
                      </a:pPr>
                      <a:r>
                        <a:rPr lang="en-US" sz="820" dirty="0">
                          <a:solidFill>
                            <a:srgbClr val="3D4F6B"/>
                          </a:solidFill>
                          <a:latin typeface="Noto Sans SC" pitchFamily="34" charset="0"/>
                          <a:ea typeface="Noto Sans SC" pitchFamily="34" charset="-122"/>
                          <a:cs typeface="Noto Sans SC" pitchFamily="34" charset="-120"/>
                        </a:rPr>
                        <a:t>💊 用「停止该角色的其他脚本」</a:t>
                      </a:r>
                      <a:endParaRPr lang="en-US" sz="820" dirty="0">
                        <a:latin typeface="Noto Sans SC" charset="0"/>
                        <a:ea typeface="Noto Sans SC" charset="0"/>
                        <a:cs typeface="Noto Sans SC" charset="0"/>
                      </a:endParaRPr>
                    </a:p>
                  </a:txBody>
                  <a:tcPr marL="61913" marR="61913" marT="42863" marB="42863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indent="0" marL="0">
                        <a:lnSpc>
                          <a:spcPts val="1320"/>
                        </a:lnSpc>
                        <a:buNone/>
                      </a:pPr>
                      <a:r>
                        <a:rPr lang="en-US" sz="820" dirty="0">
                          <a:solidFill>
                            <a:srgbClr val="3D4F6B"/>
                          </a:solidFill>
                          <a:latin typeface="Noto Sans SC" pitchFamily="34" charset="0"/>
                          <a:ea typeface="Noto Sans SC" pitchFamily="34" charset="-122"/>
                          <a:cs typeface="Noto Sans SC" pitchFamily="34" charset="-120"/>
                        </a:rPr>
                        <a:t>🐛 子弹从错误位置出发</a:t>
                      </a:r>
                      <a:endParaRPr lang="en-US" sz="820" dirty="0">
                        <a:latin typeface="Noto Sans SC" charset="0"/>
                        <a:ea typeface="Noto Sans SC" charset="0"/>
                        <a:cs typeface="Noto Sans SC" charset="0"/>
                      </a:endParaRPr>
                    </a:p>
                  </a:txBody>
                  <a:tcPr marL="61913" marR="61913" marT="42863" marB="42863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lnSpc>
                          <a:spcPts val="1320"/>
                        </a:lnSpc>
                        <a:buNone/>
                      </a:pPr>
                      <a:r>
                        <a:rPr lang="en-US" sz="820" dirty="0">
                          <a:solidFill>
                            <a:srgbClr val="3D4F6B"/>
                          </a:solidFill>
                          <a:latin typeface="Noto Sans SC" pitchFamily="34" charset="0"/>
                          <a:ea typeface="Noto Sans SC" pitchFamily="34" charset="-122"/>
                          <a:cs typeface="Noto Sans SC" pitchFamily="34" charset="-120"/>
                        </a:rPr>
                        <a:t>💊 接收后第一行必须是移到对应角色</a:t>
                      </a:r>
                      <a:endParaRPr lang="en-US" sz="820" dirty="0">
                        <a:latin typeface="Noto Sans SC" charset="0"/>
                        <a:ea typeface="Noto Sans SC" charset="0"/>
                        <a:cs typeface="Noto Sans SC" charset="0"/>
                      </a:endParaRPr>
                    </a:p>
                  </a:txBody>
                  <a:tcPr marL="61913" marR="61913" marT="42863" marB="42863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indent="0" marL="0">
                        <a:lnSpc>
                          <a:spcPts val="1320"/>
                        </a:lnSpc>
                        <a:buNone/>
                      </a:pPr>
                      <a:r>
                        <a:rPr lang="en-US" sz="820" dirty="0">
                          <a:solidFill>
                            <a:srgbClr val="3D4F6B"/>
                          </a:solidFill>
                          <a:latin typeface="Noto Sans SC" pitchFamily="34" charset="0"/>
                          <a:ea typeface="Noto Sans SC" pitchFamily="34" charset="-122"/>
                          <a:cs typeface="Noto Sans SC" pitchFamily="34" charset="-120"/>
                        </a:rPr>
                        <a:t>🐛 按空格两个人都开枪</a:t>
                      </a:r>
                      <a:endParaRPr lang="en-US" sz="820" dirty="0">
                        <a:latin typeface="Noto Sans SC" charset="0"/>
                        <a:ea typeface="Noto Sans SC" charset="0"/>
                        <a:cs typeface="Noto Sans SC" charset="0"/>
                      </a:endParaRPr>
                    </a:p>
                  </a:txBody>
                  <a:tcPr marL="61913" marR="61913" marT="42863" marB="42863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lnSpc>
                          <a:spcPts val="1320"/>
                        </a:lnSpc>
                        <a:buNone/>
                      </a:pPr>
                      <a:r>
                        <a:rPr lang="en-US" sz="820" dirty="0">
                          <a:solidFill>
                            <a:srgbClr val="3D4F6B"/>
                          </a:solidFill>
                          <a:latin typeface="Noto Sans SC" pitchFamily="34" charset="0"/>
                          <a:ea typeface="Noto Sans SC" pitchFamily="34" charset="-122"/>
                          <a:cs typeface="Noto Sans SC" pitchFamily="34" charset="-120"/>
                        </a:rPr>
                        <a:t>💊 约翰用空格,泰格用/键</a:t>
                      </a:r>
                      <a:endParaRPr lang="en-US" sz="820" dirty="0">
                        <a:latin typeface="Noto Sans SC" charset="0"/>
                        <a:ea typeface="Noto Sans SC" charset="0"/>
                        <a:cs typeface="Noto Sans SC" charset="0"/>
                      </a:endParaRPr>
                    </a:p>
                  </a:txBody>
                  <a:tcPr marL="61913" marR="61913" marT="42863" marB="42863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indent="0" marL="0">
                        <a:lnSpc>
                          <a:spcPts val="1320"/>
                        </a:lnSpc>
                        <a:buNone/>
                      </a:pPr>
                      <a:r>
                        <a:rPr lang="en-US" sz="820" dirty="0">
                          <a:solidFill>
                            <a:srgbClr val="3D4F6B"/>
                          </a:solidFill>
                          <a:latin typeface="Noto Sans SC" pitchFamily="34" charset="0"/>
                          <a:ea typeface="Noto Sans SC" pitchFamily="34" charset="-122"/>
                          <a:cs typeface="Noto Sans SC" pitchFamily="34" charset="-120"/>
                        </a:rPr>
                        <a:t>🐛 背景音乐不响</a:t>
                      </a:r>
                      <a:endParaRPr lang="en-US" sz="820" dirty="0">
                        <a:latin typeface="Noto Sans SC" charset="0"/>
                        <a:ea typeface="Noto Sans SC" charset="0"/>
                        <a:cs typeface="Noto Sans SC" charset="0"/>
                      </a:endParaRPr>
                    </a:p>
                  </a:txBody>
                  <a:tcPr marL="61913" marR="61913" marT="42863" marB="42863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lnSpc>
                          <a:spcPts val="1320"/>
                        </a:lnSpc>
                        <a:buNone/>
                      </a:pPr>
                      <a:r>
                        <a:rPr lang="en-US" sz="820" dirty="0">
                          <a:solidFill>
                            <a:srgbClr val="3D4F6B"/>
                          </a:solidFill>
                          <a:latin typeface="Noto Sans SC" pitchFamily="34" charset="0"/>
                          <a:ea typeface="Noto Sans SC" pitchFamily="34" charset="-122"/>
                          <a:cs typeface="Noto Sans SC" pitchFamily="34" charset="-120"/>
                        </a:rPr>
                        <a:t>💊 检查音乐上传和循环设置</a:t>
                      </a:r>
                      <a:endParaRPr lang="en-US" sz="820" dirty="0">
                        <a:latin typeface="Noto Sans SC" charset="0"/>
                        <a:ea typeface="Noto Sans SC" charset="0"/>
                        <a:cs typeface="Noto Sans SC" charset="0"/>
                      </a:endParaRPr>
                    </a:p>
                  </a:txBody>
                  <a:tcPr marL="61913" marR="61913" marT="42863" marB="42863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8" name="Text 4"/>
          <p:cNvSpPr/>
          <p:nvPr/>
        </p:nvSpPr>
        <p:spPr>
          <a:xfrm>
            <a:off x="571500" y="3810000"/>
            <a:ext cx="8024336" cy="285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785"/>
              </a:lnSpc>
              <a:buNone/>
            </a:pPr>
            <a:r>
              <a:rPr lang="en-US" sz="1270" dirty="0">
                <a:solidFill>
                  <a:srgbClr val="4CAF5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💡 遇到问题先检查这几条，90%的Bug都能解决！</a:t>
            </a:r>
            <a:endParaRPr lang="en-US" sz="127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8F0"/>
          </a:solidFill>
          <a:ln/>
        </p:spPr>
      </p:sp>
      <p:sp>
        <p:nvSpPr>
          <p:cNvPr id="3" name="Text 1"/>
          <p:cNvSpPr/>
          <p:nvPr/>
        </p:nvSpPr>
        <p:spPr>
          <a:xfrm>
            <a:off x="0" y="0"/>
            <a:ext cx="9281160" cy="90488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🌟 扩展关</a:t>
            </a:r>
            <a:endParaRPr lang="en-US" sz="600" dirty="0"/>
          </a:p>
        </p:txBody>
      </p:sp>
      <p:sp>
        <p:nvSpPr>
          <p:cNvPr id="4" name="Shape 2"/>
          <p:cNvSpPr/>
          <p:nvPr/>
        </p:nvSpPr>
        <p:spPr>
          <a:xfrm>
            <a:off x="0" y="90487"/>
            <a:ext cx="9144000" cy="285750"/>
          </a:xfrm>
          <a:prstGeom prst="rect">
            <a:avLst/>
          </a:prstGeom>
          <a:ln/>
          <a:effectLst>
            <a:outerShdw sx="100000" sy="100000" kx="0" ky="0" algn="bl" rotWithShape="0" blurRad="101600" dist="53882" dir="2700000">
              <a:srgbClr val="FFD23F">
                <a:alpha val="100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0" y="376237"/>
            <a:ext cx="9144000" cy="285750"/>
          </a:xfrm>
          <a:prstGeom prst="rect">
            <a:avLst/>
          </a:prstGeom>
          <a:ln/>
          <a:effectLst>
            <a:outerShdw sx="100000" sy="100000" kx="0" ky="0" algn="bl" rotWithShape="0" blurRad="101600" dist="53882" dir="2700000">
              <a:srgbClr val="4CAF50">
                <a:alpha val="100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0" y="661987"/>
            <a:ext cx="9144000" cy="285750"/>
          </a:xfrm>
          <a:prstGeom prst="rect">
            <a:avLst/>
          </a:prstGeom>
          <a:ln/>
          <a:effectLst>
            <a:outerShdw sx="100000" sy="100000" kx="0" ky="0" algn="bl" rotWithShape="0" blurRad="101600" dist="53882" dir="2700000">
              <a:srgbClr val="9C27B0">
                <a:alpha val="100000"/>
              </a:srgbClr>
            </a:outerShdw>
          </a:effectLst>
        </p:spPr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3570"/>
              </a:lnSpc>
              <a:buNone/>
            </a:pPr>
            <a:r>
              <a:rPr lang="en-US" sz="25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扩展关 —— 挑战升级！</a:t>
            </a:r>
            <a:endParaRPr lang="en-US" sz="2550" dirty="0"/>
          </a:p>
        </p:txBody>
      </p:sp>
      <p:sp>
        <p:nvSpPr>
          <p:cNvPr id="9" name="Text 6"/>
          <p:cNvSpPr/>
          <p:nvPr/>
        </p:nvSpPr>
        <p:spPr>
          <a:xfrm>
            <a:off x="714375" y="1285875"/>
            <a:ext cx="2223611" cy="1809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🌟 一星挑战 加生命值！ 每人3条命 每次被击中-1 到0结束 显示生命值❤</a:t>
            </a:r>
            <a:endParaRPr lang="en-US" sz="970" dirty="0"/>
          </a:p>
        </p:txBody>
      </p:sp>
      <p:sp>
        <p:nvSpPr>
          <p:cNvPr id="10" name="Text 7"/>
          <p:cNvSpPr/>
          <p:nvPr/>
        </p:nvSpPr>
        <p:spPr>
          <a:xfrm>
            <a:off x="3429000" y="1285875"/>
            <a:ext cx="2223611" cy="1809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🌟🌟 二星挑战 子弹反弹！ 碰到边缘反弹一次 增加难度和惊喜 更刺激的对战</a:t>
            </a:r>
            <a:endParaRPr lang="en-US" sz="970" dirty="0"/>
          </a:p>
        </p:txBody>
      </p:sp>
      <p:sp>
        <p:nvSpPr>
          <p:cNvPr id="11" name="Text 8"/>
          <p:cNvSpPr/>
          <p:nvPr/>
        </p:nvSpPr>
        <p:spPr>
          <a:xfrm>
            <a:off x="6143625" y="1285875"/>
            <a:ext cx="2223611" cy="1809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🌟🌟🌟 三星挑战 血量条显示 不同武器 (手枪/步枪不同伤害) 加障碍物</a:t>
            </a:r>
            <a:endParaRPr lang="en-US" sz="970" dirty="0"/>
          </a:p>
        </p:txBody>
      </p:sp>
      <p:sp>
        <p:nvSpPr>
          <p:cNvPr id="12" name="Text 9"/>
          <p:cNvSpPr/>
          <p:nvPr/>
        </p:nvSpPr>
        <p:spPr>
          <a:xfrm>
            <a:off x="571500" y="3476625"/>
            <a:ext cx="8024336" cy="4762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205"/>
              </a:lnSpc>
              <a:buNone/>
            </a:pPr>
            <a:r>
              <a:rPr lang="en-US" sz="1570" dirty="0">
                <a:solidFill>
                  <a:srgbClr val="8D6E63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💡 完成越多星星，你离Scratch大神越近！加油！🎖</a:t>
            </a:r>
            <a:endParaRPr lang="en-US" sz="157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8F0"/>
          </a:solidFill>
          <a:ln/>
        </p:spPr>
      </p:sp>
      <p:sp>
        <p:nvSpPr>
          <p:cNvPr id="3" name="Text 1"/>
          <p:cNvSpPr/>
          <p:nvPr/>
        </p:nvSpPr>
        <p:spPr>
          <a:xfrm>
            <a:off x="0" y="0"/>
            <a:ext cx="9281160" cy="90488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📚 课堂总结</a:t>
            </a:r>
            <a:endParaRPr lang="en-US" sz="600" dirty="0"/>
          </a:p>
        </p:txBody>
      </p:sp>
      <p:sp>
        <p:nvSpPr>
          <p:cNvPr id="4" name="Shape 2"/>
          <p:cNvSpPr/>
          <p:nvPr/>
        </p:nvSpPr>
        <p:spPr>
          <a:xfrm>
            <a:off x="0" y="90487"/>
            <a:ext cx="9144000" cy="285750"/>
          </a:xfrm>
          <a:prstGeom prst="rect">
            <a:avLst/>
          </a:prstGeom>
          <a:ln/>
          <a:effectLst>
            <a:outerShdw sx="100000" sy="100000" kx="0" ky="0" algn="bl" rotWithShape="0" blurRad="142875" dist="38100" dir="5400000">
              <a:srgbClr val="FF9800">
                <a:alpha val="15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0" y="376237"/>
            <a:ext cx="9144000" cy="285750"/>
          </a:xfrm>
          <a:prstGeom prst="rect">
            <a:avLst/>
          </a:prstGeom>
          <a:ln/>
          <a:effectLst>
            <a:outerShdw sx="100000" sy="100000" kx="0" ky="0" algn="bl" rotWithShape="0" blurRad="142875" dist="38100" dir="5400000">
              <a:srgbClr val="FF9800">
                <a:alpha val="20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0" y="661987"/>
            <a:ext cx="9144000" cy="285750"/>
          </a:xfrm>
          <a:prstGeom prst="rect">
            <a:avLst/>
          </a:prstGeom>
          <a:ln/>
          <a:effectLst>
            <a:outerShdw sx="100000" sy="100000" kx="0" ky="0" algn="bl" rotWithShape="0" blurRad="101600" dist="40411" dir="2700000">
              <a:srgbClr val="4CAF50">
                <a:alpha val="100000"/>
              </a:srgbClr>
            </a:outerShdw>
          </a:effectLst>
        </p:spPr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571500" y="619125"/>
            <a:ext cx="5800725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3780"/>
              </a:lnSpc>
              <a:buNone/>
            </a:pPr>
            <a:r>
              <a:rPr lang="en-US" sz="27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新概念和积木</a:t>
            </a:r>
            <a:endParaRPr lang="en-US" sz="2700" dirty="0"/>
          </a:p>
        </p:txBody>
      </p:sp>
      <p:sp>
        <p:nvSpPr>
          <p:cNvPr id="9" name="Text 6"/>
          <p:cNvSpPr/>
          <p:nvPr/>
        </p:nvSpPr>
        <p:spPr>
          <a:xfrm>
            <a:off x="571500" y="1047750"/>
            <a:ext cx="3770471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680"/>
              </a:lnSpc>
              <a:buNone/>
            </a:pPr>
            <a:r>
              <a:rPr lang="en-US" sz="1200" b="1" dirty="0">
                <a:solidFill>
                  <a:srgbClr val="8D6E63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🧠 新概念</a:t>
            </a:r>
            <a:endParaRPr lang="en-US" sz="1200" dirty="0"/>
          </a:p>
        </p:txBody>
      </p:sp>
      <p:sp>
        <p:nvSpPr>
          <p:cNvPr id="10" name="Text 7"/>
          <p:cNvSpPr/>
          <p:nvPr/>
        </p:nvSpPr>
        <p:spPr>
          <a:xfrm>
            <a:off x="714375" y="1428750"/>
            <a:ext cx="3480435" cy="1047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🎮 双人控制：WASD vs ↑↓，独立控制 📡 广播深入：第4次使用！双向广播 🔫 子弹方向：约翰+x右 / 泰格-x左 💥 击中判定：精确停止→广播胜负</a:t>
            </a:r>
            <a:endParaRPr lang="en-US" sz="970" dirty="0"/>
          </a:p>
        </p:txBody>
      </p:sp>
      <p:sp>
        <p:nvSpPr>
          <p:cNvPr id="11" name="Text 8"/>
          <p:cNvSpPr/>
          <p:nvPr/>
        </p:nvSpPr>
        <p:spPr>
          <a:xfrm>
            <a:off x="4857750" y="1047750"/>
            <a:ext cx="3770471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680"/>
              </a:lnSpc>
              <a:buNone/>
            </a:pPr>
            <a:r>
              <a:rPr lang="en-US" sz="1200" b="1" dirty="0">
                <a:solidFill>
                  <a:srgbClr val="FF4757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🧩 新积木</a:t>
            </a:r>
            <a:endParaRPr lang="en-US" sz="1200" dirty="0"/>
          </a:p>
        </p:txBody>
      </p:sp>
      <p:sp>
        <p:nvSpPr>
          <p:cNvPr id="12" name="Text 9"/>
          <p:cNvSpPr/>
          <p:nvPr/>
        </p:nvSpPr>
        <p:spPr>
          <a:xfrm>
            <a:off x="5000625" y="1481137"/>
            <a:ext cx="3322365" cy="40243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广播 [ ] (事件/黄) 第4次用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移到 [角色] (运动/蓝)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&lt; _ 或 _ &gt; (运算/绿) 复习L1-16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停止 [该角色的其他脚本] (控制/橙)</a:t>
            </a:r>
            <a:endParaRPr lang="en-US" sz="970" dirty="0"/>
          </a:p>
        </p:txBody>
      </p:sp>
      <p:sp>
        <p:nvSpPr>
          <p:cNvPr id="13" name="Text 10"/>
          <p:cNvSpPr/>
          <p:nvPr/>
        </p:nvSpPr>
        <p:spPr>
          <a:xfrm>
            <a:off x="7213774" y="1740694"/>
            <a:ext cx="588615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(声音/紫) 复习</a:t>
            </a:r>
            <a:endParaRPr lang="en-US" sz="970" dirty="0"/>
          </a:p>
        </p:txBody>
      </p:sp>
      <p:sp>
        <p:nvSpPr>
          <p:cNvPr id="14" name="Text 11"/>
          <p:cNvSpPr/>
          <p:nvPr/>
        </p:nvSpPr>
        <p:spPr>
          <a:xfrm>
            <a:off x="571500" y="2762250"/>
            <a:ext cx="8024336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680"/>
              </a:lnSpc>
              <a:buNone/>
            </a:pPr>
            <a:r>
              <a:rPr lang="en-US" sz="1200" b="1" dirty="0">
                <a:solidFill>
                  <a:srgbClr val="9C27B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📝 5题小测验</a:t>
            </a:r>
            <a:endParaRPr lang="en-US" sz="1200" dirty="0"/>
          </a:p>
        </p:txBody>
      </p:sp>
      <p:sp>
        <p:nvSpPr>
          <p:cNvPr id="15" name="Text 12"/>
          <p:cNvSpPr/>
          <p:nvPr/>
        </p:nvSpPr>
        <p:spPr>
          <a:xfrm>
            <a:off x="714375" y="3143250"/>
            <a:ext cx="7734300" cy="952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1. 约翰用什么键移动？(A.WASD B.方向键 C.鼠标) 2. 泰格子弹x增加(___)向左？(A.正数 B.负数 C.零) 3. 击中后为什么不用「停止全部」？ 4. 第几次使用广播？(A.1 B.2 C.4) 5. 子弹出发要用什么积木定位？</a:t>
            </a:r>
            <a:endParaRPr lang="en-US" sz="97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0" y="0"/>
            <a:ext cx="9281160" cy="90488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📖 故事导入</a:t>
            </a:r>
            <a:endParaRPr lang="en-US" sz="600" dirty="0"/>
          </a:p>
        </p:txBody>
      </p:sp>
      <p:sp>
        <p:nvSpPr>
          <p:cNvPr id="4" name="Shape 1"/>
          <p:cNvSpPr/>
          <p:nvPr/>
        </p:nvSpPr>
        <p:spPr>
          <a:xfrm>
            <a:off x="0" y="90487"/>
            <a:ext cx="9144000" cy="381000"/>
          </a:xfrm>
          <a:prstGeom prst="rect">
            <a:avLst/>
          </a:prstGeom>
          <a:ln/>
          <a:effectLst>
            <a:outerShdw sx="100000" sy="100000" kx="0" ky="0" algn="bl" rotWithShape="0" blurRad="101600" dist="53882" dir="2700000">
              <a:srgbClr val="1A2B4B">
                <a:alpha val="100000"/>
              </a:srgbClr>
            </a:outerShdw>
          </a:effectLst>
        </p:spPr>
      </p:sp>
      <p:pic>
        <p:nvPicPr>
          <p:cNvPr id="5" name="Image 1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762000" y="762000"/>
            <a:ext cx="4833937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730"/>
              </a:lnSpc>
              <a:buNone/>
            </a:pPr>
            <a:r>
              <a:rPr lang="en-US" sz="1950" dirty="0">
                <a:solidFill>
                  <a:srgbClr val="8D6E63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🤠 西部小镇，烈日当空…两个牛仔在街头相遇</a:t>
            </a:r>
            <a:endParaRPr lang="en-US" sz="1950" dirty="0"/>
          </a:p>
        </p:txBody>
      </p:sp>
      <p:sp>
        <p:nvSpPr>
          <p:cNvPr id="7" name="Text 3"/>
          <p:cNvSpPr/>
          <p:nvPr/>
        </p:nvSpPr>
        <p:spPr>
          <a:xfrm>
            <a:off x="762000" y="1095375"/>
            <a:ext cx="4833937" cy="1524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🤠 西部小镇，烈日当空…两个牛仔在街头相遇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约翰：来吧！看看谁的枪更快！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泰格：正合我意！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砰！砰！砰！子弹在空中飞过…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🎮 今天做一个「双人对战」游戏！两个玩家各自控制！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🤠 你看过西部牛仔电影吗？谁开枪更快谁赢！</a:t>
            </a:r>
            <a:endParaRPr lang="en-US" sz="970" dirty="0"/>
          </a:p>
        </p:txBody>
      </p:sp>
      <p:sp>
        <p:nvSpPr>
          <p:cNvPr id="8" name="Text 4"/>
          <p:cNvSpPr/>
          <p:nvPr/>
        </p:nvSpPr>
        <p:spPr>
          <a:xfrm>
            <a:off x="714375" y="3095625"/>
            <a:ext cx="5027295" cy="666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890"/>
              </a:lnSpc>
              <a:buNone/>
            </a:pPr>
            <a:r>
              <a:rPr lang="en-US" sz="13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💭 🤠 你看过西部牛仔电影吗？谁开枪更快谁赢！</a:t>
            </a:r>
            <a:endParaRPr lang="en-US" sz="135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8F0"/>
          </a:solidFill>
          <a:ln/>
        </p:spPr>
      </p:sp>
      <p:sp>
        <p:nvSpPr>
          <p:cNvPr id="3" name="Text 1"/>
          <p:cNvSpPr/>
          <p:nvPr/>
        </p:nvSpPr>
        <p:spPr>
          <a:xfrm>
            <a:off x="0" y="0"/>
            <a:ext cx="9281160" cy="90488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🎤 展示关</a:t>
            </a:r>
            <a:endParaRPr lang="en-US" sz="600" dirty="0"/>
          </a:p>
        </p:txBody>
      </p:sp>
      <p:sp>
        <p:nvSpPr>
          <p:cNvPr id="4" name="Shape 2"/>
          <p:cNvSpPr/>
          <p:nvPr/>
        </p:nvSpPr>
        <p:spPr>
          <a:xfrm>
            <a:off x="0" y="90487"/>
            <a:ext cx="9144000" cy="285750"/>
          </a:xfrm>
          <a:prstGeom prst="rect">
            <a:avLst/>
          </a:prstGeom>
          <a:ln/>
          <a:effectLst>
            <a:outerShdw sx="100000" sy="100000" kx="0" ky="0" algn="bl" rotWithShape="0" blurRad="101600" dist="53882" dir="2700000">
              <a:srgbClr val="1A2B4B">
                <a:alpha val="100000"/>
              </a:srgbClr>
            </a:outerShdw>
          </a:effectLst>
        </p:spPr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3150"/>
              </a:lnSpc>
              <a:buNone/>
            </a:pPr>
            <a:r>
              <a:rPr lang="en-US" sz="22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展示关 —— 向大家介绍你的作品！</a:t>
            </a:r>
            <a:endParaRPr lang="en-US" sz="2250" dirty="0"/>
          </a:p>
        </p:txBody>
      </p:sp>
      <p:sp>
        <p:nvSpPr>
          <p:cNvPr id="7" name="Text 4"/>
          <p:cNvSpPr/>
          <p:nvPr/>
        </p:nvSpPr>
        <p:spPr>
          <a:xfrm>
            <a:off x="714375" y="1238250"/>
            <a:ext cx="7734300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575"/>
              </a:lnSpc>
              <a:buNone/>
            </a:pPr>
            <a:r>
              <a:rPr lang="en-US" sz="1120" b="1" dirty="0">
                <a:solidFill>
                  <a:srgbClr val="8D6E63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📝 填空式介绍模板</a:t>
            </a:r>
            <a:endParaRPr lang="en-US" sz="1120" dirty="0"/>
          </a:p>
        </p:txBody>
      </p:sp>
      <p:sp>
        <p:nvSpPr>
          <p:cNvPr id="8" name="Text 5"/>
          <p:cNvSpPr/>
          <p:nvPr/>
        </p:nvSpPr>
        <p:spPr>
          <a:xfrm>
            <a:off x="714375" y="1524000"/>
            <a:ext cx="7734300" cy="20002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• 我做了 ____（双人枪战游戏！）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• 这是 ____ 人对战游戏（两）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• 约翰用 ____ 键发射，子弹向 ____ 方向飞（空格/右）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• 泰格用 ____ 键发射，子弹向 ____ 方向飞（/ / 左）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• 用了 ____ 积木实现角色间通信（广播）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• 和之前比，这次广播新学了 ____（双向广播）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• 击中后用 ____ 积木精确停止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• 我觉得最难的部分是 ____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• 下次还想加的功能是 ____</a:t>
            </a:r>
            <a:endParaRPr lang="en-US" sz="970" dirty="0"/>
          </a:p>
        </p:txBody>
      </p:sp>
      <p:sp>
        <p:nvSpPr>
          <p:cNvPr id="9" name="Text 6"/>
          <p:cNvSpPr/>
          <p:nvPr/>
        </p:nvSpPr>
        <p:spPr>
          <a:xfrm>
            <a:off x="571500" y="3810000"/>
            <a:ext cx="8024336" cy="285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500" dirty="0">
                <a:solidFill>
                  <a:srgbClr val="8D6E63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🎤 勇敢地上台展示吧！你的作品最棒！</a:t>
            </a:r>
            <a:endParaRPr lang="en-US" sz="15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66750" y="762000"/>
            <a:ext cx="7927657" cy="7143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6750"/>
              </a:lnSpc>
              <a:buNone/>
            </a:pPr>
            <a:r>
              <a:rPr lang="en-US" sz="6750" dirty="0">
                <a:solidFill>
                  <a:srgbClr val="8D6E63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🎉 下课啦！</a:t>
            </a:r>
            <a:endParaRPr lang="en-US" sz="6750" dirty="0"/>
          </a:p>
        </p:txBody>
      </p:sp>
      <p:sp>
        <p:nvSpPr>
          <p:cNvPr id="4" name="Text 1"/>
          <p:cNvSpPr/>
          <p:nvPr/>
        </p:nvSpPr>
        <p:spPr>
          <a:xfrm>
            <a:off x="666750" y="1714500"/>
            <a:ext cx="7927657" cy="571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520"/>
              </a:lnSpc>
              <a:buNone/>
            </a:pPr>
            <a:r>
              <a:rPr lang="en-US" sz="18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砰！砰！砰！牛仔们收枪回家～🤠</a:t>
            </a:r>
            <a:endParaRPr lang="en-US" sz="1800" dirty="0"/>
          </a:p>
        </p:txBody>
      </p:sp>
      <p:sp>
        <p:nvSpPr>
          <p:cNvPr id="5" name="Text 2"/>
          <p:cNvSpPr/>
          <p:nvPr/>
        </p:nvSpPr>
        <p:spPr>
          <a:xfrm>
            <a:off x="666750" y="2476500"/>
            <a:ext cx="7927657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890"/>
              </a:lnSpc>
              <a:buNone/>
            </a:pPr>
            <a:r>
              <a:rPr lang="en-US" sz="1350" dirty="0">
                <a:solidFill>
                  <a:srgbClr val="8392AE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下节课预告：L1-19《安全过马路》—— 帮图图安全过马路！🚦</a:t>
            </a:r>
            <a:endParaRPr lang="en-US" sz="1350" dirty="0"/>
          </a:p>
        </p:txBody>
      </p:sp>
      <p:sp>
        <p:nvSpPr>
          <p:cNvPr id="6" name="Text 3"/>
          <p:cNvSpPr/>
          <p:nvPr/>
        </p:nvSpPr>
        <p:spPr>
          <a:xfrm>
            <a:off x="666750" y="3048000"/>
            <a:ext cx="7927657" cy="285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890"/>
              </a:lnSpc>
              <a:buNone/>
            </a:pPr>
            <a:r>
              <a:rPr lang="en-US" sz="1350" dirty="0">
                <a:solidFill>
                  <a:srgbClr val="4CAF5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别忘了保存你的作品哦！💾</a:t>
            </a:r>
            <a:endParaRPr lang="en-US" sz="13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8F0"/>
          </a:solidFill>
          <a:ln/>
        </p:spPr>
      </p:sp>
      <p:sp>
        <p:nvSpPr>
          <p:cNvPr id="3" name="Text 1"/>
          <p:cNvSpPr/>
          <p:nvPr/>
        </p:nvSpPr>
        <p:spPr>
          <a:xfrm>
            <a:off x="0" y="0"/>
            <a:ext cx="9281160" cy="90488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🎯 功能分析</a:t>
            </a:r>
            <a:endParaRPr lang="en-US" sz="600" dirty="0"/>
          </a:p>
        </p:txBody>
      </p:sp>
      <p:sp>
        <p:nvSpPr>
          <p:cNvPr id="4" name="Shape 2"/>
          <p:cNvSpPr/>
          <p:nvPr/>
        </p:nvSpPr>
        <p:spPr>
          <a:xfrm>
            <a:off x="0" y="90487"/>
            <a:ext cx="9144000" cy="285750"/>
          </a:xfrm>
          <a:prstGeom prst="rect">
            <a:avLst/>
          </a:prstGeom>
          <a:ln/>
          <a:effectLst>
            <a:outerShdw sx="100000" sy="100000" kx="0" ky="0" algn="bl" rotWithShape="0" blurRad="101600" dist="53882" dir="2700000">
              <a:srgbClr val="8D6E63">
                <a:alpha val="100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0" y="376237"/>
            <a:ext cx="9144000" cy="285750"/>
          </a:xfrm>
          <a:prstGeom prst="rect">
            <a:avLst/>
          </a:prstGeom>
          <a:ln/>
          <a:effectLst>
            <a:outerShdw sx="100000" sy="100000" kx="0" ky="0" algn="bl" rotWithShape="0" blurRad="101600" dist="53882" dir="2700000">
              <a:srgbClr val="FF5722">
                <a:alpha val="100000"/>
              </a:srgbClr>
            </a:outerShdw>
          </a:effectLst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571500" y="619125"/>
            <a:ext cx="7734300" cy="3429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3150"/>
              </a:lnSpc>
              <a:buNone/>
            </a:pPr>
            <a:r>
              <a:rPr lang="en-US" sz="22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先看看牛仔枪战里有什么？</a:t>
            </a:r>
            <a:endParaRPr lang="en-US" sz="2250" dirty="0"/>
          </a:p>
        </p:txBody>
      </p:sp>
      <p:sp>
        <p:nvSpPr>
          <p:cNvPr id="8" name="Text 5"/>
          <p:cNvSpPr/>
          <p:nvPr/>
        </p:nvSpPr>
        <p:spPr>
          <a:xfrm>
            <a:off x="714375" y="1143000"/>
            <a:ext cx="3577114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70"/>
              </a:lnSpc>
              <a:buNone/>
            </a:pPr>
            <a:r>
              <a:rPr lang="en-US" sz="1050" b="1" dirty="0">
                <a:solidFill>
                  <a:srgbClr val="8D6E63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🤠 约翰（玩家1）</a:t>
            </a:r>
            <a:endParaRPr lang="en-US" sz="1050" dirty="0"/>
          </a:p>
        </p:txBody>
      </p:sp>
      <p:sp>
        <p:nvSpPr>
          <p:cNvPr id="9" name="Text 6"/>
          <p:cNvSpPr/>
          <p:nvPr/>
        </p:nvSpPr>
        <p:spPr>
          <a:xfrm>
            <a:off x="714375" y="1428750"/>
            <a:ext cx="3577114" cy="1524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W/S 上下移动 按空格发射子弹（向右→） 被泰格子弹击中→游戏结束</a:t>
            </a:r>
            <a:endParaRPr lang="en-US" sz="970" dirty="0"/>
          </a:p>
        </p:txBody>
      </p:sp>
      <p:sp>
        <p:nvSpPr>
          <p:cNvPr id="10" name="Text 7"/>
          <p:cNvSpPr/>
          <p:nvPr/>
        </p:nvSpPr>
        <p:spPr>
          <a:xfrm>
            <a:off x="4810125" y="1143000"/>
            <a:ext cx="3577114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70"/>
              </a:lnSpc>
              <a:buNone/>
            </a:pPr>
            <a:r>
              <a:rPr lang="en-US" sz="1050" b="1" dirty="0">
                <a:solidFill>
                  <a:srgbClr val="FF5722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🤠 泰格（玩家2）</a:t>
            </a:r>
            <a:endParaRPr lang="en-US" sz="1050" dirty="0"/>
          </a:p>
        </p:txBody>
      </p:sp>
      <p:sp>
        <p:nvSpPr>
          <p:cNvPr id="11" name="Text 8"/>
          <p:cNvSpPr/>
          <p:nvPr/>
        </p:nvSpPr>
        <p:spPr>
          <a:xfrm>
            <a:off x="4810125" y="1428750"/>
            <a:ext cx="3577114" cy="1524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↑/↓ 上下移动 按 / 发射子弹（向左←） 被约翰子弹击中→游戏结束</a:t>
            </a:r>
            <a:endParaRPr lang="en-US" sz="970" dirty="0"/>
          </a:p>
        </p:txBody>
      </p:sp>
      <p:sp>
        <p:nvSpPr>
          <p:cNvPr id="12" name="Text 9"/>
          <p:cNvSpPr/>
          <p:nvPr/>
        </p:nvSpPr>
        <p:spPr>
          <a:xfrm>
            <a:off x="571500" y="3238500"/>
            <a:ext cx="8024336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890"/>
              </a:lnSpc>
              <a:buNone/>
            </a:pPr>
            <a:r>
              <a:rPr lang="en-US" sz="1350" dirty="0">
                <a:solidFill>
                  <a:srgbClr val="8D6E63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💡 关键：双人独立控制 + 双向广播 + 击中判定</a:t>
            </a:r>
            <a:endParaRPr lang="en-US" sz="13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8F0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371600" cy="47625"/>
          </a:xfrm>
          <a:prstGeom prst="rect">
            <a:avLst/>
          </a:prstGeom>
          <a:solidFill>
            <a:srgbClr val="FFC107"/>
          </a:solidFill>
          <a:ln/>
        </p:spPr>
      </p:sp>
      <p:sp>
        <p:nvSpPr>
          <p:cNvPr id="4" name="Text 2"/>
          <p:cNvSpPr/>
          <p:nvPr/>
        </p:nvSpPr>
        <p:spPr>
          <a:xfrm>
            <a:off x="762000" y="952500"/>
            <a:ext cx="2416969" cy="1428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9750"/>
              </a:lnSpc>
              <a:buNone/>
            </a:pPr>
            <a:r>
              <a:rPr lang="en-US" sz="9750" b="1" dirty="0">
                <a:solidFill>
                  <a:srgbClr val="8D6E63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01</a:t>
            </a:r>
            <a:endParaRPr lang="en-US" sz="9750" dirty="0"/>
          </a:p>
        </p:txBody>
      </p:sp>
      <p:sp>
        <p:nvSpPr>
          <p:cNvPr id="5" name="Text 3"/>
          <p:cNvSpPr/>
          <p:nvPr/>
        </p:nvSpPr>
        <p:spPr>
          <a:xfrm>
            <a:off x="3333750" y="1143000"/>
            <a:ext cx="4833937" cy="571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6300"/>
              </a:lnSpc>
              <a:buNone/>
            </a:pPr>
            <a:r>
              <a:rPr lang="en-US" sz="45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认识关</a:t>
            </a:r>
            <a:endParaRPr lang="en-US" sz="4500" dirty="0"/>
          </a:p>
        </p:txBody>
      </p:sp>
      <p:sp>
        <p:nvSpPr>
          <p:cNvPr id="6" name="Text 4"/>
          <p:cNvSpPr/>
          <p:nvPr/>
        </p:nvSpPr>
        <p:spPr>
          <a:xfrm>
            <a:off x="3333750" y="1762125"/>
            <a:ext cx="4833937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890"/>
              </a:lnSpc>
              <a:buNone/>
            </a:pPr>
            <a:r>
              <a:rPr lang="en-US" sz="1350" b="1" dirty="0">
                <a:solidFill>
                  <a:srgbClr val="5D4037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🎮 双人控制 / 📡 广播实战 / 🔫 方向编码 / 💥 击中判定</a:t>
            </a:r>
            <a:endParaRPr lang="en-US" sz="1350" dirty="0"/>
          </a:p>
        </p:txBody>
      </p:sp>
      <p:sp>
        <p:nvSpPr>
          <p:cNvPr id="7" name="Text 5"/>
          <p:cNvSpPr/>
          <p:nvPr/>
        </p:nvSpPr>
        <p:spPr>
          <a:xfrm>
            <a:off x="762000" y="2667000"/>
            <a:ext cx="1836896" cy="8572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640"/>
              </a:lnSpc>
              <a:buNone/>
            </a:pPr>
            <a:r>
              <a:rPr lang="en-US" sz="16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🎮 双人控制</a:t>
            </a:r>
            <a:pPr algn="l" indent="0" marL="0">
              <a:buNone/>
            </a:pPr>
            <a:endParaRPr lang="en-US" sz="1650" dirty="0"/>
          </a:p>
          <a:p>
            <a:pPr algn="l" indent="0" marL="0">
              <a:lnSpc>
                <a:spcPts val="1320"/>
              </a:lnSpc>
              <a:buNone/>
            </a:pPr>
            <a:r>
              <a:rPr lang="en-US" sz="820" dirty="0">
                <a:solidFill>
                  <a:srgbClr val="888888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WASD vs ↑↓</a:t>
            </a:r>
            <a:endParaRPr lang="en-US" sz="1650" dirty="0"/>
          </a:p>
        </p:txBody>
      </p:sp>
      <p:sp>
        <p:nvSpPr>
          <p:cNvPr id="8" name="Text 6"/>
          <p:cNvSpPr/>
          <p:nvPr/>
        </p:nvSpPr>
        <p:spPr>
          <a:xfrm>
            <a:off x="2762250" y="2667000"/>
            <a:ext cx="1836896" cy="8572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640"/>
              </a:lnSpc>
              <a:buNone/>
            </a:pPr>
            <a:r>
              <a:rPr lang="en-US" sz="16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📡 广播实战</a:t>
            </a:r>
            <a:pPr algn="l" indent="0" marL="0">
              <a:buNone/>
            </a:pPr>
            <a:endParaRPr lang="en-US" sz="1650" dirty="0"/>
          </a:p>
          <a:p>
            <a:pPr algn="l" indent="0" marL="0">
              <a:lnSpc>
                <a:spcPts val="1320"/>
              </a:lnSpc>
              <a:buNone/>
            </a:pPr>
            <a:r>
              <a:rPr lang="en-US" sz="820" dirty="0">
                <a:solidFill>
                  <a:srgbClr val="888888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第4次用广播</a:t>
            </a:r>
            <a:endParaRPr lang="en-US" sz="1650" dirty="0"/>
          </a:p>
        </p:txBody>
      </p:sp>
      <p:sp>
        <p:nvSpPr>
          <p:cNvPr id="9" name="Text 7"/>
          <p:cNvSpPr/>
          <p:nvPr/>
        </p:nvSpPr>
        <p:spPr>
          <a:xfrm>
            <a:off x="4762500" y="2667000"/>
            <a:ext cx="1836896" cy="8572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640"/>
              </a:lnSpc>
              <a:buNone/>
            </a:pPr>
            <a:r>
              <a:rPr lang="en-US" sz="16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🔫 方向编码</a:t>
            </a:r>
            <a:pPr algn="l" indent="0" marL="0">
              <a:buNone/>
            </a:pPr>
            <a:endParaRPr lang="en-US" sz="1650" dirty="0"/>
          </a:p>
          <a:p>
            <a:pPr algn="l" indent="0" marL="0">
              <a:lnSpc>
                <a:spcPts val="1320"/>
              </a:lnSpc>
              <a:buNone/>
            </a:pPr>
            <a:r>
              <a:rPr lang="en-US" sz="820" dirty="0">
                <a:solidFill>
                  <a:srgbClr val="888888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+x右 / -x左</a:t>
            </a:r>
            <a:endParaRPr lang="en-US" sz="1650" dirty="0"/>
          </a:p>
        </p:txBody>
      </p:sp>
      <p:sp>
        <p:nvSpPr>
          <p:cNvPr id="10" name="Text 8"/>
          <p:cNvSpPr/>
          <p:nvPr/>
        </p:nvSpPr>
        <p:spPr>
          <a:xfrm>
            <a:off x="6762750" y="2667000"/>
            <a:ext cx="1836896" cy="8572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640"/>
              </a:lnSpc>
              <a:buNone/>
            </a:pPr>
            <a:r>
              <a:rPr lang="en-US" sz="16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💥 击中判定</a:t>
            </a:r>
            <a:pPr algn="l" indent="0" marL="0">
              <a:buNone/>
            </a:pPr>
            <a:endParaRPr lang="en-US" sz="1650" dirty="0"/>
          </a:p>
          <a:p>
            <a:pPr algn="l" indent="0" marL="0">
              <a:lnSpc>
                <a:spcPts val="1320"/>
              </a:lnSpc>
              <a:buNone/>
            </a:pPr>
            <a:r>
              <a:rPr lang="en-US" sz="820" dirty="0">
                <a:solidFill>
                  <a:srgbClr val="888888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游戏结束</a:t>
            </a:r>
            <a:endParaRPr lang="en-US" sz="1650" dirty="0"/>
          </a:p>
        </p:txBody>
      </p:sp>
      <p:sp>
        <p:nvSpPr>
          <p:cNvPr id="11" name="Text 9"/>
          <p:cNvSpPr/>
          <p:nvPr/>
        </p:nvSpPr>
        <p:spPr>
          <a:xfrm>
            <a:off x="571500" y="3905250"/>
            <a:ext cx="8024336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🔴 本节课核心知识，仔细看！</a:t>
            </a:r>
            <a:endParaRPr lang="en-US" sz="97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8F0"/>
          </a:solidFill>
          <a:ln/>
        </p:spPr>
      </p:sp>
      <p:sp>
        <p:nvSpPr>
          <p:cNvPr id="3" name="Text 1"/>
          <p:cNvSpPr/>
          <p:nvPr/>
        </p:nvSpPr>
        <p:spPr>
          <a:xfrm>
            <a:off x="0" y="0"/>
            <a:ext cx="9281160" cy="90488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👀 看一看</a:t>
            </a:r>
            <a:endParaRPr lang="en-US" sz="600" dirty="0"/>
          </a:p>
        </p:txBody>
      </p:sp>
      <p:sp>
        <p:nvSpPr>
          <p:cNvPr id="4" name="Shape 2"/>
          <p:cNvSpPr/>
          <p:nvPr/>
        </p:nvSpPr>
        <p:spPr>
          <a:xfrm>
            <a:off x="0" y="90487"/>
            <a:ext cx="9144000" cy="381000"/>
          </a:xfrm>
          <a:prstGeom prst="rect">
            <a:avLst/>
          </a:prstGeom>
          <a:ln/>
          <a:effectLst>
            <a:outerShdw sx="100000" sy="100000" kx="0" ky="0" algn="bl" rotWithShape="0" blurRad="101600" dist="53882" dir="2700000">
              <a:srgbClr val="1A2B4B">
                <a:alpha val="100000"/>
              </a:srgbClr>
            </a:outerShdw>
          </a:effectLst>
        </p:spPr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3255"/>
              </a:lnSpc>
              <a:buNone/>
            </a:pPr>
            <a:r>
              <a:rPr lang="en-US" sz="23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两个角色怎么同时控制？</a:t>
            </a:r>
            <a:endParaRPr lang="en-US" sz="2320" dirty="0"/>
          </a:p>
        </p:txBody>
      </p:sp>
      <p:sp>
        <p:nvSpPr>
          <p:cNvPr id="7" name="Text 4"/>
          <p:cNvSpPr/>
          <p:nvPr/>
        </p:nvSpPr>
        <p:spPr>
          <a:xfrm>
            <a:off x="762000" y="1238250"/>
            <a:ext cx="6477476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575"/>
              </a:lnSpc>
              <a:buNone/>
            </a:pPr>
            <a:r>
              <a:rPr lang="en-US" sz="1120" b="1" dirty="0">
                <a:solidFill>
                  <a:srgbClr val="8D6E63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📺 看老师演示！</a:t>
            </a:r>
            <a:endParaRPr lang="en-US" sz="1120" dirty="0"/>
          </a:p>
        </p:txBody>
      </p:sp>
      <p:sp>
        <p:nvSpPr>
          <p:cNvPr id="8" name="Text 5"/>
          <p:cNvSpPr/>
          <p:nvPr/>
        </p:nvSpPr>
        <p:spPr>
          <a:xfrm>
            <a:off x="762000" y="1524000"/>
            <a:ext cx="6477476" cy="20002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约翰（玩家1）：左手区域 → W上 S下 空格开枪 泰格（玩家2）：右手区域 → ↑上 ↓下 /开枪 关键：两个角色的脚本互相独立！ • 约翰的脚本只检测 W/S/空格 • 泰格的脚本只检测 ↑/↓// 为什么不合并在一个脚本？ → 同时检测所有按键会卡+容易冲突 → 每个角色管自己的按键→互不干扰</a:t>
            </a:r>
            <a:endParaRPr lang="en-US" sz="97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8F0"/>
          </a:solidFill>
          <a:ln/>
        </p:spPr>
      </p:sp>
      <p:sp>
        <p:nvSpPr>
          <p:cNvPr id="3" name="Text 1"/>
          <p:cNvSpPr/>
          <p:nvPr/>
        </p:nvSpPr>
        <p:spPr>
          <a:xfrm>
            <a:off x="0" y="0"/>
            <a:ext cx="9281160" cy="90488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🧪 试一试</a:t>
            </a:r>
            <a:endParaRPr lang="en-US" sz="600" dirty="0"/>
          </a:p>
        </p:txBody>
      </p:sp>
      <p:sp>
        <p:nvSpPr>
          <p:cNvPr id="4" name="Shape 2"/>
          <p:cNvSpPr/>
          <p:nvPr/>
        </p:nvSpPr>
        <p:spPr>
          <a:xfrm>
            <a:off x="0" y="90487"/>
            <a:ext cx="9144000" cy="285750"/>
          </a:xfrm>
          <a:prstGeom prst="rect">
            <a:avLst/>
          </a:prstGeom>
          <a:ln/>
          <a:effectLst>
            <a:outerShdw sx="100000" sy="100000" kx="0" ky="0" algn="bl" rotWithShape="0" blurRad="101600" dist="53882" dir="2700000">
              <a:srgbClr val="8D6E63">
                <a:alpha val="100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0" y="376237"/>
            <a:ext cx="9144000" cy="285750"/>
          </a:xfrm>
          <a:prstGeom prst="rect">
            <a:avLst/>
          </a:prstGeom>
          <a:ln/>
          <a:effectLst>
            <a:outerShdw sx="100000" sy="100000" kx="0" ky="0" algn="bl" rotWithShape="0" blurRad="101600" dist="53882" dir="2700000">
              <a:srgbClr val="4CAF50">
                <a:alpha val="100000"/>
              </a:srgbClr>
            </a:outerShdw>
          </a:effectLst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3255"/>
              </a:lnSpc>
              <a:buNone/>
            </a:pPr>
            <a:r>
              <a:rPr lang="en-US" sz="23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让两个角色各自上下移动！</a:t>
            </a:r>
            <a:endParaRPr lang="en-US" sz="2320" dirty="0"/>
          </a:p>
        </p:txBody>
      </p:sp>
      <p:sp>
        <p:nvSpPr>
          <p:cNvPr id="8" name="Text 5"/>
          <p:cNvSpPr/>
          <p:nvPr/>
        </p:nvSpPr>
        <p:spPr>
          <a:xfrm>
            <a:off x="714375" y="1238250"/>
            <a:ext cx="3383756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70"/>
              </a:lnSpc>
              <a:buNone/>
            </a:pPr>
            <a:r>
              <a:rPr lang="en-US" sz="1050" b="1" dirty="0">
                <a:solidFill>
                  <a:srgbClr val="8D6E63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🧩 提示</a:t>
            </a:r>
            <a:endParaRPr lang="en-US" sz="1050" dirty="0"/>
          </a:p>
        </p:txBody>
      </p:sp>
      <p:sp>
        <p:nvSpPr>
          <p:cNvPr id="9" name="Text 6"/>
          <p:cNvSpPr/>
          <p:nvPr/>
        </p:nvSpPr>
        <p:spPr>
          <a:xfrm>
            <a:off x="714375" y="1588294"/>
            <a:ext cx="485254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约翰的脚本：</a:t>
            </a:r>
            <a:endParaRPr lang="en-US" sz="970" dirty="0"/>
          </a:p>
        </p:txBody>
      </p:sp>
      <p:sp>
        <p:nvSpPr>
          <p:cNvPr id="10" name="Text 7"/>
          <p:cNvSpPr/>
          <p:nvPr/>
        </p:nvSpPr>
        <p:spPr>
          <a:xfrm>
            <a:off x="714375" y="1588294"/>
            <a:ext cx="3299817" cy="416719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如果 &lt;按下 W?&gt; → y+5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 如果 &lt;按下 S?&gt; → y-5</a:t>
            </a:r>
            <a:endParaRPr lang="en-US" sz="970" dirty="0"/>
          </a:p>
        </p:txBody>
      </p:sp>
      <p:sp>
        <p:nvSpPr>
          <p:cNvPr id="11" name="Text 8"/>
          <p:cNvSpPr/>
          <p:nvPr/>
        </p:nvSpPr>
        <p:spPr>
          <a:xfrm>
            <a:off x="4714875" y="1238250"/>
            <a:ext cx="3480435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70"/>
              </a:lnSpc>
              <a:buNone/>
            </a:pPr>
            <a:r>
              <a:rPr lang="en-US" sz="1050" b="1" dirty="0">
                <a:solidFill>
                  <a:srgbClr val="4CAF5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🧪 你来试试！</a:t>
            </a:r>
            <a:endParaRPr lang="en-US" sz="1050" dirty="0"/>
          </a:p>
        </p:txBody>
      </p:sp>
      <p:sp>
        <p:nvSpPr>
          <p:cNvPr id="12" name="Text 9"/>
          <p:cNvSpPr/>
          <p:nvPr/>
        </p:nvSpPr>
        <p:spPr>
          <a:xfrm>
            <a:off x="4714875" y="1588294"/>
            <a:ext cx="485254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泰格的脚本：</a:t>
            </a:r>
            <a:endParaRPr lang="en-US" sz="970" dirty="0"/>
          </a:p>
        </p:txBody>
      </p:sp>
      <p:sp>
        <p:nvSpPr>
          <p:cNvPr id="13" name="Text 10"/>
          <p:cNvSpPr/>
          <p:nvPr/>
        </p:nvSpPr>
        <p:spPr>
          <a:xfrm>
            <a:off x="4714875" y="1588294"/>
            <a:ext cx="3355479" cy="416719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如果 &lt;按下 ↑?&gt; → y+5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 如果 &lt;按下 ↓?&gt; → y-5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结构一样，按键不同！</a:t>
            </a:r>
            <a:endParaRPr lang="en-US" sz="97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8F0"/>
          </a:solidFill>
          <a:ln/>
        </p:spPr>
      </p:sp>
      <p:sp>
        <p:nvSpPr>
          <p:cNvPr id="3" name="Text 1"/>
          <p:cNvSpPr/>
          <p:nvPr/>
        </p:nvSpPr>
        <p:spPr>
          <a:xfrm>
            <a:off x="0" y="0"/>
            <a:ext cx="9281160" cy="90488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📐 讲一讲</a:t>
            </a:r>
            <a:endParaRPr lang="en-US" sz="600" dirty="0"/>
          </a:p>
        </p:txBody>
      </p:sp>
      <p:sp>
        <p:nvSpPr>
          <p:cNvPr id="4" name="Shape 2"/>
          <p:cNvSpPr/>
          <p:nvPr/>
        </p:nvSpPr>
        <p:spPr>
          <a:xfrm>
            <a:off x="0" y="90487"/>
            <a:ext cx="9144000" cy="381000"/>
          </a:xfrm>
          <a:prstGeom prst="rect">
            <a:avLst/>
          </a:prstGeom>
          <a:ln/>
          <a:effectLst>
            <a:outerShdw sx="100000" sy="100000" kx="0" ky="0" algn="bl" rotWithShape="0" blurRad="101600" dist="53882" dir="2700000">
              <a:srgbClr val="1A2B4B">
                <a:alpha val="100000"/>
              </a:srgbClr>
            </a:outerShdw>
          </a:effectLst>
        </p:spPr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3045"/>
              </a:lnSpc>
              <a:buNone/>
            </a:pPr>
            <a:r>
              <a:rPr lang="en-US" sz="217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双人控制的秘密——Scratch同时运行多个脚本</a:t>
            </a:r>
            <a:endParaRPr lang="en-US" sz="2170" dirty="0"/>
          </a:p>
        </p:txBody>
      </p:sp>
      <p:sp>
        <p:nvSpPr>
          <p:cNvPr id="7" name="Text 4"/>
          <p:cNvSpPr/>
          <p:nvPr/>
        </p:nvSpPr>
        <p:spPr>
          <a:xfrm>
            <a:off x="762000" y="1238250"/>
            <a:ext cx="7637621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785"/>
              </a:lnSpc>
              <a:buNone/>
            </a:pPr>
            <a:r>
              <a:rPr lang="en-US" sz="1270" b="1" dirty="0">
                <a:solidFill>
                  <a:srgbClr val="8D6E63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📐 原理分析</a:t>
            </a:r>
            <a:endParaRPr lang="en-US" sz="1270" dirty="0"/>
          </a:p>
        </p:txBody>
      </p:sp>
      <p:sp>
        <p:nvSpPr>
          <p:cNvPr id="8" name="Text 5"/>
          <p:cNvSpPr/>
          <p:nvPr/>
        </p:nvSpPr>
        <p:spPr>
          <a:xfrm>
            <a:off x="762000" y="1635919"/>
            <a:ext cx="1157139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🏗 原理：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• 每个角色有自己的「</a:t>
            </a:r>
            <a:endParaRPr lang="en-US" sz="970" dirty="0"/>
          </a:p>
        </p:txBody>
      </p:sp>
      <p:sp>
        <p:nvSpPr>
          <p:cNvPr id="9" name="Text 6"/>
          <p:cNvSpPr/>
          <p:nvPr/>
        </p:nvSpPr>
        <p:spPr>
          <a:xfrm>
            <a:off x="762000" y="1635919"/>
            <a:ext cx="7492454" cy="416719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」脚本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• 两个角色脚本同时运行，互不等待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• 就像两人同时玩游戏，各管各的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按键分工口诀：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🔑 玩家1：左手WASD（键盘左边区域）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🔑 玩家2：右手方向键（键盘右边区域）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🔑 两个手不会打架！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实战提醒：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「约翰空格打右边，泰格斜杠打左边」</a:t>
            </a:r>
            <a:endParaRPr lang="en-US" sz="97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8F0"/>
          </a:solidFill>
          <a:ln/>
        </p:spPr>
      </p:sp>
      <p:sp>
        <p:nvSpPr>
          <p:cNvPr id="3" name="Text 1"/>
          <p:cNvSpPr/>
          <p:nvPr/>
        </p:nvSpPr>
        <p:spPr>
          <a:xfrm>
            <a:off x="0" y="0"/>
            <a:ext cx="9281160" cy="90488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✏️ 练一练</a:t>
            </a:r>
            <a:endParaRPr lang="en-US" sz="600" dirty="0"/>
          </a:p>
        </p:txBody>
      </p:sp>
      <p:sp>
        <p:nvSpPr>
          <p:cNvPr id="4" name="Shape 2"/>
          <p:cNvSpPr/>
          <p:nvPr/>
        </p:nvSpPr>
        <p:spPr>
          <a:xfrm>
            <a:off x="0" y="90487"/>
            <a:ext cx="9144000" cy="285750"/>
          </a:xfrm>
          <a:prstGeom prst="rect">
            <a:avLst/>
          </a:prstGeom>
          <a:ln/>
          <a:effectLst>
            <a:outerShdw sx="100000" sy="100000" kx="0" ky="0" algn="bl" rotWithShape="0" blurRad="101600" dist="40411" dir="2700000">
              <a:srgbClr val="1A2B4B">
                <a:alpha val="100000"/>
              </a:srgbClr>
            </a:outerShdw>
          </a:effectLst>
        </p:spPr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3255"/>
              </a:lnSpc>
              <a:buNone/>
            </a:pPr>
            <a:r>
              <a:rPr lang="en-US" sz="23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双人控制配对</a:t>
            </a:r>
            <a:endParaRPr lang="en-US" sz="2320" dirty="0"/>
          </a:p>
        </p:txBody>
      </p:sp>
      <p:sp>
        <p:nvSpPr>
          <p:cNvPr id="7" name="Text 4"/>
          <p:cNvSpPr/>
          <p:nvPr/>
        </p:nvSpPr>
        <p:spPr>
          <a:xfrm>
            <a:off x="714375" y="1238250"/>
            <a:ext cx="7734300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575"/>
              </a:lnSpc>
              <a:buNone/>
            </a:pPr>
            <a:r>
              <a:rPr lang="en-US" sz="1120" b="1" dirty="0">
                <a:solidFill>
                  <a:srgbClr val="8D6E63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✏️ 练习</a:t>
            </a:r>
            <a:endParaRPr lang="en-US" sz="1120" dirty="0"/>
          </a:p>
        </p:txBody>
      </p:sp>
      <p:sp>
        <p:nvSpPr>
          <p:cNvPr id="8" name="Text 5"/>
          <p:cNvSpPr/>
          <p:nvPr/>
        </p:nvSpPr>
        <p:spPr>
          <a:xfrm>
            <a:off x="714375" y="1524000"/>
            <a:ext cx="7734300" cy="1905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配对连线： 约翰上移 ⟷ W键 约翰下移 ⟷ S键 约翰开枪 ⟷ 空格 泰格上移 ⟷ ↑键 泰格下移 ⟷ ↓键 泰格开枪 ⟷ /键 填空： 1. 脚本放在同一个角色还是分开？____ 2. 同时按键会不会冲突？____</a:t>
            </a:r>
            <a:endParaRPr lang="en-US" sz="97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2026-05-20T14:32:39Z</dcterms:created>
  <dcterms:modified xsi:type="dcterms:W3CDTF">2026-05-20T14:32:39Z</dcterms:modified>
</cp:coreProperties>
</file>