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image" Target="../media/image-28-3.png"/><Relationship Id="rId4" Type="http://schemas.openxmlformats.org/officeDocument/2006/relationships/image" Target="../media/image-28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海底世界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和小超人一起探索海底世界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🐠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0" y="762000"/>
            <a:ext cx="4038600" cy="3467100"/>
          </a:xfrm>
          <a:prstGeom prst="roundRect">
            <a:avLst>
              <a:gd name="adj" fmla="val 384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571500" y="762000"/>
            <a:ext cx="3567446" cy="51435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1️⃣ 点击右下角"选背景"按钮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1381125"/>
            <a:ext cx="3567446" cy="51435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2️⃣ 找到"水下"分类</a:t>
            </a:r>
            <a:endParaRPr lang="en-US" sz="970" dirty="0"/>
          </a:p>
        </p:txBody>
      </p:sp>
      <p:sp>
        <p:nvSpPr>
          <p:cNvPr id="8" name="Text 5"/>
          <p:cNvSpPr/>
          <p:nvPr/>
        </p:nvSpPr>
        <p:spPr>
          <a:xfrm>
            <a:off x="571500" y="2000250"/>
            <a:ext cx="3567446" cy="514350"/>
          </a:xfrm>
          <a:prstGeom prst="roundRect">
            <a:avLst>
              <a:gd name="adj" fmla="val 2222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3️⃣ 选择一个你喜欢的海底背景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571500" y="2714625"/>
            <a:ext cx="1488853" cy="419100"/>
          </a:xfrm>
          <a:prstGeom prst="roundRect">
            <a:avLst>
              <a:gd name="adj" fmla="val 36364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完成！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1619250" y="238125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第一步：换上海底背景 🌊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572000" y="2190750"/>
            <a:ext cx="4060508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操作演示截图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28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0" y="762000"/>
            <a:ext cx="4038600" cy="2514600"/>
          </a:xfrm>
          <a:prstGeom prst="roundRect">
            <a:avLst>
              <a:gd name="adj" fmla="val 5303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571500" y="762000"/>
            <a:ext cx="3567446" cy="457200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1️⃣ 点击右下角猫头图标 → 选角色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571500" y="1276350"/>
            <a:ext cx="3567446" cy="457200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2️⃣ 搜索 Fish → 选小鱼 🐟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71500" y="1790700"/>
            <a:ext cx="3567446" cy="457200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3️⃣ 搜索 Crab → 选螃蟹 🦀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71500" y="2305050"/>
            <a:ext cx="3567446" cy="457200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9B59B6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4️⃣ 搜索 Jellyfish → 选水母 🐙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71500" y="2819400"/>
            <a:ext cx="3567446" cy="457200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5️⃣ 删除默认的小猫角色 🐱✂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572000" y="3476625"/>
            <a:ext cx="1488853" cy="419100"/>
          </a:xfrm>
          <a:prstGeom prst="roundRect">
            <a:avLst>
              <a:gd name="adj" fmla="val 36364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完成！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16192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第二步：邀请海洋生物 🐟🦀🐙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4572000" y="1714500"/>
            <a:ext cx="4060508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操作演示截图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28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8" y="0"/>
            <a:ext cx="37099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" style="position:relative; width:1920px; height:1080px; overflow:hidden; background:#FFFBF2;"&gt;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62750" y="1285875"/>
            <a:ext cx="1847850" cy="1943100"/>
          </a:xfrm>
          <a:prstGeom prst="roundRect">
            <a:avLst>
              <a:gd name="adj" fmla="val 721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092470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03-①</a:t>
            </a:r>
            <a:endParaRPr lang="en-US" sz="820" dirty="0"/>
          </a:p>
        </p:txBody>
      </p:sp>
      <p:sp>
        <p:nvSpPr>
          <p:cNvPr id="6" name="Text 3"/>
          <p:cNvSpPr/>
          <p:nvPr/>
        </p:nvSpPr>
        <p:spPr>
          <a:xfrm>
            <a:off x="571500" y="714375"/>
            <a:ext cx="8304705" cy="419100"/>
          </a:xfrm>
          <a:prstGeom prst="roundRect">
            <a:avLst>
              <a:gd name="adj" fmla="val 27273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怎么让小鱼在水里移动呢？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1500" y="1285875"/>
            <a:ext cx="375285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0" y="1285875"/>
            <a:ext cx="2068925" cy="895350"/>
          </a:xfrm>
          <a:prstGeom prst="roundRect">
            <a:avLst>
              <a:gd name="adj" fmla="val 14894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 动手试一试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572000" y="2333625"/>
            <a:ext cx="2068925" cy="895350"/>
          </a:xfrm>
          <a:prstGeom prst="roundRect">
            <a:avLst>
              <a:gd name="adj" fmla="val 14894"/>
            </a:avLst>
          </a:prstGeom>
          <a:solidFill>
            <a:srgbClr val="FFE0E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发现：只走了一步！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857250" y="1524000"/>
            <a:ext cx="3219402" cy="371475"/>
          </a:xfrm>
          <a:prstGeom prst="roundRect">
            <a:avLst>
              <a:gd name="adj" fmla="val 20513"/>
            </a:avLst>
          </a:prstGeom>
          <a:solidFill>
            <a:srgbClr val="1E88FF"/>
          </a:solidFill>
          <a:ln w="14288">
            <a:solidFill>
              <a:srgbClr val="0D5FC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移动 </a:t>
            </a:r>
            <a:pPr algn="ctr" indent="0" marL="0">
              <a:buNone/>
            </a:pPr>
            <a:r>
              <a:rPr lang="en-US" sz="97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10</a:t>
            </a:r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步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8097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让小鱼游起来！🏊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1946449" y="1304925"/>
            <a:ext cx="36254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积木：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857250" y="1905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位置：运动积木家族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857250" y="20955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作用：让角色向前移动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857250" y="2286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🔢 参数：10 是步数，可以改成其他数字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857250" y="24765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📏 1步 ≈ 屏幕上一个像素点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857250" y="2752725"/>
            <a:ext cx="45876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别忘了先放"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2816647" y="2752725"/>
            <a:ext cx="2368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"积木！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6762750" y="2000250"/>
            <a:ext cx="183689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脚本截图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28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程序的秘密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2514600" cy="1752600"/>
          </a:xfrm>
          <a:prstGeom prst="roundRect">
            <a:avLst>
              <a:gd name="adj" fmla="val 760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29000" y="1047750"/>
            <a:ext cx="2514600" cy="1752600"/>
          </a:xfrm>
          <a:prstGeom prst="roundRect">
            <a:avLst>
              <a:gd name="adj" fmla="val 7609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286500" y="1047750"/>
            <a:ext cx="2324100" cy="1752600"/>
          </a:xfrm>
          <a:prstGeom prst="roundRect">
            <a:avLst>
              <a:gd name="adj" fmla="val 7609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57250" y="1428750"/>
            <a:ext cx="1952911" cy="257175"/>
          </a:xfrm>
          <a:prstGeom prst="roundRect">
            <a:avLst>
              <a:gd name="adj" fmla="val 22222"/>
            </a:avLst>
          </a:prstGeom>
          <a:solidFill>
            <a:srgbClr val="FFD23F"/>
          </a:solidFill>
          <a:ln w="9525">
            <a:solidFill>
              <a:srgbClr val="E6A8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 🏳 被点击 → 运行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857250" y="1762125"/>
            <a:ext cx="1924050" cy="257175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 w="9525">
            <a:solidFill>
              <a:srgbClr val="0D5F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965499" y="1831181"/>
            <a:ext cx="30978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FFFFFF"/>
                </a:solidFill>
                <a:highlight>
                  <a:srgbClr val="1E88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走一步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为什么先点绿旗再走一步？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109537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我们的程序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857250" y="2095500"/>
            <a:ext cx="193357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⬇ 从上到下，按顺序执行 ⬇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3429000" y="109537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🔑 顺序结构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3619500" y="1428750"/>
            <a:ext cx="2126932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程序中的积木会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从上到下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一个接一个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地执行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这就是 </a:t>
            </a:r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顺序结构</a:t>
            </a:r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6286500" y="1095375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🪥 生活类比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477000" y="1428750"/>
            <a:ext cx="1933575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就像早上刷牙：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1️⃣ 拿起牙刷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2️⃣ 挤牙膏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3️⃣ 开始刷牙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4️⃣ 漱口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也是按照顺序哦！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28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288" y="0"/>
            <a:ext cx="3709987" cy="90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" style="position:relative; width:1920px; height:1080px; overflow:hidden; background:#FFFBF2;"&gt;</a:t>
            </a:r>
            <a:endParaRPr lang="en-US" sz="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62750" y="1285875"/>
            <a:ext cx="1847850" cy="1943100"/>
          </a:xfrm>
          <a:prstGeom prst="roundRect">
            <a:avLst>
              <a:gd name="adj" fmla="val 721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092470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03-②</a:t>
            </a:r>
            <a:endParaRPr lang="en-US" sz="820" dirty="0"/>
          </a:p>
        </p:txBody>
      </p:sp>
      <p:sp>
        <p:nvSpPr>
          <p:cNvPr id="6" name="Text 3"/>
          <p:cNvSpPr/>
          <p:nvPr/>
        </p:nvSpPr>
        <p:spPr>
          <a:xfrm>
            <a:off x="571500" y="714375"/>
            <a:ext cx="8304705" cy="419100"/>
          </a:xfrm>
          <a:prstGeom prst="roundRect">
            <a:avLst>
              <a:gd name="adj" fmla="val 27273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每次点绿旗只走一步，怎么让它不停地游呢？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1500" y="1285875"/>
            <a:ext cx="375285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0" y="1285875"/>
            <a:ext cx="2068925" cy="895350"/>
          </a:xfrm>
          <a:prstGeom prst="roundRect">
            <a:avLst>
              <a:gd name="adj" fmla="val 14894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 动手试一试</a:t>
            </a:r>
            <a:endParaRPr lang="en-US" sz="970" dirty="0"/>
          </a:p>
        </p:txBody>
      </p:sp>
      <p:sp>
        <p:nvSpPr>
          <p:cNvPr id="9" name="Shape 6"/>
          <p:cNvSpPr/>
          <p:nvPr/>
        </p:nvSpPr>
        <p:spPr>
          <a:xfrm>
            <a:off x="4572000" y="2333625"/>
            <a:ext cx="2038350" cy="895350"/>
          </a:xfrm>
          <a:prstGeom prst="roundRect">
            <a:avLst>
              <a:gd name="adj" fmla="val 14894"/>
            </a:avLst>
          </a:prstGeom>
          <a:solidFill>
            <a:srgbClr val="FFE0E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316810" y="2647950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FFE0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发现：一直游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316810" y="2781300"/>
            <a:ext cx="5487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FFE0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但是游出屏幕了！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857250" y="1524000"/>
            <a:ext cx="3171825" cy="361950"/>
          </a:xfrm>
          <a:prstGeom prst="roundRect">
            <a:avLst>
              <a:gd name="adj" fmla="val 21053"/>
            </a:avLst>
          </a:prstGeom>
          <a:solidFill>
            <a:srgbClr val="FF8C00"/>
          </a:solidFill>
          <a:ln w="14288">
            <a:solidFill>
              <a:srgbClr val="CC7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95811" y="1654969"/>
            <a:ext cx="537851" cy="100013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(把其他积木包在里面)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18097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怎么让小鱼一直游？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1629966" y="1304925"/>
            <a:ext cx="36254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积木：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857250" y="195262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位置：控制积木家族（橙色）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857250" y="214312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作用：让里面的积木一遍又一遍地运行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857250" y="233362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🚗 比喻：像汽车的发动机，一直工作不停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857250" y="2609850"/>
            <a:ext cx="207318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把"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1666875" y="2609850"/>
            <a:ext cx="22220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"放进"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3124349" y="2609850"/>
            <a:ext cx="29974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"的嘴里！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762750" y="2000250"/>
            <a:ext cx="183689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脚本截图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28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62750" y="1285875"/>
            <a:ext cx="1847850" cy="1943100"/>
          </a:xfrm>
          <a:prstGeom prst="roundRect">
            <a:avLst>
              <a:gd name="adj" fmla="val 721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092470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03-③</a:t>
            </a:r>
            <a:endParaRPr lang="en-US" sz="820" dirty="0"/>
          </a:p>
        </p:txBody>
      </p:sp>
      <p:sp>
        <p:nvSpPr>
          <p:cNvPr id="6" name="Text 3"/>
          <p:cNvSpPr/>
          <p:nvPr/>
        </p:nvSpPr>
        <p:spPr>
          <a:xfrm>
            <a:off x="571500" y="714375"/>
            <a:ext cx="8304705" cy="419100"/>
          </a:xfrm>
          <a:prstGeom prst="roundRect">
            <a:avLst>
              <a:gd name="adj" fmla="val 27273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小鱼游出屏幕不回来了，怎么办？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1500" y="1285875"/>
            <a:ext cx="375285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0" y="1285875"/>
            <a:ext cx="2068925" cy="895350"/>
          </a:xfrm>
          <a:prstGeom prst="roundRect">
            <a:avLst>
              <a:gd name="adj" fmla="val 14894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🛠 动手试一试</a:t>
            </a:r>
            <a:endParaRPr lang="en-US" sz="970" dirty="0"/>
          </a:p>
        </p:txBody>
      </p:sp>
      <p:sp>
        <p:nvSpPr>
          <p:cNvPr id="9" name="Shape 6"/>
          <p:cNvSpPr/>
          <p:nvPr/>
        </p:nvSpPr>
        <p:spPr>
          <a:xfrm>
            <a:off x="4572000" y="2333625"/>
            <a:ext cx="2038350" cy="895350"/>
          </a:xfrm>
          <a:prstGeom prst="roundRect">
            <a:avLst>
              <a:gd name="adj" fmla="val 14894"/>
            </a:avLst>
          </a:prstGeom>
          <a:solidFill>
            <a:srgbClr val="FFE0E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257205" y="2647950"/>
            <a:ext cx="58511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FFE0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发现：回来了！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257205" y="2781300"/>
            <a:ext cx="66794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FFE0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但是小鱼肚皮朝天🙃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857250" y="1524000"/>
            <a:ext cx="3171825" cy="371475"/>
          </a:xfrm>
          <a:prstGeom prst="roundRect">
            <a:avLst>
              <a:gd name="adj" fmla="val 20513"/>
            </a:avLst>
          </a:prstGeom>
          <a:solidFill>
            <a:srgbClr val="1E88FF"/>
          </a:solidFill>
          <a:ln w="14288">
            <a:solidFill>
              <a:srgbClr val="0D5F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8097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小鱼游出屏幕了！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857152" y="1304925"/>
            <a:ext cx="36254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积木：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857250" y="1905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 位置：运动积木家族（蓝色）</a:t>
            </a:r>
            <a:endParaRPr lang="en-US" sz="750" dirty="0"/>
          </a:p>
        </p:txBody>
      </p:sp>
      <p:sp>
        <p:nvSpPr>
          <p:cNvPr id="16" name="Text 13"/>
          <p:cNvSpPr/>
          <p:nvPr/>
        </p:nvSpPr>
        <p:spPr>
          <a:xfrm>
            <a:off x="857250" y="20955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作用：碰到舞台边界就回头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857250" y="2286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⚽ 比喻：像皮球碰到墙壁弹回来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857250" y="2562225"/>
            <a:ext cx="27012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放在"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1729680" y="2562225"/>
            <a:ext cx="42550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"后面的下方！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6762750" y="2000250"/>
            <a:ext cx="183689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脚本截图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28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03-④</a:t>
            </a:r>
            <a:endParaRPr lang="en-US" sz="820" dirty="0"/>
          </a:p>
        </p:txBody>
      </p:sp>
      <p:sp>
        <p:nvSpPr>
          <p:cNvPr id="5" name="Text 2"/>
          <p:cNvSpPr/>
          <p:nvPr/>
        </p:nvSpPr>
        <p:spPr>
          <a:xfrm>
            <a:off x="571500" y="714375"/>
            <a:ext cx="8304705" cy="419100"/>
          </a:xfrm>
          <a:prstGeom prst="roundRect">
            <a:avLst>
              <a:gd name="adj" fmla="val 27273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小鱼回头时肚子朝天了，怎么让头还是朝前呢？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571500" y="1571625"/>
            <a:ext cx="1752600" cy="1181100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4757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2571750" y="1571625"/>
            <a:ext cx="1752600" cy="1181100"/>
          </a:xfrm>
          <a:prstGeom prst="roundRect">
            <a:avLst>
              <a:gd name="adj" fmla="val 9677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572000" y="1571625"/>
            <a:ext cx="1752600" cy="1181100"/>
          </a:xfrm>
          <a:prstGeom prst="roundRect">
            <a:avLst>
              <a:gd name="adj" fmla="val 9677"/>
            </a:avLst>
          </a:prstGeom>
          <a:solidFill>
            <a:srgbClr val="F0F0F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8392AE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3000375"/>
            <a:ext cx="2455640" cy="514350"/>
          </a:xfrm>
          <a:prstGeom prst="roundRect">
            <a:avLst>
              <a:gd name="adj" fmla="val 29630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完美！小鱼正常了！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143250" y="2524125"/>
            <a:ext cx="609076" cy="219075"/>
          </a:xfrm>
          <a:prstGeom prst="roundRect">
            <a:avLst>
              <a:gd name="adj" fmla="val 43478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选这个！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18097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小鱼怎么倒着游？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1285875"/>
            <a:ext cx="435054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🔧 设置旋转方式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71500" y="16192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任意旋转 🔄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66750" y="1905000"/>
            <a:ext cx="154686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小鱼会四脚朝天！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🙃 ❌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666750" y="2238375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🐟🔃🐟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2571750" y="16192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左右翻转 ↔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2667000" y="1905000"/>
            <a:ext cx="154686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小鱼始终是正的！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 ✅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2762250" y="2238375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 ➡️ 🐟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572000" y="16192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不可旋转 🚫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667250" y="1905000"/>
            <a:ext cx="154686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小鱼不会翻身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不够自然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4667250" y="2238375"/>
            <a:ext cx="154686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 → 🐟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28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381750" y="1285875"/>
            <a:ext cx="2228850" cy="1657350"/>
          </a:xfrm>
          <a:prstGeom prst="roundRect">
            <a:avLst>
              <a:gd name="adj" fmla="val 804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571500" y="714375"/>
            <a:ext cx="5501021" cy="419100"/>
          </a:xfrm>
          <a:prstGeom prst="roundRect">
            <a:avLst>
              <a:gd name="adj" fmla="val 27273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螃蟹和水母也想游泳，要一个个重新搭积木吗？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1571625"/>
            <a:ext cx="2697337" cy="419100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1️⃣ 在小鱼角色上搭好积木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71500" y="2047875"/>
            <a:ext cx="2697337" cy="419100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2️⃣ 选中螃蟹 → 从右边拖积木过来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71500" y="2524125"/>
            <a:ext cx="2697337" cy="419100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3️⃣ 同样方法给水母也拖一份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3429000" y="1285875"/>
            <a:ext cx="2609850" cy="1657350"/>
          </a:xfrm>
          <a:prstGeom prst="roundRect">
            <a:avLst>
              <a:gd name="adj" fmla="val 8046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6192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让大家都游起来！📋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1285875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拖拽复制 — 3 步搞定！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429000" y="1333500"/>
            <a:ext cx="261032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核心概念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619500" y="1666875"/>
            <a:ext cx="2223611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每个角色都有自己的积木！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同样的积木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拖到不同角色身上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=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大家都动起来！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6381750" y="1857375"/>
            <a:ext cx="2223611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操作截图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28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0" y="762000"/>
            <a:ext cx="4038600" cy="2276475"/>
          </a:xfrm>
          <a:prstGeom prst="roundRect">
            <a:avLst>
              <a:gd name="adj" fmla="val 5858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571500" y="762000"/>
            <a:ext cx="3567446" cy="409575"/>
          </a:xfrm>
          <a:prstGeom prst="roundRect">
            <a:avLst>
              <a:gd name="adj" fmla="val 279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9B59B6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6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1️⃣ 点击"声音"标签</a:t>
            </a:r>
            <a:endParaRPr lang="en-US" sz="860" dirty="0"/>
          </a:p>
        </p:txBody>
      </p:sp>
      <p:sp>
        <p:nvSpPr>
          <p:cNvPr id="7" name="Text 4"/>
          <p:cNvSpPr/>
          <p:nvPr/>
        </p:nvSpPr>
        <p:spPr>
          <a:xfrm>
            <a:off x="571500" y="1228725"/>
            <a:ext cx="3567446" cy="409575"/>
          </a:xfrm>
          <a:prstGeom prst="roundRect">
            <a:avLst>
              <a:gd name="adj" fmla="val 279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6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2️⃣ 点击"选声音"按钮</a:t>
            </a:r>
            <a:endParaRPr lang="en-US" sz="860" dirty="0"/>
          </a:p>
        </p:txBody>
      </p:sp>
      <p:sp>
        <p:nvSpPr>
          <p:cNvPr id="8" name="Text 5"/>
          <p:cNvSpPr/>
          <p:nvPr/>
        </p:nvSpPr>
        <p:spPr>
          <a:xfrm>
            <a:off x="571500" y="1695450"/>
            <a:ext cx="3567446" cy="409575"/>
          </a:xfrm>
          <a:prstGeom prst="roundRect">
            <a:avLst>
              <a:gd name="adj" fmla="val 279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6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3️⃣ 搜索 "Ocean" 或 "Underwater"</a:t>
            </a:r>
            <a:endParaRPr lang="en-US" sz="860" dirty="0"/>
          </a:p>
        </p:txBody>
      </p:sp>
      <p:sp>
        <p:nvSpPr>
          <p:cNvPr id="9" name="Text 6"/>
          <p:cNvSpPr/>
          <p:nvPr/>
        </p:nvSpPr>
        <p:spPr>
          <a:xfrm>
            <a:off x="571500" y="2162175"/>
            <a:ext cx="3567446" cy="409575"/>
          </a:xfrm>
          <a:prstGeom prst="roundRect">
            <a:avLst>
              <a:gd name="adj" fmla="val 279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86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4️⃣ 选一个喜欢的声音点一下试听</a:t>
            </a:r>
            <a:endParaRPr lang="en-US" sz="860" dirty="0"/>
          </a:p>
        </p:txBody>
      </p:sp>
      <p:sp>
        <p:nvSpPr>
          <p:cNvPr id="10" name="Shape 7"/>
          <p:cNvSpPr/>
          <p:nvPr/>
        </p:nvSpPr>
        <p:spPr>
          <a:xfrm>
            <a:off x="571500" y="2628900"/>
            <a:ext cx="3514725" cy="409575"/>
          </a:xfrm>
          <a:prstGeom prst="roundRect">
            <a:avLst>
              <a:gd name="adj" fmla="val 2790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733425" y="2771775"/>
            <a:ext cx="680814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5️⃣ 从声音积木拖出"</a:t>
            </a:r>
            <a:endParaRPr lang="en-US" sz="860" dirty="0"/>
          </a:p>
        </p:txBody>
      </p:sp>
      <p:sp>
        <p:nvSpPr>
          <p:cNvPr id="12" name="Text 9"/>
          <p:cNvSpPr/>
          <p:nvPr/>
        </p:nvSpPr>
        <p:spPr>
          <a:xfrm>
            <a:off x="2155999" y="2771775"/>
            <a:ext cx="181868" cy="12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6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"积木</a:t>
            </a:r>
            <a:endParaRPr lang="en-US" sz="860" dirty="0"/>
          </a:p>
        </p:txBody>
      </p:sp>
      <p:sp>
        <p:nvSpPr>
          <p:cNvPr id="13" name="Text 10"/>
          <p:cNvSpPr/>
          <p:nvPr/>
        </p:nvSpPr>
        <p:spPr>
          <a:xfrm>
            <a:off x="4572000" y="3286125"/>
            <a:ext cx="1488853" cy="419100"/>
          </a:xfrm>
          <a:prstGeom prst="roundRect">
            <a:avLst>
              <a:gd name="adj" fmla="val 36364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完成！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1619250" y="238125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海底怎么能没有声音？🎵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4572000" y="1571625"/>
            <a:ext cx="4060508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操作演示截图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28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🔊 你知道吗？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3752850" cy="2657475"/>
          </a:xfrm>
          <a:prstGeom prst="roundRect">
            <a:avLst>
              <a:gd name="adj" fmla="val 501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038600" cy="2657475"/>
          </a:xfrm>
          <a:prstGeom prst="roundRect">
            <a:avLst>
              <a:gd name="adj" fmla="val 501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57250" y="1619250"/>
            <a:ext cx="3171825" cy="371475"/>
          </a:xfrm>
          <a:prstGeom prst="roundRect">
            <a:avLst>
              <a:gd name="adj" fmla="val 20513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550244" y="1738312"/>
            <a:ext cx="5275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E8F4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[ Ocean ]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857750" y="1619250"/>
            <a:ext cx="3171825" cy="371475"/>
          </a:xfrm>
          <a:prstGeom prst="roundRect">
            <a:avLst>
              <a:gd name="adj" fmla="val 20513"/>
            </a:avLst>
          </a:prstGeom>
          <a:solidFill>
            <a:srgbClr val="FFF5DC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95442" y="1738312"/>
            <a:ext cx="8382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highlight>
                  <a:srgbClr val="FFF5D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[ Ocean ] 等待播完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313259" y="633412"/>
            <a:ext cx="366415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vs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2421434" y="633412"/>
            <a:ext cx="50303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等待播完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988046" y="1290638"/>
            <a:ext cx="13989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857250" y="204787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特点：一边播声音，一边往下执行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857250" y="2286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例子：背景音乐 + 小鱼同时游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857250" y="252412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🖼 场景：需要声音不断循环的背景音乐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857250" y="2762250"/>
            <a:ext cx="319039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⏭ 后面的积木不需要等声音结束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5948511" y="1290638"/>
            <a:ext cx="13989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830169" y="1290638"/>
            <a:ext cx="36582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等待播完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4857750" y="204787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FF8C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特点：声音播完后，才执行下一个积木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857750" y="2286000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例子：先说"你好"，再开始走路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4857750" y="2524125"/>
            <a:ext cx="319039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🖼 场景：配音要先播完再做动作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857750" y="2762250"/>
            <a:ext cx="319039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⏸ 后面的积木要等声音播完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28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🤝 认识新朋友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2514600" cy="2895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619500" y="1333500"/>
            <a:ext cx="2745676" cy="609600"/>
          </a:xfrm>
          <a:prstGeom prst="roundRect">
            <a:avLst>
              <a:gd name="adj" fmla="val 21875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我叫什么名字？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3619500" y="2095500"/>
            <a:ext cx="2745676" cy="609600"/>
          </a:xfrm>
          <a:prstGeom prst="roundRect">
            <a:avLst>
              <a:gd name="adj" fmla="val 21875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我在哪个学校？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619500" y="2857500"/>
            <a:ext cx="2745676" cy="609600"/>
          </a:xfrm>
          <a:prstGeom prst="roundRect">
            <a:avLst>
              <a:gd name="adj" fmla="val 21875"/>
            </a:avLst>
          </a:prstGeom>
          <a:solidFill>
            <a:srgbClr val="E0F7FA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我喜欢玩什么？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90550" y="1733550"/>
            <a:ext cx="2513647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6750"/>
              </a:lnSpc>
              <a:buNone/>
            </a:pPr>
            <a:r>
              <a:rPr lang="en-US" sz="67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👩‍🏫</a:t>
            </a:r>
            <a:endParaRPr lang="en-US" sz="6750" dirty="0"/>
          </a:p>
        </p:txBody>
      </p:sp>
      <p:sp>
        <p:nvSpPr>
          <p:cNvPr id="10" name="Text 7"/>
          <p:cNvSpPr/>
          <p:nvPr/>
        </p:nvSpPr>
        <p:spPr>
          <a:xfrm>
            <a:off x="590550" y="2781300"/>
            <a:ext cx="251364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乐乐老师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81050" y="3114675"/>
            <a:ext cx="2126932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📚 喜欢教小朋友学编程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🐱 Scratch 资深玩家</a:t>
            </a:r>
            <a:pPr algn="ctr" indent="0" marL="0">
              <a:buNone/>
            </a:pPr>
            <a:endParaRPr lang="en-US" sz="820" dirty="0"/>
          </a:p>
          <a:p>
            <a:pPr algn="ctr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相信每个孩子都是小创造者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5317331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960"/>
              </a:lnSpc>
              <a:buNone/>
            </a:pPr>
            <a:r>
              <a:rPr lang="en-US" sz="36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你好，我是乐乐老师！</a:t>
            </a:r>
            <a:endParaRPr lang="en-US" sz="360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28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 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609850" cy="2800350"/>
          </a:xfrm>
          <a:prstGeom prst="roundRect">
            <a:avLst>
              <a:gd name="adj" fmla="val 510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29000" y="1143000"/>
            <a:ext cx="2609850" cy="2800350"/>
          </a:xfrm>
          <a:prstGeom prst="roundRect">
            <a:avLst>
              <a:gd name="adj" fmla="val 510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286500" y="1143000"/>
            <a:ext cx="2324100" cy="2800350"/>
          </a:xfrm>
          <a:prstGeom prst="roundRect">
            <a:avLst>
              <a:gd name="adj" fmla="val 57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常见问题怎么办？别怕！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57250" y="1047750"/>
            <a:ext cx="203025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🐟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571500" y="1381125"/>
            <a:ext cx="261032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小鱼不动？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62000" y="1757363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可能原因：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762000" y="2176462"/>
            <a:ext cx="34773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绿旗没点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762000" y="2428875"/>
            <a:ext cx="27012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缺少"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2532757" y="2428875"/>
            <a:ext cx="482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762000" y="2733675"/>
            <a:ext cx="33300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忘记放"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2330276" y="2733675"/>
            <a:ext cx="482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762000" y="2995613"/>
            <a:ext cx="59918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积木没有拼在一起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762000" y="3414713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解决方法：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762000" y="3667125"/>
            <a:ext cx="1739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先放"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2436614" y="3667125"/>
            <a:ext cx="482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762000" y="3971925"/>
            <a:ext cx="42550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再把积木放进"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2422773" y="3971925"/>
            <a:ext cx="482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3714750" y="1047750"/>
            <a:ext cx="203025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🙃</a:t>
            </a:r>
            <a:endParaRPr lang="en-US" sz="2250" dirty="0"/>
          </a:p>
        </p:txBody>
      </p:sp>
      <p:sp>
        <p:nvSpPr>
          <p:cNvPr id="24" name="Text 21"/>
          <p:cNvSpPr/>
          <p:nvPr/>
        </p:nvSpPr>
        <p:spPr>
          <a:xfrm>
            <a:off x="3429000" y="1381125"/>
            <a:ext cx="261032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小鱼倒着游？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3619500" y="1714500"/>
            <a:ext cx="2223611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可能原因：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旋转方式没设置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默认是"任意旋转"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解决方法：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找到"将旋转方式设为"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改为 </a:t>
            </a:r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左右翻转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小鱼就正常啦！🐟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6572250" y="1047750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🔇</a:t>
            </a:r>
            <a:endParaRPr lang="en-US" sz="2250" dirty="0"/>
          </a:p>
        </p:txBody>
      </p:sp>
      <p:sp>
        <p:nvSpPr>
          <p:cNvPr id="27" name="Text 24"/>
          <p:cNvSpPr/>
          <p:nvPr/>
        </p:nvSpPr>
        <p:spPr>
          <a:xfrm>
            <a:off x="6286500" y="138112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音乐不响？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6477000" y="1757363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可能原因：</a:t>
            </a:r>
            <a:endParaRPr lang="en-US" sz="820" dirty="0"/>
          </a:p>
        </p:txBody>
      </p:sp>
      <p:sp>
        <p:nvSpPr>
          <p:cNvPr id="29" name="Text 26"/>
          <p:cNvSpPr/>
          <p:nvPr/>
        </p:nvSpPr>
        <p:spPr>
          <a:xfrm>
            <a:off x="6477000" y="2176462"/>
            <a:ext cx="59918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没有添加声音文件</a:t>
            </a:r>
            <a:endParaRPr lang="en-US" sz="820" dirty="0"/>
          </a:p>
        </p:txBody>
      </p:sp>
      <p:sp>
        <p:nvSpPr>
          <p:cNvPr id="30" name="Text 27"/>
          <p:cNvSpPr/>
          <p:nvPr/>
        </p:nvSpPr>
        <p:spPr>
          <a:xfrm>
            <a:off x="6477000" y="2428875"/>
            <a:ext cx="33300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忘记放"</a:t>
            </a:r>
            <a:endParaRPr lang="en-US" sz="820" dirty="0"/>
          </a:p>
        </p:txBody>
      </p:sp>
      <p:sp>
        <p:nvSpPr>
          <p:cNvPr id="31" name="Text 28"/>
          <p:cNvSpPr/>
          <p:nvPr/>
        </p:nvSpPr>
        <p:spPr>
          <a:xfrm>
            <a:off x="7551762" y="2428875"/>
            <a:ext cx="1739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"积木</a:t>
            </a:r>
            <a:endParaRPr lang="en-US" sz="820" dirty="0"/>
          </a:p>
        </p:txBody>
      </p:sp>
      <p:sp>
        <p:nvSpPr>
          <p:cNvPr id="32" name="Text 29"/>
          <p:cNvSpPr/>
          <p:nvPr/>
        </p:nvSpPr>
        <p:spPr>
          <a:xfrm>
            <a:off x="6477000" y="2690812"/>
            <a:ext cx="47349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电脑音量关了</a:t>
            </a:r>
            <a:endParaRPr lang="en-US" sz="820" dirty="0"/>
          </a:p>
        </p:txBody>
      </p:sp>
      <p:sp>
        <p:nvSpPr>
          <p:cNvPr id="33" name="Text 30"/>
          <p:cNvSpPr/>
          <p:nvPr/>
        </p:nvSpPr>
        <p:spPr>
          <a:xfrm>
            <a:off x="6477000" y="3109913"/>
            <a:ext cx="41061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解决方法：</a:t>
            </a:r>
            <a:endParaRPr lang="en-US" sz="820" dirty="0"/>
          </a:p>
        </p:txBody>
      </p:sp>
      <p:sp>
        <p:nvSpPr>
          <p:cNvPr id="34" name="Text 31"/>
          <p:cNvSpPr/>
          <p:nvPr/>
        </p:nvSpPr>
        <p:spPr>
          <a:xfrm>
            <a:off x="6477000" y="3319462"/>
            <a:ext cx="725165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先去"声音"标签添加声音</a:t>
            </a:r>
            <a:endParaRPr lang="en-US" sz="820" dirty="0"/>
          </a:p>
        </p:txBody>
      </p:sp>
      <p:sp>
        <p:nvSpPr>
          <p:cNvPr id="35" name="Text 32"/>
          <p:cNvSpPr/>
          <p:nvPr/>
        </p:nvSpPr>
        <p:spPr>
          <a:xfrm>
            <a:off x="6477000" y="3571875"/>
            <a:ext cx="1739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再拖"</a:t>
            </a:r>
            <a:endParaRPr lang="en-US" sz="820" dirty="0"/>
          </a:p>
        </p:txBody>
      </p:sp>
      <p:sp>
        <p:nvSpPr>
          <p:cNvPr id="36" name="Text 33"/>
          <p:cNvSpPr/>
          <p:nvPr/>
        </p:nvSpPr>
        <p:spPr>
          <a:xfrm>
            <a:off x="7392739" y="3571875"/>
            <a:ext cx="1739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"积木</a:t>
            </a:r>
            <a:endParaRPr lang="en-US" sz="820" dirty="0"/>
          </a:p>
        </p:txBody>
      </p:sp>
      <p:sp>
        <p:nvSpPr>
          <p:cNvPr id="37" name="Text 34"/>
          <p:cNvSpPr/>
          <p:nvPr/>
        </p:nvSpPr>
        <p:spPr>
          <a:xfrm>
            <a:off x="6477000" y="3833812"/>
            <a:ext cx="47349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检查电脑音量 🔉</a:t>
            </a:r>
            <a:endParaRPr lang="en-US" sz="820" dirty="0"/>
          </a:p>
        </p:txBody>
      </p:sp>
      <p:sp>
        <p:nvSpPr>
          <p:cNvPr id="38" name="Text 3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39" name="Text 3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28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自由创作自己的海底世界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375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互相欣赏同学的作品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90550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复习巩固所学知识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762000" y="85725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047750"/>
            <a:ext cx="5317331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666875"/>
            <a:ext cx="531733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让你的海底世界更精彩！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7620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2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28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81125"/>
            <a:ext cx="2609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429000" y="1381125"/>
            <a:ext cx="2609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286500" y="1381125"/>
            <a:ext cx="2324100" cy="2514600"/>
          </a:xfrm>
          <a:prstGeom prst="roundRect">
            <a:avLst>
              <a:gd name="adj" fmla="val 5738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66750" y="1476375"/>
            <a:ext cx="512397" cy="504825"/>
          </a:xfrm>
          <a:prstGeom prst="ellipse">
            <a:avLst/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2BA89E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3524250" y="1476375"/>
            <a:ext cx="512397" cy="504825"/>
          </a:xfrm>
          <a:prstGeom prst="ellipse">
            <a:avLst/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CCAA00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381750" y="1476375"/>
            <a:ext cx="512397" cy="504825"/>
          </a:xfrm>
          <a:prstGeom prst="ellipse">
            <a:avLst/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26941" dir="2700000">
              <a:srgbClr val="CC0000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想让你的海底世界更酷吗？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952500"/>
            <a:ext cx="435054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选一个级别挑战自己吧！从简单开始慢慢来～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238250" y="1571625"/>
            <a:ext cx="178855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入门挑战 🌟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2095500"/>
            <a:ext cx="2223611" cy="1619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换一个不同风格的海底背景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添加 1-2 个新的海洋生物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让它们都游起来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提示：想想还有什么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海洋生物？海龟🐢、海马🦄？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4095750" y="1571625"/>
            <a:ext cx="178855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进阶挑战 ⭐⭐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3619500" y="2095500"/>
            <a:ext cx="2223611" cy="1619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不同的鱼用不同的速度游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给新角色换上不同的声音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添加气泡 💭 或水草 🌿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提示：改"移动X步"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的数字可以调速度！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6953250" y="1571625"/>
            <a:ext cx="1498521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大师挑战 ⭐⭐⭐</a:t>
            </a:r>
            <a:endParaRPr lang="en-US" sz="1120" dirty="0"/>
          </a:p>
        </p:txBody>
      </p:sp>
      <p:sp>
        <p:nvSpPr>
          <p:cNvPr id="18" name="Text 15"/>
          <p:cNvSpPr/>
          <p:nvPr/>
        </p:nvSpPr>
        <p:spPr>
          <a:xfrm>
            <a:off x="6477000" y="2095500"/>
            <a:ext cx="1933575" cy="1619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角色碰到角色说话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按空格键换背景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你的创意！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提示：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你是创造者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天马行空！🌟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28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3848100" cy="2895600"/>
          </a:xfrm>
          <a:prstGeom prst="roundRect">
            <a:avLst>
              <a:gd name="adj" fmla="val 460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095375"/>
            <a:ext cx="3752850" cy="2895600"/>
          </a:xfrm>
          <a:prstGeom prst="roundRect">
            <a:avLst>
              <a:gd name="adj" fmla="val 4605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43500" y="1524000"/>
            <a:ext cx="3219402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背景选得好，颜色很漂亮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143500" y="2000250"/>
            <a:ext cx="3219402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⭐ 生物种类很多，很丰富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143500" y="2476500"/>
            <a:ext cx="3219402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⭐ ⭐ 声音配得好，像真的海底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143500" y="2952750"/>
            <a:ext cx="3219402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⭐ ⭐ ⭐ 有自己的创意！太棒了！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来看看同学的作品吧！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1143000"/>
            <a:ext cx="386715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展示指引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762000" y="1524000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👀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别人放了什么生物？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👂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听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他用的是什么声音？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你觉得哪里做得好？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说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告诉他你喜欢哪里！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👍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学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好的创意可以学习！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4857750" y="114300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⭐ 互评星星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28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514600" cy="27051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333750" y="1143000"/>
            <a:ext cx="2514600" cy="27051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96000" y="1143000"/>
            <a:ext cx="2514600" cy="27051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今天我们学到了什么？（1）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71500" y="109537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🖥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571500" y="1428750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Scratch 界面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62000" y="1762125"/>
            <a:ext cx="2126932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舞台区 · 看效果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角色区 · 管角色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积木区 · 选积木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脚本区 · 拼积木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工具栏 · 常用功能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3333750" y="109537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3333750" y="1428750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角色和背景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524250" y="1762125"/>
            <a:ext cx="2126932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🎭 角色 = 演员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在舞台上动的东西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🖼 背景 = 舞台布景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所有角色活动的画面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口诀：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角色会动，背景不改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6096000" y="1095375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6096000" y="1428750"/>
            <a:ext cx="251364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积木家族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286500" y="1814513"/>
            <a:ext cx="781273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⚡ 事件 — 什么时候开始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6286500" y="2078310"/>
            <a:ext cx="1665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6286500" y="2580233"/>
            <a:ext cx="58199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 运动 — 怎么动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6286500" y="2844031"/>
            <a:ext cx="1665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6286500" y="3148831"/>
            <a:ext cx="1665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286500" y="3650754"/>
            <a:ext cx="644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外观 — 长什么样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6286500" y="3881214"/>
            <a:ext cx="51621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15"/>
              </a:lnSpc>
              <a:buNone/>
            </a:pPr>
            <a:r>
              <a:rPr lang="en-US" sz="82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· 换造型/说话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28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4800600" cy="2895600"/>
          </a:xfrm>
          <a:prstGeom prst="roundRect">
            <a:avLst>
              <a:gd name="adj" fmla="val 460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0" y="1047750"/>
            <a:ext cx="2895600" cy="2895600"/>
          </a:xfrm>
          <a:prstGeom prst="roundRect">
            <a:avLst>
              <a:gd name="adj" fmla="val 460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2000" y="1428750"/>
            <a:ext cx="1469517" cy="257175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 w="9525">
            <a:solidFill>
              <a:srgbClr val="0D5FC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积木名称</a:t>
            </a:r>
            <a:endParaRPr lang="en-US" sz="820" dirty="0"/>
          </a:p>
        </p:txBody>
      </p:sp>
      <p:sp>
        <p:nvSpPr>
          <p:cNvPr id="8" name="Text 5"/>
          <p:cNvSpPr/>
          <p:nvPr/>
        </p:nvSpPr>
        <p:spPr>
          <a:xfrm>
            <a:off x="2190750" y="1428750"/>
            <a:ext cx="599408" cy="257175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 w="9525">
            <a:solidFill>
              <a:srgbClr val="0D5FC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家族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2762250" y="1428750"/>
            <a:ext cx="2436304" cy="257175"/>
          </a:xfrm>
          <a:prstGeom prst="roundRect">
            <a:avLst>
              <a:gd name="adj" fmla="val 22222"/>
            </a:avLst>
          </a:prstGeom>
          <a:solidFill>
            <a:srgbClr val="1E88FF"/>
          </a:solidFill>
          <a:ln w="9525">
            <a:solidFill>
              <a:srgbClr val="0D5FC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作用</a:t>
            </a:r>
            <a:endParaRPr lang="en-US" sz="820" dirty="0"/>
          </a:p>
        </p:txBody>
      </p:sp>
      <p:sp>
        <p:nvSpPr>
          <p:cNvPr id="10" name="Shape 7"/>
          <p:cNvSpPr/>
          <p:nvPr/>
        </p:nvSpPr>
        <p:spPr>
          <a:xfrm>
            <a:off x="762000" y="1714500"/>
            <a:ext cx="1447800" cy="257175"/>
          </a:xfrm>
          <a:prstGeom prst="roundRect">
            <a:avLst>
              <a:gd name="adj" fmla="val 18519"/>
            </a:avLst>
          </a:prstGeom>
          <a:ln w="9525">
            <a:solidFill>
              <a:srgbClr val="E0D0B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190750" y="171450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⚡ 事件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2762250" y="171450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启动程序</a:t>
            </a:r>
            <a:endParaRPr lang="en-US" sz="750" dirty="0"/>
          </a:p>
        </p:txBody>
      </p:sp>
      <p:sp>
        <p:nvSpPr>
          <p:cNvPr id="13" name="Shape 10"/>
          <p:cNvSpPr/>
          <p:nvPr/>
        </p:nvSpPr>
        <p:spPr>
          <a:xfrm>
            <a:off x="762000" y="2000250"/>
            <a:ext cx="1447800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90750" y="200025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运动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2762250" y="200025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让角色向前走</a:t>
            </a:r>
            <a:endParaRPr lang="en-US" sz="750" dirty="0"/>
          </a:p>
        </p:txBody>
      </p:sp>
      <p:sp>
        <p:nvSpPr>
          <p:cNvPr id="16" name="Shape 13"/>
          <p:cNvSpPr/>
          <p:nvPr/>
        </p:nvSpPr>
        <p:spPr>
          <a:xfrm>
            <a:off x="762000" y="2286000"/>
            <a:ext cx="1447800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190750" y="228600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控制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2762250" y="228600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重复运行里面的积木</a:t>
            </a:r>
            <a:endParaRPr lang="en-US" sz="750" dirty="0"/>
          </a:p>
        </p:txBody>
      </p:sp>
      <p:sp>
        <p:nvSpPr>
          <p:cNvPr id="19" name="Shape 16"/>
          <p:cNvSpPr/>
          <p:nvPr/>
        </p:nvSpPr>
        <p:spPr>
          <a:xfrm>
            <a:off x="762000" y="2571750"/>
            <a:ext cx="1447800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190750" y="257175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运动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2762250" y="257175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碰到边界就回头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762000" y="2857500"/>
            <a:ext cx="1469517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2190750" y="285750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运动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2762250" y="285750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FFF5DC"/>
          </a:solidFill>
          <a:ln w="9525">
            <a:solidFill>
              <a:srgbClr val="E0D0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控制角色的旋转方向</a:t>
            </a:r>
            <a:endParaRPr lang="en-US" sz="750" dirty="0"/>
          </a:p>
        </p:txBody>
      </p:sp>
      <p:sp>
        <p:nvSpPr>
          <p:cNvPr id="25" name="Shape 22"/>
          <p:cNvSpPr/>
          <p:nvPr/>
        </p:nvSpPr>
        <p:spPr>
          <a:xfrm>
            <a:off x="762000" y="3143250"/>
            <a:ext cx="1447800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2190750" y="3143250"/>
            <a:ext cx="599408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9B59B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🔊 声音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2762250" y="3143250"/>
            <a:ext cx="2436304" cy="257175"/>
          </a:xfrm>
          <a:prstGeom prst="roundRect">
            <a:avLst>
              <a:gd name="adj" fmla="val 18519"/>
            </a:avLst>
          </a:prstGeom>
          <a:solidFill>
            <a:srgbClr val="E8F4FF"/>
          </a:solidFill>
          <a:ln w="9525">
            <a:solidFill>
              <a:srgbClr val="C0D8F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播放选择的声音</a:t>
            </a:r>
            <a:endParaRPr lang="en-US" sz="750" dirty="0"/>
          </a:p>
        </p:txBody>
      </p:sp>
      <p:sp>
        <p:nvSpPr>
          <p:cNvPr id="28" name="Text 25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今天我们学到了什么？（2）</a:t>
            </a:r>
            <a:endParaRPr lang="en-US" sz="1650" dirty="0"/>
          </a:p>
        </p:txBody>
      </p:sp>
      <p:sp>
        <p:nvSpPr>
          <p:cNvPr id="29" name="Text 26"/>
          <p:cNvSpPr/>
          <p:nvPr/>
        </p:nvSpPr>
        <p:spPr>
          <a:xfrm>
            <a:off x="571500" y="109537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积木全家福</a:t>
            </a:r>
            <a:endParaRPr lang="en-US" sz="1120" dirty="0"/>
          </a:p>
        </p:txBody>
      </p:sp>
      <p:sp>
        <p:nvSpPr>
          <p:cNvPr id="30" name="Text 27"/>
          <p:cNvSpPr/>
          <p:nvPr/>
        </p:nvSpPr>
        <p:spPr>
          <a:xfrm>
            <a:off x="5715000" y="109537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我学会的技能</a:t>
            </a:r>
            <a:endParaRPr lang="en-US" sz="1120" dirty="0"/>
          </a:p>
        </p:txBody>
      </p:sp>
      <p:sp>
        <p:nvSpPr>
          <p:cNvPr id="31" name="Text 28"/>
          <p:cNvSpPr/>
          <p:nvPr/>
        </p:nvSpPr>
        <p:spPr>
          <a:xfrm>
            <a:off x="5905500" y="1581150"/>
            <a:ext cx="88448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认识 Scratch 界面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5905500" y="1832595"/>
            <a:ext cx="58511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理解角色和背景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5905500" y="2084040"/>
            <a:ext cx="6536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认识三大积木家族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5905500" y="2335485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更换海底背景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5905500" y="2586930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添加多个角色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5905500" y="2838376"/>
            <a:ext cx="7222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用积木让小鱼游起来</a:t>
            </a:r>
            <a:endParaRPr lang="en-US" sz="900" dirty="0"/>
          </a:p>
        </p:txBody>
      </p:sp>
      <p:sp>
        <p:nvSpPr>
          <p:cNvPr id="37" name="Text 34"/>
          <p:cNvSpPr/>
          <p:nvPr/>
        </p:nvSpPr>
        <p:spPr>
          <a:xfrm>
            <a:off x="5905500" y="3089821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理解顺序结构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5905500" y="3365078"/>
            <a:ext cx="24214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使用</a:t>
            </a:r>
            <a:endParaRPr lang="en-US" sz="900" dirty="0"/>
          </a:p>
        </p:txBody>
      </p:sp>
      <p:sp>
        <p:nvSpPr>
          <p:cNvPr id="39" name="Text 36"/>
          <p:cNvSpPr/>
          <p:nvPr/>
        </p:nvSpPr>
        <p:spPr>
          <a:xfrm>
            <a:off x="5905500" y="3646066"/>
            <a:ext cx="65365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设置碰到边缘反弹</a:t>
            </a:r>
            <a:endParaRPr lang="en-US" sz="900" dirty="0"/>
          </a:p>
        </p:txBody>
      </p:sp>
      <p:sp>
        <p:nvSpPr>
          <p:cNvPr id="40" name="Text 37"/>
          <p:cNvSpPr/>
          <p:nvPr/>
        </p:nvSpPr>
        <p:spPr>
          <a:xfrm>
            <a:off x="5905500" y="3897511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调整旋转方式</a:t>
            </a:r>
            <a:endParaRPr lang="en-US" sz="900" dirty="0"/>
          </a:p>
        </p:txBody>
      </p:sp>
      <p:sp>
        <p:nvSpPr>
          <p:cNvPr id="41" name="Text 38"/>
          <p:cNvSpPr/>
          <p:nvPr/>
        </p:nvSpPr>
        <p:spPr>
          <a:xfrm>
            <a:off x="5905500" y="4148956"/>
            <a:ext cx="72226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复制积木到不同角色</a:t>
            </a:r>
            <a:endParaRPr lang="en-US" sz="900" dirty="0"/>
          </a:p>
        </p:txBody>
      </p:sp>
      <p:sp>
        <p:nvSpPr>
          <p:cNvPr id="42" name="Text 39"/>
          <p:cNvSpPr/>
          <p:nvPr/>
        </p:nvSpPr>
        <p:spPr>
          <a:xfrm>
            <a:off x="5905500" y="4400401"/>
            <a:ext cx="5165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添加背景音乐</a:t>
            </a:r>
            <a:endParaRPr lang="en-US" sz="900" dirty="0"/>
          </a:p>
        </p:txBody>
      </p:sp>
      <p:sp>
        <p:nvSpPr>
          <p:cNvPr id="43" name="Text 40"/>
          <p:cNvSpPr/>
          <p:nvPr/>
        </p:nvSpPr>
        <p:spPr>
          <a:xfrm>
            <a:off x="5905500" y="4651846"/>
            <a:ext cx="85948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能独立创作海底世界！🎉</a:t>
            </a:r>
            <a:endParaRPr lang="en-US" sz="900" dirty="0"/>
          </a:p>
        </p:txBody>
      </p:sp>
      <p:sp>
        <p:nvSpPr>
          <p:cNvPr id="44" name="Text 4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45" name="Text 4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28</a:t>
            </a:r>
            <a:endParaRPr lang="en-US" sz="6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086225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095375"/>
            <a:ext cx="3752850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762250"/>
            <a:ext cx="4086225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857750" y="2762250"/>
            <a:ext cx="1847850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6858000" y="2762250"/>
            <a:ext cx="1752600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9B59B6">
                <a:alpha val="100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762000" y="1524000"/>
            <a:ext cx="1781175" cy="257175"/>
          </a:xfrm>
          <a:prstGeom prst="roundRect">
            <a:avLst>
              <a:gd name="adj" fmla="val 25926"/>
            </a:avLst>
          </a:prstGeom>
          <a:solidFill>
            <a:srgbClr val="E8F4FF"/>
          </a:solidFill>
          <a:ln w="9525">
            <a:solidFill>
              <a:srgbClr val="1E88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04553" y="1595437"/>
            <a:ext cx="93762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1A2B4B"/>
                </a:solidFill>
                <a:highlight>
                  <a:srgbClr val="E8F4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</a:t>
            </a:r>
            <a:endParaRPr lang="en-US" sz="750" dirty="0"/>
          </a:p>
        </p:txBody>
      </p:sp>
      <p:sp>
        <p:nvSpPr>
          <p:cNvPr id="12" name="Shape 9"/>
          <p:cNvSpPr/>
          <p:nvPr/>
        </p:nvSpPr>
        <p:spPr>
          <a:xfrm>
            <a:off x="2619375" y="1524000"/>
            <a:ext cx="1781175" cy="257175"/>
          </a:xfrm>
          <a:prstGeom prst="roundRect">
            <a:avLst>
              <a:gd name="adj" fmla="val 25926"/>
            </a:avLst>
          </a:prstGeom>
          <a:solidFill>
            <a:srgbClr val="E8F4FF"/>
          </a:solidFill>
          <a:ln w="9525">
            <a:solidFill>
              <a:srgbClr val="4ECDC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815903" y="1595437"/>
            <a:ext cx="95622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1A2B4B"/>
                </a:solidFill>
                <a:highlight>
                  <a:srgbClr val="E8F4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4146798" y="1595437"/>
            <a:ext cx="57224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1A2B4B"/>
                </a:solidFill>
                <a:highlight>
                  <a:srgbClr val="E8F4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</a:t>
            </a:r>
            <a:endParaRPr lang="en-US" sz="750" dirty="0"/>
          </a:p>
        </p:txBody>
      </p:sp>
      <p:sp>
        <p:nvSpPr>
          <p:cNvPr id="15" name="Shape 12"/>
          <p:cNvSpPr/>
          <p:nvPr/>
        </p:nvSpPr>
        <p:spPr>
          <a:xfrm>
            <a:off x="762000" y="1857375"/>
            <a:ext cx="1781175" cy="257175"/>
          </a:xfrm>
          <a:prstGeom prst="roundRect">
            <a:avLst>
              <a:gd name="adj" fmla="val 25926"/>
            </a:avLst>
          </a:prstGeom>
          <a:solidFill>
            <a:srgbClr val="E8F4FF"/>
          </a:solidFill>
          <a:ln w="9525">
            <a:solidFill>
              <a:srgbClr val="1E88F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233264" y="1928813"/>
            <a:ext cx="9681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1A2B4B"/>
                </a:solidFill>
                <a:highlight>
                  <a:srgbClr val="E8F4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</a:t>
            </a:r>
            <a:endParaRPr lang="en-US" sz="750" dirty="0"/>
          </a:p>
        </p:txBody>
      </p:sp>
      <p:sp>
        <p:nvSpPr>
          <p:cNvPr id="17" name="Shape 14"/>
          <p:cNvSpPr/>
          <p:nvPr/>
        </p:nvSpPr>
        <p:spPr>
          <a:xfrm>
            <a:off x="2619375" y="1857375"/>
            <a:ext cx="1781175" cy="257175"/>
          </a:xfrm>
          <a:prstGeom prst="roundRect">
            <a:avLst>
              <a:gd name="adj" fmla="val 25926"/>
            </a:avLst>
          </a:prstGeom>
          <a:solidFill>
            <a:srgbClr val="E8F4FF"/>
          </a:solidFill>
          <a:ln w="9525">
            <a:solidFill>
              <a:srgbClr val="1E88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067720" y="1928813"/>
            <a:ext cx="10365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50" dirty="0">
                <a:solidFill>
                  <a:srgbClr val="1A2B4B"/>
                </a:solidFill>
                <a:highlight>
                  <a:srgbClr val="E8F4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D.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5048250" y="1524000"/>
            <a:ext cx="1614535" cy="257175"/>
          </a:xfrm>
          <a:prstGeom prst="roundRect">
            <a:avLst>
              <a:gd name="adj" fmla="val 25926"/>
            </a:avLst>
          </a:prstGeom>
          <a:solidFill>
            <a:srgbClr val="FFF5DC"/>
          </a:solidFill>
          <a:ln w="9525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运动家族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6715125" y="1524000"/>
            <a:ext cx="1614535" cy="257175"/>
          </a:xfrm>
          <a:prstGeom prst="roundRect">
            <a:avLst>
              <a:gd name="adj" fmla="val 25926"/>
            </a:avLst>
          </a:prstGeom>
          <a:solidFill>
            <a:srgbClr val="FFF5DC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事件家族 ✅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5048250" y="1857375"/>
            <a:ext cx="1614535" cy="257175"/>
          </a:xfrm>
          <a:prstGeom prst="roundRect">
            <a:avLst>
              <a:gd name="adj" fmla="val 25926"/>
            </a:avLst>
          </a:prstGeom>
          <a:solidFill>
            <a:srgbClr val="FFF5DC"/>
          </a:solidFill>
          <a:ln w="9525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 外观家族</a:t>
            </a:r>
            <a:endParaRPr lang="en-US" sz="750" dirty="0"/>
          </a:p>
        </p:txBody>
      </p:sp>
      <p:sp>
        <p:nvSpPr>
          <p:cNvPr id="22" name="Text 19"/>
          <p:cNvSpPr/>
          <p:nvPr/>
        </p:nvSpPr>
        <p:spPr>
          <a:xfrm>
            <a:off x="6715125" y="1857375"/>
            <a:ext cx="1614535" cy="257175"/>
          </a:xfrm>
          <a:prstGeom prst="roundRect">
            <a:avLst>
              <a:gd name="adj" fmla="val 25926"/>
            </a:avLst>
          </a:prstGeom>
          <a:solidFill>
            <a:srgbClr val="FFF5DC"/>
          </a:solidFill>
          <a:ln w="9525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D. 控制家族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762000" y="3190875"/>
            <a:ext cx="1807893" cy="257175"/>
          </a:xfrm>
          <a:prstGeom prst="roundRect">
            <a:avLst>
              <a:gd name="adj" fmla="val 25926"/>
            </a:avLst>
          </a:prstGeom>
          <a:solidFill>
            <a:srgbClr val="E0F7FA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舞台的布景</a:t>
            </a:r>
            <a:endParaRPr lang="en-US" sz="750" dirty="0"/>
          </a:p>
        </p:txBody>
      </p:sp>
      <p:sp>
        <p:nvSpPr>
          <p:cNvPr id="24" name="Text 21"/>
          <p:cNvSpPr/>
          <p:nvPr/>
        </p:nvSpPr>
        <p:spPr>
          <a:xfrm>
            <a:off x="2619375" y="3190875"/>
            <a:ext cx="1807893" cy="257175"/>
          </a:xfrm>
          <a:prstGeom prst="roundRect">
            <a:avLst>
              <a:gd name="adj" fmla="val 25926"/>
            </a:avLst>
          </a:prstGeom>
          <a:solidFill>
            <a:srgbClr val="E0F7FA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舞台上的演员 ✅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762000" y="3524250"/>
            <a:ext cx="1807893" cy="257175"/>
          </a:xfrm>
          <a:prstGeom prst="roundRect">
            <a:avLst>
              <a:gd name="adj" fmla="val 25926"/>
            </a:avLst>
          </a:prstGeom>
          <a:solidFill>
            <a:srgbClr val="E0F7FA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 编程积木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2619375" y="3524250"/>
            <a:ext cx="1807893" cy="257175"/>
          </a:xfrm>
          <a:prstGeom prst="roundRect">
            <a:avLst>
              <a:gd name="adj" fmla="val 25926"/>
            </a:avLst>
          </a:prstGeom>
          <a:solidFill>
            <a:srgbClr val="E0F7FA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D. 声音文件</a:t>
            </a: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5048250" y="3190875"/>
            <a:ext cx="1469517" cy="257175"/>
          </a:xfrm>
          <a:prstGeom prst="roundRect">
            <a:avLst>
              <a:gd name="adj" fmla="val 25926"/>
            </a:avLst>
          </a:prstGeom>
          <a:solidFill>
            <a:srgbClr val="FFE0EC"/>
          </a:solidFill>
          <a:ln w="9525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循环结构</a:t>
            </a:r>
            <a:endParaRPr lang="en-US" sz="750" dirty="0"/>
          </a:p>
        </p:txBody>
      </p:sp>
      <p:sp>
        <p:nvSpPr>
          <p:cNvPr id="28" name="Text 25"/>
          <p:cNvSpPr/>
          <p:nvPr/>
        </p:nvSpPr>
        <p:spPr>
          <a:xfrm>
            <a:off x="5048250" y="3500438"/>
            <a:ext cx="1469517" cy="257175"/>
          </a:xfrm>
          <a:prstGeom prst="roundRect">
            <a:avLst>
              <a:gd name="adj" fmla="val 25926"/>
            </a:avLst>
          </a:prstGeom>
          <a:solidFill>
            <a:srgbClr val="FFE0EC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顺序结构 ✅</a:t>
            </a:r>
            <a:endParaRPr lang="en-US" sz="750" dirty="0"/>
          </a:p>
        </p:txBody>
      </p:sp>
      <p:sp>
        <p:nvSpPr>
          <p:cNvPr id="29" name="Text 26"/>
          <p:cNvSpPr/>
          <p:nvPr/>
        </p:nvSpPr>
        <p:spPr>
          <a:xfrm>
            <a:off x="5048250" y="3810000"/>
            <a:ext cx="1469517" cy="257175"/>
          </a:xfrm>
          <a:prstGeom prst="roundRect">
            <a:avLst>
              <a:gd name="adj" fmla="val 25926"/>
            </a:avLst>
          </a:prstGeom>
          <a:solidFill>
            <a:srgbClr val="FFE0EC"/>
          </a:solidFill>
          <a:ln w="9525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 选择结构</a:t>
            </a:r>
            <a:endParaRPr lang="en-US" sz="750" dirty="0"/>
          </a:p>
        </p:txBody>
      </p:sp>
      <p:sp>
        <p:nvSpPr>
          <p:cNvPr id="30" name="Text 27"/>
          <p:cNvSpPr/>
          <p:nvPr/>
        </p:nvSpPr>
        <p:spPr>
          <a:xfrm>
            <a:off x="7048500" y="3190875"/>
            <a:ext cx="1372838" cy="257175"/>
          </a:xfrm>
          <a:prstGeom prst="roundRect">
            <a:avLst>
              <a:gd name="adj" fmla="val 25926"/>
            </a:avLst>
          </a:prstGeom>
          <a:solidFill>
            <a:srgbClr val="F0E6FF"/>
          </a:solidFill>
          <a:ln w="9525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重新做一遍</a:t>
            </a:r>
            <a:endParaRPr lang="en-US" sz="750" dirty="0"/>
          </a:p>
        </p:txBody>
      </p:sp>
      <p:sp>
        <p:nvSpPr>
          <p:cNvPr id="31" name="Text 28"/>
          <p:cNvSpPr/>
          <p:nvPr/>
        </p:nvSpPr>
        <p:spPr>
          <a:xfrm>
            <a:off x="7048500" y="3500438"/>
            <a:ext cx="1372838" cy="257175"/>
          </a:xfrm>
          <a:prstGeom prst="roundRect">
            <a:avLst>
              <a:gd name="adj" fmla="val 25926"/>
            </a:avLst>
          </a:prstGeom>
          <a:solidFill>
            <a:srgbClr val="F0E6FF"/>
          </a:solidFill>
          <a:ln w="9525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设左右翻转 ✅</a:t>
            </a:r>
            <a:endParaRPr lang="en-US" sz="750" dirty="0"/>
          </a:p>
        </p:txBody>
      </p:sp>
      <p:sp>
        <p:nvSpPr>
          <p:cNvPr id="32" name="Text 29"/>
          <p:cNvSpPr/>
          <p:nvPr/>
        </p:nvSpPr>
        <p:spPr>
          <a:xfrm>
            <a:off x="7048500" y="3810000"/>
            <a:ext cx="1372838" cy="257175"/>
          </a:xfrm>
          <a:prstGeom prst="roundRect">
            <a:avLst>
              <a:gd name="adj" fmla="val 25926"/>
            </a:avLst>
          </a:prstGeom>
          <a:solidFill>
            <a:srgbClr val="F0E6FF"/>
          </a:solidFill>
          <a:ln w="9525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 关掉 Scratch</a:t>
            </a:r>
            <a:endParaRPr lang="en-US" sz="750" dirty="0"/>
          </a:p>
        </p:txBody>
      </p:sp>
      <p:sp>
        <p:nvSpPr>
          <p:cNvPr id="33" name="Text 30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今天的知识你都记住了吗？</a:t>
            </a:r>
            <a:endParaRPr lang="en-US" sz="1650" dirty="0"/>
          </a:p>
        </p:txBody>
      </p:sp>
      <p:sp>
        <p:nvSpPr>
          <p:cNvPr id="34" name="Text 31"/>
          <p:cNvSpPr/>
          <p:nvPr/>
        </p:nvSpPr>
        <p:spPr>
          <a:xfrm>
            <a:off x="762000" y="1190625"/>
            <a:ext cx="37221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Q1 · 想让小鱼不停游，需要用哪个积木？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5048250" y="1271588"/>
            <a:ext cx="32429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Q2 · "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6873180" y="1271588"/>
            <a:ext cx="6699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"属于哪个积木家族？</a:t>
            </a:r>
            <a:endParaRPr lang="en-US" sz="900" dirty="0"/>
          </a:p>
        </p:txBody>
      </p:sp>
      <p:sp>
        <p:nvSpPr>
          <p:cNvPr id="37" name="Text 34"/>
          <p:cNvSpPr/>
          <p:nvPr/>
        </p:nvSpPr>
        <p:spPr>
          <a:xfrm>
            <a:off x="762000" y="2857500"/>
            <a:ext cx="372213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Q3 · Scratch中，角色相当于什么？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5048250" y="285750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Q4 · 程序从上到下执行，这叫什么？</a:t>
            </a:r>
            <a:endParaRPr lang="en-US" sz="900" dirty="0"/>
          </a:p>
        </p:txBody>
      </p:sp>
      <p:sp>
        <p:nvSpPr>
          <p:cNvPr id="39" name="Text 36"/>
          <p:cNvSpPr/>
          <p:nvPr/>
        </p:nvSpPr>
        <p:spPr>
          <a:xfrm>
            <a:off x="7048500" y="28575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Q5 · 小鱼倒着游怎么办？</a:t>
            </a:r>
            <a:endParaRPr lang="en-US" sz="900" dirty="0"/>
          </a:p>
        </p:txBody>
      </p:sp>
      <p:sp>
        <p:nvSpPr>
          <p:cNvPr id="40" name="Text 3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41" name="Text 3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26 / 28</a:t>
            </a:r>
            <a:endParaRPr lang="en-US" sz="6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我是小老师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8039100" cy="3467100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上台介绍一下你的海底世界吧！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571500" y="1095375"/>
            <a:ext cx="812101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填空式展示脚本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857250" y="1428750"/>
            <a:ext cx="7540942" cy="2762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👋 大家好，我叫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🌊 今天我做的作品叫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🖼 我选的背景是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🐟 我放了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个角色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🏃 想让角色动起来，我用到了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积木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让角色一直走，我用了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↕ 不让小鱼倒着游，我设置了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我加的配乐是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我最满意的地方是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💪 我遇到的困难是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🎉 我是怎么解决的 </a:t>
            </a:r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__________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0" name="Text 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27 / 28</a:t>
            </a:r>
            <a:endParaRPr lang="en-US" sz="6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571500" y="2667000"/>
            <a:ext cx="168221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🐠 回顾今天作品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428875" y="2667000"/>
            <a:ext cx="168221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继续自由创作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4286250" y="2667000"/>
            <a:ext cx="1682210" cy="609600"/>
          </a:xfrm>
          <a:prstGeom prst="roundRect">
            <a:avLst>
              <a:gd name="adj" fmla="val 2187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预习下节课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857250"/>
            <a:ext cx="5800725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713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429375" y="3238500"/>
            <a:ext cx="1972247" cy="466725"/>
          </a:xfrm>
          <a:prstGeom prst="roundRect">
            <a:avLst>
              <a:gd name="adj" fmla="val 2449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下次见！🌟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1" name="Text 7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</a:t>
            </a:r>
            <a:endParaRPr lang="en-US" sz="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课前导入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714375"/>
            <a:ext cx="5086350" cy="2895600"/>
          </a:xfrm>
          <a:prstGeom prst="roundRect">
            <a:avLst>
              <a:gd name="adj" fmla="val 460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000750" y="714375"/>
            <a:ext cx="2648998" cy="752475"/>
          </a:xfrm>
          <a:prstGeom prst="roundRect">
            <a:avLst>
              <a:gd name="adj" fmla="val 17722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🐠 你去过海底世界吗？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000750" y="1619250"/>
            <a:ext cx="2648998" cy="752475"/>
          </a:xfrm>
          <a:prstGeom prst="roundRect">
            <a:avLst>
              <a:gd name="adj" fmla="val 17722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🦀 你见过哪些海洋生物？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6000750" y="2524125"/>
            <a:ext cx="2648998" cy="752475"/>
          </a:xfrm>
          <a:prstGeom prst="roundRect">
            <a:avLst>
              <a:gd name="adj" fmla="val 17722"/>
            </a:avLst>
          </a:prstGeom>
          <a:solidFill>
            <a:srgbClr val="FFE0EC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6B9D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🐙 你想放什么生物进去？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62000" y="619125"/>
            <a:ext cx="96678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"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62000" y="857250"/>
            <a:ext cx="473725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小超人的奇妙发现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62000" y="1285875"/>
            <a:ext cx="4737259" cy="2095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有一天，小超人在海边玩耍，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他突然发现海水下面有一个神奇的世界——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🐠 五颜六色的小鱼游来游去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🦀 螃蟹横着走来走去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🐙 水母像晶莹的小伞漂浮着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🌊 海底的水草在波浪中轻轻摇摆……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小超人想："如果我能用 Scratch 做出一片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属于自己的海底世界，那该多酷啊！"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于是，他打开了电脑，开始了冒险……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28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047750"/>
            <a:ext cx="2895600" cy="3371850"/>
          </a:xfrm>
          <a:prstGeom prst="roundRect">
            <a:avLst>
              <a:gd name="adj" fmla="val 4605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092470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6" name="Shape 3"/>
          <p:cNvSpPr/>
          <p:nvPr/>
        </p:nvSpPr>
        <p:spPr>
          <a:xfrm>
            <a:off x="4000500" y="1047750"/>
            <a:ext cx="4610100" cy="3371850"/>
          </a:xfrm>
          <a:prstGeom prst="roundRect">
            <a:avLst>
              <a:gd name="adj" fmla="val 395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191000" y="1190625"/>
            <a:ext cx="4427887" cy="457200"/>
          </a:xfrm>
          <a:prstGeom prst="roundRect">
            <a:avLst>
              <a:gd name="adj" fmla="val 20833"/>
            </a:avLst>
          </a:prstGeom>
          <a:solidFill>
            <a:srgbClr val="E8F4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🌊 背景 · 美丽的海底背景图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191000" y="1714500"/>
            <a:ext cx="4427887" cy="457200"/>
          </a:xfrm>
          <a:prstGeom prst="roundRect">
            <a:avLst>
              <a:gd name="adj" fmla="val 20833"/>
            </a:avLst>
          </a:prstGeom>
          <a:solidFill>
            <a:srgbClr val="FFF5DC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🐟 小鱼 · 在水里游来游去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191000" y="2238375"/>
            <a:ext cx="4427887" cy="457200"/>
          </a:xfrm>
          <a:prstGeom prst="roundRect">
            <a:avLst>
              <a:gd name="adj" fmla="val 20833"/>
            </a:avLst>
          </a:prstGeom>
          <a:solidFill>
            <a:srgbClr val="FFE0EC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🦀 螃蟹 · 横着走来走去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191000" y="2762250"/>
            <a:ext cx="4427887" cy="457200"/>
          </a:xfrm>
          <a:prstGeom prst="roundRect">
            <a:avLst>
              <a:gd name="adj" fmla="val 20833"/>
            </a:avLst>
          </a:prstGeom>
          <a:solidFill>
            <a:srgbClr val="F0E6FF"/>
          </a:solidFill>
          <a:ln w="14288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🐙 水母 · 像小伞一样漂浮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191000" y="3286125"/>
            <a:ext cx="2107597" cy="457200"/>
          </a:xfrm>
          <a:prstGeom prst="roundRect">
            <a:avLst>
              <a:gd name="adj" fmla="val 20833"/>
            </a:avLst>
          </a:prstGeom>
          <a:solidFill>
            <a:srgbClr val="E0F7FA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声音 · 海底音乐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334125" y="3286125"/>
            <a:ext cx="2107597" cy="457200"/>
          </a:xfrm>
          <a:prstGeom prst="roundRect">
            <a:avLst>
              <a:gd name="adj" fmla="val 20833"/>
            </a:avLst>
          </a:prstGeom>
          <a:solidFill>
            <a:srgbClr val="FFE5E5"/>
          </a:solidFill>
          <a:ln w="14288">
            <a:solidFill>
              <a:srgbClr val="FF4757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启动 · 点绿旗开始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71500" y="619125"/>
            <a:ext cx="531733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我们要做的海底世界里有什么？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71500" y="2428875"/>
            <a:ext cx="2900362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 成品演示视频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28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0EE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认识 Scratch 编程界面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375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理解角色和背景的概念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905500" y="2762250"/>
            <a:ext cx="2358962" cy="514350"/>
          </a:xfrm>
          <a:prstGeom prst="roundRect">
            <a:avLst>
              <a:gd name="adj" fmla="val 2592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认识三大积木家族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走进 Scratch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7620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2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28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1500" y="1047750"/>
            <a:ext cx="3943350" cy="3467100"/>
          </a:xfrm>
          <a:prstGeom prst="roundRect">
            <a:avLst>
              <a:gd name="adj" fmla="val 3846"/>
            </a:avLst>
          </a:prstGeom>
          <a:solidFill>
            <a:srgbClr val="F0F4FF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479185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🖥 认识 Scratch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>
            <a:off x="4857750" y="1047750"/>
            <a:ext cx="3954161" cy="561975"/>
          </a:xfrm>
          <a:prstGeom prst="roundRect">
            <a:avLst>
              <a:gd name="adj" fmla="val 1694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4757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①</a:t>
            </a:r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舞台区 · 看到作品效果的地方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857750" y="1666875"/>
            <a:ext cx="3954161" cy="561975"/>
          </a:xfrm>
          <a:prstGeom prst="roundRect">
            <a:avLst>
              <a:gd name="adj" fmla="val 1694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②</a:t>
            </a:r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角色区 · 管理所有角色和背景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857750" y="2286000"/>
            <a:ext cx="3954161" cy="561975"/>
          </a:xfrm>
          <a:prstGeom prst="roundRect">
            <a:avLst>
              <a:gd name="adj" fmla="val 1694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③</a:t>
            </a:r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积木区 · 拖拽积木来编程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857750" y="2905125"/>
            <a:ext cx="3954161" cy="561975"/>
          </a:xfrm>
          <a:prstGeom prst="roundRect">
            <a:avLst>
              <a:gd name="adj" fmla="val 1694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④</a:t>
            </a:r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脚本区 · 把积木拼在一起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857750" y="3524250"/>
            <a:ext cx="3954161" cy="561975"/>
          </a:xfrm>
          <a:prstGeom prst="roundRect">
            <a:avLst>
              <a:gd name="adj" fmla="val 16949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9B59B6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9B59B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⑤</a:t>
            </a:r>
            <a:pPr algn="l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工具栏 · 保存、新建等常用功能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Scratch 界面长什么样？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71500" y="2476500"/>
            <a:ext cx="3963829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📸 Scratch 界面截图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28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619500" y="1095375"/>
            <a:ext cx="2514600" cy="3324225"/>
          </a:xfrm>
          <a:prstGeom prst="roundRect">
            <a:avLst>
              <a:gd name="adj" fmla="val 5303"/>
            </a:avLst>
          </a:prstGeom>
          <a:solidFill>
            <a:srgbClr val="F0F4FF"/>
          </a:solidFill>
          <a:ln w="19050">
            <a:solidFill>
              <a:srgbClr val="FFD23F"/>
            </a:solidFill>
            <a:prstDash val="dash"/>
          </a:ln>
        </p:spPr>
      </p:sp>
      <p:sp>
        <p:nvSpPr>
          <p:cNvPr id="5" name="Text 2"/>
          <p:cNvSpPr/>
          <p:nvPr/>
        </p:nvSpPr>
        <p:spPr>
          <a:xfrm>
            <a:off x="571500" y="238125"/>
            <a:ext cx="1285827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 角色和背景</a:t>
            </a:r>
            <a:endParaRPr lang="en-US" sz="970" dirty="0"/>
          </a:p>
        </p:txBody>
      </p:sp>
      <p:sp>
        <p:nvSpPr>
          <p:cNvPr id="6" name="Shape 3"/>
          <p:cNvSpPr/>
          <p:nvPr/>
        </p:nvSpPr>
        <p:spPr>
          <a:xfrm>
            <a:off x="571500" y="1095375"/>
            <a:ext cx="2419350" cy="1562100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857500"/>
            <a:ext cx="2419350" cy="1562100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 = 演员，背景 = 布景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459111" y="1676400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413421" y="1857375"/>
            <a:ext cx="18291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596330" y="1685925"/>
            <a:ext cx="52221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小鱼、螃蟹、水母等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可以在舞台上移动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就像舞台上的演员</a:t>
            </a:r>
            <a:endParaRPr lang="en-US" sz="750" dirty="0"/>
          </a:p>
        </p:txBody>
      </p:sp>
      <p:sp>
        <p:nvSpPr>
          <p:cNvPr id="12" name="Text 9"/>
          <p:cNvSpPr/>
          <p:nvPr/>
        </p:nvSpPr>
        <p:spPr>
          <a:xfrm>
            <a:off x="1459111" y="3438525"/>
            <a:ext cx="9145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🖼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413421" y="3619500"/>
            <a:ext cx="18291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背景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596330" y="3448050"/>
            <a:ext cx="52221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海底世界的图片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所有角色活动的舞台</a:t>
            </a:r>
            <a:pPr algn="ctr" indent="0" marL="0">
              <a:buNone/>
            </a:pP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就像话剧的布景</a:t>
            </a:r>
            <a:endParaRPr lang="en-US" sz="750" dirty="0"/>
          </a:p>
        </p:txBody>
      </p:sp>
      <p:sp>
        <p:nvSpPr>
          <p:cNvPr id="15" name="Text 12"/>
          <p:cNvSpPr/>
          <p:nvPr/>
        </p:nvSpPr>
        <p:spPr>
          <a:xfrm>
            <a:off x="3619500" y="2428875"/>
            <a:ext cx="2513647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🖱 操作演示截图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6381750" y="1333500"/>
            <a:ext cx="2223611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小口诀：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添加角色 = 选演员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换背景 = 换布景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有演员有布景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A4F6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节目才能开始！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28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积木家族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419350" cy="3371850"/>
          </a:xfrm>
          <a:prstGeom prst="roundRect">
            <a:avLst>
              <a:gd name="adj" fmla="val 5512"/>
            </a:avLst>
          </a:prstGeom>
          <a:solidFill>
            <a:srgbClr val="FFF5DC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381375" y="1143000"/>
            <a:ext cx="2419350" cy="3371850"/>
          </a:xfrm>
          <a:prstGeom prst="roundRect">
            <a:avLst>
              <a:gd name="adj" fmla="val 5512"/>
            </a:avLst>
          </a:prstGeom>
          <a:solidFill>
            <a:srgbClr val="E8F4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191250" y="1143000"/>
            <a:ext cx="2419350" cy="3371850"/>
          </a:xfrm>
          <a:prstGeom prst="roundRect">
            <a:avLst>
              <a:gd name="adj" fmla="val 5512"/>
            </a:avLst>
          </a:prstGeom>
          <a:solidFill>
            <a:srgbClr val="F0E6FF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62000" y="2000250"/>
            <a:ext cx="2028825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94618" y="2145506"/>
            <a:ext cx="628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🏳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762000" y="2524125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⌨ 当按下空格键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762000" y="3048000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🖱 当角色被点击</a:t>
            </a:r>
            <a:endParaRPr lang="en-US" sz="820" dirty="0"/>
          </a:p>
        </p:txBody>
      </p:sp>
      <p:sp>
        <p:nvSpPr>
          <p:cNvPr id="12" name="Shape 9"/>
          <p:cNvSpPr/>
          <p:nvPr/>
        </p:nvSpPr>
        <p:spPr>
          <a:xfrm>
            <a:off x="3571875" y="2000250"/>
            <a:ext cx="2028825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241229" y="2145506"/>
            <a:ext cx="8780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➡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3571875" y="2524125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右转 15 度</a:t>
            </a:r>
            <a:endParaRPr lang="en-US" sz="820" dirty="0"/>
          </a:p>
        </p:txBody>
      </p:sp>
      <p:sp>
        <p:nvSpPr>
          <p:cNvPr id="15" name="Shape 12"/>
          <p:cNvSpPr/>
          <p:nvPr/>
        </p:nvSpPr>
        <p:spPr>
          <a:xfrm>
            <a:off x="3571875" y="3048000"/>
            <a:ext cx="2028825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156397" y="3193256"/>
            <a:ext cx="6288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1A2B4B"/>
                </a:solidFill>
                <a:highlight>
                  <a:srgbClr val="FFFFFF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📍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6381750" y="2000250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说"你好"2秒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6381750" y="2524125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👗 换成造型2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6381750" y="3048000"/>
            <a:ext cx="2059257" cy="409575"/>
          </a:xfrm>
          <a:prstGeom prst="roundRect">
            <a:avLst>
              <a:gd name="adj" fmla="val 23256"/>
            </a:avLst>
          </a:prstGeom>
          <a:solidFill>
            <a:srgbClr val="FFFFFF"/>
          </a:solidFill>
          <a:ln w="14288">
            <a:solidFill>
              <a:srgbClr val="9B59B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1A2B4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将颜色特效增加25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571500" y="619125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编程积木有三个家族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571500" y="1285875"/>
            <a:ext cx="2416969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8C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⚡ 事件积木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571500" y="1666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"什么时候开始"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762000" y="3619500"/>
            <a:ext cx="203025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就像"开始的按钮"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告诉程序什么时候运行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3381375" y="1285875"/>
            <a:ext cx="2416969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运动积木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3381375" y="1666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"角色怎么动"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3571875" y="3619500"/>
            <a:ext cx="203025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就像遥控器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控制角色的动作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6191250" y="1285875"/>
            <a:ext cx="2416969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9B59B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外观积木</a:t>
            </a:r>
            <a:endParaRPr lang="en-US" sz="1350" dirty="0"/>
          </a:p>
        </p:txBody>
      </p:sp>
      <p:sp>
        <p:nvSpPr>
          <p:cNvPr id="28" name="Text 25"/>
          <p:cNvSpPr/>
          <p:nvPr/>
        </p:nvSpPr>
        <p:spPr>
          <a:xfrm>
            <a:off x="6191250" y="1666875"/>
            <a:ext cx="241696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"角色长什么样"</a:t>
            </a:r>
            <a:endParaRPr lang="en-US" sz="820" dirty="0"/>
          </a:p>
        </p:txBody>
      </p:sp>
      <p:sp>
        <p:nvSpPr>
          <p:cNvPr id="29" name="Text 26"/>
          <p:cNvSpPr/>
          <p:nvPr/>
        </p:nvSpPr>
        <p:spPr>
          <a:xfrm>
            <a:off x="6381750" y="3619500"/>
            <a:ext cx="203025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就像化妆师</a:t>
            </a:r>
            <a:pPr algn="ctr" indent="0" marL="0">
              <a:buNone/>
            </a:pPr>
            <a:endParaRPr lang="en-US" sz="670" dirty="0"/>
          </a:p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控制角色的样子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31" name="Text 2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28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3657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476250" y="2476500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000250" y="2476500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524250" y="2476500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048250" y="2476500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572250" y="2476500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9B59B6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495300" y="25908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🌊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95300" y="28289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1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95300" y="30194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换上海底背景</a:t>
            </a:r>
            <a:endParaRPr lang="en-US" sz="670" dirty="0"/>
          </a:p>
        </p:txBody>
      </p:sp>
      <p:sp>
        <p:nvSpPr>
          <p:cNvPr id="13" name="Text 11"/>
          <p:cNvSpPr/>
          <p:nvPr/>
        </p:nvSpPr>
        <p:spPr>
          <a:xfrm>
            <a:off x="2019300" y="25908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FFD23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🐟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019300" y="28289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2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019300" y="30194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邀请海洋生物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3543300" y="25908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🏊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3543300" y="28289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3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543300" y="30194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让小鱼游起来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5067300" y="25908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067300" y="28289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67300" y="30194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复制更多角色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6591300" y="2590800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9B59B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591300" y="28289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5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591300" y="3019425"/>
            <a:ext cx="135350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670" dirty="0">
                <a:solidFill>
                  <a:srgbClr val="5A6F8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加上海底音乐</a:t>
            </a:r>
            <a:endParaRPr lang="en-US" sz="670" dirty="0"/>
          </a:p>
        </p:txBody>
      </p:sp>
      <p:sp>
        <p:nvSpPr>
          <p:cNvPr id="25" name="Text 23"/>
          <p:cNvSpPr/>
          <p:nvPr/>
        </p:nvSpPr>
        <p:spPr>
          <a:xfrm>
            <a:off x="762000" y="85725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6" name="Text 24"/>
          <p:cNvSpPr/>
          <p:nvPr/>
        </p:nvSpPr>
        <p:spPr>
          <a:xfrm>
            <a:off x="3333750" y="104775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7" name="Text 25"/>
          <p:cNvSpPr/>
          <p:nvPr/>
        </p:nvSpPr>
        <p:spPr>
          <a:xfrm>
            <a:off x="3333750" y="166687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打造海底世界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47625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 海底世界</a:t>
            </a:r>
            <a:endParaRPr lang="en-US" sz="670" dirty="0"/>
          </a:p>
        </p:txBody>
      </p:sp>
      <p:sp>
        <p:nvSpPr>
          <p:cNvPr id="29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28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2026-05-20T05:22:07Z</dcterms:created>
  <dcterms:modified xsi:type="dcterms:W3CDTF">2026-05-20T05:22:07Z</dcterms:modified>
</cp:coreProperties>
</file>