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2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svg"/><Relationship Id="rId3" Type="http://schemas.openxmlformats.org/officeDocument/2006/relationships/image" Target="../media/image-1-3.png"/><Relationship Id="rId4" Type="http://schemas.openxmlformats.org/officeDocument/2006/relationships/image" Target="../media/image-1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svg"/><Relationship Id="rId3" Type="http://schemas.openxmlformats.org/officeDocument/2006/relationships/image" Target="../media/image-24-3.png"/><Relationship Id="rId4" Type="http://schemas.openxmlformats.org/officeDocument/2006/relationships/image" Target="../media/image-24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image" Target="../media/image-3-3.png"/><Relationship Id="rId4" Type="http://schemas.openxmlformats.org/officeDocument/2006/relationships/image" Target="../media/image-3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762500"/>
            <a:ext cx="9144000" cy="400050"/>
          </a:xfrm>
          <a:prstGeom prst="rect">
            <a:avLst/>
          </a:prstGeom>
          <a:solidFill>
            <a:srgbClr val="1E88FF"/>
          </a:solidFill>
          <a:ln/>
        </p:spPr>
      </p:sp>
      <p:sp>
        <p:nvSpPr>
          <p:cNvPr id="4" name="Text 1"/>
          <p:cNvSpPr/>
          <p:nvPr/>
        </p:nvSpPr>
        <p:spPr>
          <a:xfrm rot="-240000">
            <a:off x="666750" y="762000"/>
            <a:ext cx="1198816" cy="342900"/>
          </a:xfrm>
          <a:prstGeom prst="roundRect">
            <a:avLst>
              <a:gd name="adj" fmla="val 44444"/>
            </a:avLst>
          </a:prstGeom>
          <a:solidFill>
            <a:srgbClr val="FF4757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spc="150" kern="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LEVEL · 1</a:t>
            </a:r>
            <a:endParaRPr lang="en-US" sz="10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40005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66750" y="1238250"/>
            <a:ext cx="2900362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spc="54" kern="0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SCRATCH · LESSON 2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666750" y="1524000"/>
            <a:ext cx="5317331" cy="1666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0500"/>
              </a:lnSpc>
              <a:buNone/>
            </a:pPr>
            <a:r>
              <a:rPr lang="en-US" sz="10500" spc="525" kern="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奔跑的哨子</a:t>
            </a:r>
            <a:endParaRPr lang="en-US" sz="10500" dirty="0"/>
          </a:p>
        </p:txBody>
      </p:sp>
      <p:sp>
        <p:nvSpPr>
          <p:cNvPr id="8" name="Text 4"/>
          <p:cNvSpPr/>
          <p:nvPr/>
        </p:nvSpPr>
        <p:spPr>
          <a:xfrm>
            <a:off x="666750" y="3333750"/>
            <a:ext cx="4350544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和小超人一起当运动裁判 </a:t>
            </a:r>
            <a:pPr algn="l" indent="0" marL="0">
              <a:buNone/>
            </a:pPr>
            <a:r>
              <a:rPr lang="en-US" sz="165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🏃</a:t>
            </a:r>
            <a:endParaRPr lang="en-US" sz="1650" dirty="0"/>
          </a:p>
        </p:txBody>
      </p:sp>
      <p:sp>
        <p:nvSpPr>
          <p:cNvPr id="9" name="Text 5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少儿编程</a:t>
            </a:r>
            <a:endParaRPr lang="en-US" sz="970" dirty="0"/>
          </a:p>
        </p:txBody>
      </p:sp>
      <p:sp>
        <p:nvSpPr>
          <p:cNvPr id="10" name="Text 6"/>
          <p:cNvSpPr/>
          <p:nvPr/>
        </p:nvSpPr>
        <p:spPr>
          <a:xfrm>
            <a:off x="7381875" y="4857750"/>
            <a:ext cx="145018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L1-2</a:t>
            </a:r>
            <a:endParaRPr lang="en-US" sz="8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41148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5" name="Shape 3"/>
          <p:cNvSpPr/>
          <p:nvPr/>
        </p:nvSpPr>
        <p:spPr>
          <a:xfrm>
            <a:off x="381000" y="2143125"/>
            <a:ext cx="1381125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1E88FF">
                <a:alpha val="15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917228" y="2424113"/>
            <a:ext cx="102915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🎩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917228" y="2619375"/>
            <a:ext cx="308670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做造型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1952625" y="2143125"/>
            <a:ext cx="1381125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1E88FF">
                <a:alpha val="15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2488853" y="2424113"/>
            <a:ext cx="102915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📍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2488853" y="2619375"/>
            <a:ext cx="308670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设起点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3524250" y="2143125"/>
            <a:ext cx="1381125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1E88FF">
                <a:alpha val="15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4060478" y="2424113"/>
            <a:ext cx="102915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🎲</a:t>
            </a:r>
            <a:endParaRPr lang="en-US" sz="1350" dirty="0"/>
          </a:p>
        </p:txBody>
      </p:sp>
      <p:sp>
        <p:nvSpPr>
          <p:cNvPr id="13" name="Text 11"/>
          <p:cNvSpPr/>
          <p:nvPr/>
        </p:nvSpPr>
        <p:spPr>
          <a:xfrm>
            <a:off x="4060478" y="2619375"/>
            <a:ext cx="308670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随机跑</a:t>
            </a:r>
            <a:endParaRPr lang="en-US" sz="1350" dirty="0"/>
          </a:p>
        </p:txBody>
      </p:sp>
      <p:sp>
        <p:nvSpPr>
          <p:cNvPr id="14" name="Shape 12"/>
          <p:cNvSpPr/>
          <p:nvPr/>
        </p:nvSpPr>
        <p:spPr>
          <a:xfrm>
            <a:off x="5095875" y="2143125"/>
            <a:ext cx="1381125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1E88FF">
                <a:alpha val="15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5683523" y="2424113"/>
            <a:ext cx="102915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🚩</a:t>
            </a:r>
            <a:endParaRPr lang="en-US" sz="1350" dirty="0"/>
          </a:p>
        </p:txBody>
      </p:sp>
      <p:sp>
        <p:nvSpPr>
          <p:cNvPr id="16" name="Text 14"/>
          <p:cNvSpPr/>
          <p:nvPr/>
        </p:nvSpPr>
        <p:spPr>
          <a:xfrm>
            <a:off x="5683523" y="2619375"/>
            <a:ext cx="205829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碰旗</a:t>
            </a:r>
            <a:endParaRPr lang="en-US" sz="1350" dirty="0"/>
          </a:p>
        </p:txBody>
      </p:sp>
      <p:sp>
        <p:nvSpPr>
          <p:cNvPr id="17" name="Shape 15"/>
          <p:cNvSpPr/>
          <p:nvPr/>
        </p:nvSpPr>
        <p:spPr>
          <a:xfrm>
            <a:off x="6667500" y="2143125"/>
            <a:ext cx="1381125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1E88FF">
                <a:alpha val="15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7203728" y="2424113"/>
            <a:ext cx="102915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🎵</a:t>
            </a:r>
            <a:endParaRPr lang="en-US" sz="1350" dirty="0"/>
          </a:p>
        </p:txBody>
      </p:sp>
      <p:sp>
        <p:nvSpPr>
          <p:cNvPr id="19" name="Text 17"/>
          <p:cNvSpPr/>
          <p:nvPr/>
        </p:nvSpPr>
        <p:spPr>
          <a:xfrm>
            <a:off x="7203728" y="2619375"/>
            <a:ext cx="308670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加音乐</a:t>
            </a:r>
            <a:endParaRPr lang="en-US" sz="1350" dirty="0"/>
          </a:p>
        </p:txBody>
      </p:sp>
      <p:sp>
        <p:nvSpPr>
          <p:cNvPr id="20" name="Text 18"/>
          <p:cNvSpPr/>
          <p:nvPr/>
        </p:nvSpPr>
        <p:spPr>
          <a:xfrm>
            <a:off x="571500" y="571500"/>
            <a:ext cx="2416969" cy="1333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</a:t>
            </a:r>
            <a:endParaRPr lang="en-US" sz="9750" dirty="0"/>
          </a:p>
        </p:txBody>
      </p:sp>
      <p:sp>
        <p:nvSpPr>
          <p:cNvPr id="21" name="Text 19"/>
          <p:cNvSpPr/>
          <p:nvPr/>
        </p:nvSpPr>
        <p:spPr>
          <a:xfrm>
            <a:off x="3048000" y="762000"/>
            <a:ext cx="4350544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编程关</a:t>
            </a:r>
            <a:endParaRPr lang="en-US" sz="4500" dirty="0"/>
          </a:p>
        </p:txBody>
      </p:sp>
      <p:sp>
        <p:nvSpPr>
          <p:cNvPr id="22" name="Text 20"/>
          <p:cNvSpPr/>
          <p:nvPr/>
        </p:nvSpPr>
        <p:spPr>
          <a:xfrm>
            <a:off x="3048000" y="1381125"/>
            <a:ext cx="4350544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D5FC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让哨子跑起来</a:t>
            </a:r>
            <a:endParaRPr lang="en-US" sz="1350" dirty="0"/>
          </a:p>
        </p:txBody>
      </p:sp>
      <p:sp>
        <p:nvSpPr>
          <p:cNvPr id="23" name="Text 21"/>
          <p:cNvSpPr/>
          <p:nvPr/>
        </p:nvSpPr>
        <p:spPr>
          <a:xfrm>
            <a:off x="1166813" y="3143250"/>
            <a:ext cx="9667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2738438" y="3143250"/>
            <a:ext cx="9667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4310063" y="3143250"/>
            <a:ext cx="9667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5881688" y="3143250"/>
            <a:ext cx="9667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571500" y="34290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跟着这五步走，一个会奔跑的哨子裁判就诞生啦！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L1-2 奔跑的哨子</a:t>
            </a:r>
            <a:endParaRPr lang="en-US" sz="670" dirty="0"/>
          </a:p>
        </p:txBody>
      </p:sp>
      <p:sp>
        <p:nvSpPr>
          <p:cNvPr id="29" name="Text 2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10 / 24</a:t>
            </a:r>
            <a:endParaRPr lang="en-US" sz="6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295275"/>
          </a:xfrm>
          <a:prstGeom prst="roundRect">
            <a:avLst>
              <a:gd name="adj" fmla="val 50000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01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5238750" cy="314325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18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5810250" y="1190625"/>
            <a:ext cx="2695575" cy="1933575"/>
          </a:xfrm>
          <a:prstGeom prst="roundRect">
            <a:avLst>
              <a:gd name="adj" fmla="val 4926"/>
            </a:avLst>
          </a:prstGeom>
          <a:solidFill>
            <a:srgbClr val="F5F7FA"/>
          </a:solidFill>
          <a:ln w="14288">
            <a:solidFill>
              <a:srgbClr val="8392AE"/>
            </a:solidFill>
            <a:prstDash val="dash"/>
          </a:ln>
        </p:spPr>
      </p:sp>
      <p:sp>
        <p:nvSpPr>
          <p:cNvPr id="7" name="Text 4"/>
          <p:cNvSpPr/>
          <p:nvPr/>
        </p:nvSpPr>
        <p:spPr>
          <a:xfrm>
            <a:off x="6803603" y="1976437"/>
            <a:ext cx="9145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8392AE"/>
                </a:solidFill>
                <a:highlight>
                  <a:srgbClr val="F5F7FA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📸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6803603" y="2157413"/>
            <a:ext cx="36582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8392AE"/>
                </a:solidFill>
                <a:highlight>
                  <a:srgbClr val="F5F7FA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操作截图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7169423" y="2100263"/>
            <a:ext cx="348119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8392AE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（课堂演示）</a:t>
            </a:r>
            <a:endParaRPr lang="en-US" sz="750" dirty="0"/>
          </a:p>
        </p:txBody>
      </p:sp>
      <p:sp>
        <p:nvSpPr>
          <p:cNvPr id="10" name="Text 7"/>
          <p:cNvSpPr/>
          <p:nvPr/>
        </p:nvSpPr>
        <p:spPr>
          <a:xfrm>
            <a:off x="5810250" y="3238500"/>
            <a:ext cx="2736009" cy="838200"/>
          </a:xfrm>
          <a:prstGeom prst="roundRect">
            <a:avLst>
              <a:gd name="adj" fmla="val 11364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50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✅ 完成！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给哨子戴上帽子 🎩</a:t>
            </a:r>
            <a:endParaRPr lang="en-US" sz="2920" dirty="0"/>
          </a:p>
        </p:txBody>
      </p:sp>
      <p:sp>
        <p:nvSpPr>
          <p:cNvPr id="12" name="Text 9"/>
          <p:cNvSpPr/>
          <p:nvPr/>
        </p:nvSpPr>
        <p:spPr>
          <a:xfrm>
            <a:off x="714375" y="1285875"/>
            <a:ext cx="473725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📋 操作步骤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714375" y="1524000"/>
            <a:ext cx="4737259" cy="2428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导入「哨子」角色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导入「帽子」角色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点击帽子角色 → 切换到「造型」标签 → 复制造型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切回哨子角色 → 造型标签 → 粘贴帽子的造型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⑤ 调整帽子位置，戴在哨子头上！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⑥ 多做几个造型，让哨子有不同的帽子样式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✨ 新技能 get！跨角色复制造型～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L1-2 奔跑的哨子</a:t>
            </a:r>
            <a:endParaRPr lang="en-US" sz="670" dirty="0"/>
          </a:p>
        </p:txBody>
      </p:sp>
      <p:sp>
        <p:nvSpPr>
          <p:cNvPr id="15" name="Text 1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11 / 24</a:t>
            </a:r>
            <a:endParaRPr lang="en-US" sz="6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044131" cy="371475"/>
          </a:xfrm>
          <a:prstGeom prst="roundRect">
            <a:avLst>
              <a:gd name="adj" fmla="val 41026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02-①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2886075" cy="1743075"/>
          </a:xfrm>
          <a:prstGeom prst="roundRect">
            <a:avLst>
              <a:gd name="adj" fmla="val 6557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333750" y="1190625"/>
            <a:ext cx="2886075" cy="1743075"/>
          </a:xfrm>
          <a:prstGeom prst="roundRect">
            <a:avLst>
              <a:gd name="adj" fmla="val 6557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809875"/>
            <a:ext cx="5648325" cy="1362075"/>
          </a:xfrm>
          <a:prstGeom prst="roundRect">
            <a:avLst>
              <a:gd name="adj" fmla="val 8392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哨子从哪里出发？</a:t>
            </a:r>
            <a:endParaRPr lang="en-US" sz="2920" dirty="0"/>
          </a:p>
        </p:txBody>
      </p:sp>
      <p:sp>
        <p:nvSpPr>
          <p:cNvPr id="9" name="Text 6"/>
          <p:cNvSpPr/>
          <p:nvPr/>
        </p:nvSpPr>
        <p:spPr>
          <a:xfrm>
            <a:off x="714375" y="1285875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想一想</a:t>
            </a:r>
            <a:endParaRPr lang="en-US" sz="1120" dirty="0"/>
          </a:p>
        </p:txBody>
      </p:sp>
      <p:sp>
        <p:nvSpPr>
          <p:cNvPr id="10" name="Text 7"/>
          <p:cNvSpPr/>
          <p:nvPr/>
        </p:nvSpPr>
        <p:spPr>
          <a:xfrm>
            <a:off x="714375" y="1524000"/>
            <a:ext cx="2320290" cy="1000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每次点击绿旗，哨子应该从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同一个地方出发才对！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不然每次位置都不一样，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比赛就不公平啦～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3476625" y="1285875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📍 解决方案</a:t>
            </a:r>
            <a:endParaRPr lang="en-US" sz="1120" dirty="0"/>
          </a:p>
        </p:txBody>
      </p:sp>
      <p:sp>
        <p:nvSpPr>
          <p:cNvPr id="12" name="Text 9"/>
          <p:cNvSpPr/>
          <p:nvPr/>
        </p:nvSpPr>
        <p:spPr>
          <a:xfrm>
            <a:off x="3476625" y="1524000"/>
            <a:ext cx="2320290" cy="1000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在绿旗下面放：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「移到 x: </a:t>
            </a:r>
            <a:pPr algn="l" indent="0" marL="0">
              <a:lnSpc>
                <a:spcPts val="2100"/>
              </a:lnSpc>
              <a:buNone/>
            </a:pPr>
            <a:r>
              <a:rPr lang="en-US" sz="105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-194</a:t>
            </a:r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y: </a:t>
            </a:r>
            <a:pPr algn="l" indent="0" marL="0">
              <a:lnSpc>
                <a:spcPts val="2100"/>
              </a:lnSpc>
              <a:buNone/>
            </a:pPr>
            <a:r>
              <a:rPr lang="en-US" sz="105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-28</a:t>
            </a:r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跑道的最左边 = 起跑线！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每个运动员都要从起跑线出发～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714375" y="2905125"/>
            <a:ext cx="512397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积木组展示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714375" y="3195638"/>
            <a:ext cx="484956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 🟢 被点击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1581150" y="3476625"/>
            <a:ext cx="1203945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← 每次从跑道最左边开始！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571500" y="4048125"/>
            <a:ext cx="580072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🤔 站好了起点，下一步就是让它跑起来！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L1-2 奔跑的哨子</a:t>
            </a:r>
            <a:endParaRPr lang="en-US" sz="670" dirty="0"/>
          </a:p>
        </p:txBody>
      </p:sp>
      <p:sp>
        <p:nvSpPr>
          <p:cNvPr id="18" name="Text 1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12 / 24</a:t>
            </a:r>
            <a:endParaRPr lang="en-US" sz="6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044131" cy="371475"/>
          </a:xfrm>
          <a:prstGeom prst="roundRect">
            <a:avLst>
              <a:gd name="adj" fmla="val 41026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02-②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2695575" cy="1552575"/>
          </a:xfrm>
          <a:prstGeom prst="roundRect">
            <a:avLst>
              <a:gd name="adj" fmla="val 7362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143250" y="1190625"/>
            <a:ext cx="2981325" cy="1552575"/>
          </a:xfrm>
          <a:prstGeom prst="roundRect">
            <a:avLst>
              <a:gd name="adj" fmla="val 7362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619375"/>
            <a:ext cx="5648325" cy="1838325"/>
          </a:xfrm>
          <a:prstGeom prst="roundRect">
            <a:avLst>
              <a:gd name="adj" fmla="val 6218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6191250" y="2619375"/>
            <a:ext cx="2219325" cy="981075"/>
          </a:xfrm>
          <a:prstGeom prst="roundRect">
            <a:avLst>
              <a:gd name="adj" fmla="val 11650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578650" y="2976562"/>
            <a:ext cx="89579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FF4757"/>
                </a:solidFill>
                <a:highlight>
                  <a:srgbClr val="FFF8E1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 忽快忽慢！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7474446" y="3043238"/>
            <a:ext cx="556960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3D4F6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哨子开始跑起来啦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让哨子忽快忽慢地跑！</a:t>
            </a:r>
            <a:endParaRPr lang="en-US" sz="2920" dirty="0"/>
          </a:p>
        </p:txBody>
      </p:sp>
      <p:sp>
        <p:nvSpPr>
          <p:cNvPr id="12" name="Text 9"/>
          <p:cNvSpPr/>
          <p:nvPr/>
        </p:nvSpPr>
        <p:spPr>
          <a:xfrm>
            <a:off x="714375" y="1285875"/>
            <a:ext cx="212693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想一想</a:t>
            </a:r>
            <a:endParaRPr lang="en-US" sz="1120" dirty="0"/>
          </a:p>
        </p:txBody>
      </p:sp>
      <p:sp>
        <p:nvSpPr>
          <p:cNvPr id="13" name="Text 10"/>
          <p:cNvSpPr/>
          <p:nvPr/>
        </p:nvSpPr>
        <p:spPr>
          <a:xfrm>
            <a:off x="714375" y="1524000"/>
            <a:ext cx="2126932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真正的裁判在操场上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肯定不是匀速走路的～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有时快有时慢才真实！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3286125" y="1285875"/>
            <a:ext cx="241696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解决方案</a:t>
            </a:r>
            <a:endParaRPr lang="en-US" sz="1120" dirty="0"/>
          </a:p>
        </p:txBody>
      </p:sp>
      <p:sp>
        <p:nvSpPr>
          <p:cNvPr id="15" name="Text 12"/>
          <p:cNvSpPr/>
          <p:nvPr/>
        </p:nvSpPr>
        <p:spPr>
          <a:xfrm>
            <a:off x="3286125" y="1576388"/>
            <a:ext cx="66883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把「取随机数」放进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3286125" y="1824037"/>
            <a:ext cx="66883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「移动」积木里面！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3286125" y="2093119"/>
            <a:ext cx="22294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移动（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4572670" y="2093119"/>
            <a:ext cx="1486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）步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3286125" y="2376487"/>
            <a:ext cx="81193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每次距离都不一样！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714375" y="2714625"/>
            <a:ext cx="512397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📜 完整程序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714375" y="3019425"/>
            <a:ext cx="484956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 🟢 被点击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714375" y="3922365"/>
            <a:ext cx="324892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移动（</a:t>
            </a:r>
            <a:endParaRPr lang="en-US" sz="1050" dirty="0"/>
          </a:p>
        </p:txBody>
      </p:sp>
      <p:sp>
        <p:nvSpPr>
          <p:cNvPr id="23" name="Text 20"/>
          <p:cNvSpPr/>
          <p:nvPr/>
        </p:nvSpPr>
        <p:spPr>
          <a:xfrm>
            <a:off x="2102867" y="3922365"/>
            <a:ext cx="160065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）步</a:t>
            </a:r>
            <a:endParaRPr lang="en-US" sz="1050" dirty="0"/>
          </a:p>
        </p:txBody>
      </p:sp>
      <p:sp>
        <p:nvSpPr>
          <p:cNvPr id="24" name="Text 21"/>
          <p:cNvSpPr/>
          <p:nvPr/>
        </p:nvSpPr>
        <p:spPr>
          <a:xfrm>
            <a:off x="714375" y="4531965"/>
            <a:ext cx="965076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将旋转方式设为左右翻转</a:t>
            </a:r>
            <a:endParaRPr lang="en-US" sz="1050" dirty="0"/>
          </a:p>
        </p:txBody>
      </p:sp>
      <p:sp>
        <p:nvSpPr>
          <p:cNvPr id="25" name="Text 2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L1-2 奔跑的哨子</a:t>
            </a:r>
            <a:endParaRPr lang="en-US" sz="670" dirty="0"/>
          </a:p>
        </p:txBody>
      </p:sp>
      <p:sp>
        <p:nvSpPr>
          <p:cNvPr id="26" name="Text 2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13 / 24</a:t>
            </a:r>
            <a:endParaRPr lang="en-US" sz="6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03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2695575" cy="1552575"/>
          </a:xfrm>
          <a:prstGeom prst="roundRect">
            <a:avLst>
              <a:gd name="adj" fmla="val 7362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143250" y="1190625"/>
            <a:ext cx="2981325" cy="1552575"/>
          </a:xfrm>
          <a:prstGeom prst="roundRect">
            <a:avLst>
              <a:gd name="adj" fmla="val 7362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619375"/>
            <a:ext cx="5648325" cy="1933575"/>
          </a:xfrm>
          <a:prstGeom prst="roundRect">
            <a:avLst>
              <a:gd name="adj" fmla="val 5911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6191250" y="3095625"/>
            <a:ext cx="2219325" cy="790575"/>
          </a:xfrm>
          <a:prstGeom prst="roundRect">
            <a:avLst>
              <a:gd name="adj" fmla="val 12048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890296" y="3248025"/>
            <a:ext cx="821159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FF4757"/>
                </a:solidFill>
                <a:highlight>
                  <a:srgbClr val="FFF8E1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 碰旗回起点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6890296" y="3490912"/>
            <a:ext cx="503039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FF4757"/>
                </a:solidFill>
                <a:highlight>
                  <a:srgbClr val="FFF8E1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换新景！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跑到终点换场地！</a:t>
            </a:r>
            <a:endParaRPr lang="en-US" sz="2920" dirty="0"/>
          </a:p>
        </p:txBody>
      </p:sp>
      <p:sp>
        <p:nvSpPr>
          <p:cNvPr id="12" name="Text 9"/>
          <p:cNvSpPr/>
          <p:nvPr/>
        </p:nvSpPr>
        <p:spPr>
          <a:xfrm>
            <a:off x="714375" y="1285875"/>
            <a:ext cx="212693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想一想</a:t>
            </a:r>
            <a:endParaRPr lang="en-US" sz="1120" dirty="0"/>
          </a:p>
        </p:txBody>
      </p:sp>
      <p:sp>
        <p:nvSpPr>
          <p:cNvPr id="13" name="Text 10"/>
          <p:cNvSpPr/>
          <p:nvPr/>
        </p:nvSpPr>
        <p:spPr>
          <a:xfrm>
            <a:off x="714375" y="1524000"/>
            <a:ext cx="2126932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运动会不只一个场地！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先在背景列表中添加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多个运动场背景～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3286125" y="1285875"/>
            <a:ext cx="241696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关键积木</a:t>
            </a:r>
            <a:endParaRPr lang="en-US" sz="1120" dirty="0"/>
          </a:p>
        </p:txBody>
      </p:sp>
      <p:sp>
        <p:nvSpPr>
          <p:cNvPr id="15" name="Text 12"/>
          <p:cNvSpPr/>
          <p:nvPr/>
        </p:nvSpPr>
        <p:spPr>
          <a:xfrm>
            <a:off x="3286125" y="1576388"/>
            <a:ext cx="93106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如果（碰到 小绿旗？）那么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3286125" y="1845469"/>
            <a:ext cx="14317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3286125" y="2150269"/>
            <a:ext cx="14317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714375" y="2714625"/>
            <a:ext cx="512397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📜 完整程序（加上碰旗检测）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714375" y="3019425"/>
            <a:ext cx="4502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 🟢 被点击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714375" y="3920951"/>
            <a:ext cx="30167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移动（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2079650" y="3920951"/>
            <a:ext cx="1486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）步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714375" y="4523408"/>
            <a:ext cx="89616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将旋转方式设为左右翻转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793105" y="4808190"/>
            <a:ext cx="948887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42"/>
              </a:lnSpc>
              <a:buNone/>
            </a:pPr>
            <a:r>
              <a:rPr lang="en-US" sz="97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如果（碰到 小绿旗？）那么</a:t>
            </a:r>
            <a:endParaRPr lang="en-US" sz="970" dirty="0"/>
          </a:p>
        </p:txBody>
      </p:sp>
      <p:sp>
        <p:nvSpPr>
          <p:cNvPr id="24" name="Text 2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L1-2 奔跑的哨子</a:t>
            </a:r>
            <a:endParaRPr lang="en-US" sz="670" dirty="0"/>
          </a:p>
        </p:txBody>
      </p:sp>
      <p:sp>
        <p:nvSpPr>
          <p:cNvPr id="25" name="Text 2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14 / 24</a:t>
            </a:r>
            <a:endParaRPr lang="en-US" sz="6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04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000500" cy="257175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18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572000" y="1190625"/>
            <a:ext cx="1933575" cy="981075"/>
          </a:xfrm>
          <a:prstGeom prst="roundRect">
            <a:avLst>
              <a:gd name="adj" fmla="val 11650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007992" y="1547813"/>
            <a:ext cx="62143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4CAF50"/>
                </a:solidFill>
                <a:highlight>
                  <a:srgbClr val="E8F5E9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✅ 完成！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5629424" y="1621631"/>
            <a:ext cx="446762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3D4F6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哨子裁判全搞定</a:t>
            </a:r>
            <a:endParaRPr lang="en-US" sz="820" dirty="0"/>
          </a:p>
        </p:txBody>
      </p:sp>
      <p:sp>
        <p:nvSpPr>
          <p:cNvPr id="9" name="Text 6"/>
          <p:cNvSpPr/>
          <p:nvPr/>
        </p:nvSpPr>
        <p:spPr>
          <a:xfrm>
            <a:off x="6667500" y="1190625"/>
            <a:ext cx="1769221" cy="981075"/>
          </a:xfrm>
          <a:prstGeom prst="roundRect">
            <a:avLst>
              <a:gd name="adj" fmla="val 11650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00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🎵</a:t>
            </a:r>
            <a:endParaRPr lang="en-US" sz="3000" dirty="0"/>
          </a:p>
        </p:txBody>
      </p:sp>
      <p:sp>
        <p:nvSpPr>
          <p:cNvPr id="10" name="Text 7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运动会怎么能没音乐？🎵</a:t>
            </a:r>
            <a:endParaRPr lang="en-US" sz="2920" dirty="0"/>
          </a:p>
        </p:txBody>
      </p:sp>
      <p:sp>
        <p:nvSpPr>
          <p:cNvPr id="11" name="Text 8"/>
          <p:cNvSpPr/>
          <p:nvPr/>
        </p:nvSpPr>
        <p:spPr>
          <a:xfrm>
            <a:off x="714375" y="1285875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🔄 复习操作（上节课学过了！）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714375" y="1652587"/>
            <a:ext cx="32199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点击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1036365" y="1652587"/>
            <a:ext cx="162466" cy="157163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105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舞台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1196429" y="1652587"/>
            <a:ext cx="560189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（不是角色！）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714375" y="1972568"/>
            <a:ext cx="882179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切换到「声音」标签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714375" y="2292548"/>
            <a:ext cx="962174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点击「选择一个声音」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714375" y="2612529"/>
            <a:ext cx="402059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搜索「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1116434" y="2612529"/>
            <a:ext cx="1006743" cy="157163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105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Drive Around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2108299" y="2612529"/>
            <a:ext cx="474241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」→ 选择它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714375" y="2932509"/>
            <a:ext cx="642119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⑤ 在代码区添加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2098253" y="2932509"/>
            <a:ext cx="160065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积木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714375" y="3252490"/>
            <a:ext cx="802184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⑥ 放在绿旗下面即可</a:t>
            </a:r>
            <a:endParaRPr lang="en-US" sz="1050" dirty="0"/>
          </a:p>
        </p:txBody>
      </p:sp>
      <p:sp>
        <p:nvSpPr>
          <p:cNvPr id="23" name="Text 20"/>
          <p:cNvSpPr/>
          <p:nvPr/>
        </p:nvSpPr>
        <p:spPr>
          <a:xfrm>
            <a:off x="714375" y="3892451"/>
            <a:ext cx="1002729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🔁 上节课给海底世界加声音</a:t>
            </a:r>
            <a:endParaRPr lang="en-US" sz="1050" dirty="0"/>
          </a:p>
        </p:txBody>
      </p:sp>
      <p:sp>
        <p:nvSpPr>
          <p:cNvPr id="24" name="Text 21"/>
          <p:cNvSpPr/>
          <p:nvPr/>
        </p:nvSpPr>
        <p:spPr>
          <a:xfrm>
            <a:off x="714375" y="4212431"/>
            <a:ext cx="800249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就是一模一样的方法！</a:t>
            </a:r>
            <a:endParaRPr lang="en-US" sz="1050" dirty="0"/>
          </a:p>
        </p:txBody>
      </p:sp>
      <p:sp>
        <p:nvSpPr>
          <p:cNvPr id="25" name="Text 22"/>
          <p:cNvSpPr/>
          <p:nvPr/>
        </p:nvSpPr>
        <p:spPr>
          <a:xfrm>
            <a:off x="571500" y="3714750"/>
            <a:ext cx="8024336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 恭喜！哨子裁判完成啦！快点击绿旗试试效果～</a:t>
            </a:r>
            <a:endParaRPr lang="en-US" sz="1500" dirty="0"/>
          </a:p>
        </p:txBody>
      </p:sp>
      <p:sp>
        <p:nvSpPr>
          <p:cNvPr id="26" name="Text 2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L1-2 奔跑的哨子</a:t>
            </a:r>
            <a:endParaRPr lang="en-US" sz="670" dirty="0"/>
          </a:p>
        </p:txBody>
      </p:sp>
      <p:sp>
        <p:nvSpPr>
          <p:cNvPr id="27" name="Text 2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15 / 24</a:t>
            </a:r>
            <a:endParaRPr lang="en-US" sz="6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5F5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527524" cy="371475"/>
          </a:xfrm>
          <a:prstGeom prst="roundRect">
            <a:avLst>
              <a:gd name="adj" fmla="val 41026"/>
            </a:avLst>
          </a:prstGeom>
          <a:solidFill>
            <a:srgbClr val="FF4757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🐛 Bug急救站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12432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FF4757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90625"/>
            <a:ext cx="412432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905125"/>
            <a:ext cx="4124325" cy="1647825"/>
          </a:xfrm>
          <a:prstGeom prst="roundRect">
            <a:avLst>
              <a:gd name="adj" fmla="val 6936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572000" y="2905125"/>
            <a:ext cx="4124325" cy="1647825"/>
          </a:xfrm>
          <a:prstGeom prst="roundRect">
            <a:avLst>
              <a:gd name="adj" fmla="val 6936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0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遇到问题别慌，来看看怎么解决！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714375" y="1285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问题一：哨子不动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714375" y="1597819"/>
            <a:ext cx="55951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原因：忘记放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2509168" y="1597819"/>
            <a:ext cx="743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了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14375" y="1881187"/>
            <a:ext cx="107967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解决：在「移动随机数」外面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2150269"/>
            <a:ext cx="1486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包上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2098328" y="2150269"/>
            <a:ext cx="1486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循环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4714875" y="1285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问题二：速度不变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4714875" y="1576388"/>
            <a:ext cx="107967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原因：移动步数写了固定数字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4714875" y="1824037"/>
            <a:ext cx="85680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解决：把移动步数改成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4714875" y="2093119"/>
            <a:ext cx="743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5852815" y="2093119"/>
            <a:ext cx="743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714375" y="30003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问题三：不换背景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714375" y="3238500"/>
            <a:ext cx="3577114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原因：忘了添加多个背景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或者「如果碰到」条件没写对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解决：确认背景列表有多个背景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检查「碰到小绿旗」设置了没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4714875" y="30003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问题四：帽子不见了</a:t>
            </a:r>
            <a:endParaRPr lang="en-US" sz="1050" dirty="0"/>
          </a:p>
        </p:txBody>
      </p:sp>
      <p:sp>
        <p:nvSpPr>
          <p:cNvPr id="24" name="Text 21"/>
          <p:cNvSpPr/>
          <p:nvPr/>
        </p:nvSpPr>
        <p:spPr>
          <a:xfrm>
            <a:off x="4714875" y="3238500"/>
            <a:ext cx="3577114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原因：只在帽子角色修改造型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没有把造型粘贴到哨子角色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解决：在帽子造型 → 复制 →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切换到哨子 → 粘贴到造型列表</a:t>
            </a:r>
            <a:endParaRPr lang="en-US" sz="970" dirty="0"/>
          </a:p>
        </p:txBody>
      </p:sp>
      <p:sp>
        <p:nvSpPr>
          <p:cNvPr id="25" name="Text 22"/>
          <p:cNvSpPr/>
          <p:nvPr/>
        </p:nvSpPr>
        <p:spPr>
          <a:xfrm>
            <a:off x="571500" y="442912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💪 编程就是不断发现问题、解决问题！你已经是 Bug 小侦探啦～</a:t>
            </a:r>
            <a:endParaRPr lang="en-US" sz="1200" dirty="0"/>
          </a:p>
        </p:txBody>
      </p:sp>
      <p:sp>
        <p:nvSpPr>
          <p:cNvPr id="26" name="Text 2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L1-2 奔跑的哨子</a:t>
            </a:r>
            <a:endParaRPr lang="en-US" sz="670" dirty="0"/>
          </a:p>
        </p:txBody>
      </p:sp>
      <p:sp>
        <p:nvSpPr>
          <p:cNvPr id="27" name="Text 2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16 / 24</a:t>
            </a:r>
            <a:endParaRPr lang="en-US" sz="6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5" name="Shape 3"/>
          <p:cNvSpPr/>
          <p:nvPr/>
        </p:nvSpPr>
        <p:spPr>
          <a:xfrm>
            <a:off x="762000" y="2619375"/>
            <a:ext cx="2667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9C27B0">
                <a:alpha val="15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381375" y="2619375"/>
            <a:ext cx="2667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ECDC4">
                <a:alpha val="15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6000750" y="2619375"/>
            <a:ext cx="2667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15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</a:t>
            </a:r>
            <a:endParaRPr lang="en-US" sz="9750" dirty="0"/>
          </a:p>
        </p:txBody>
      </p:sp>
      <p:sp>
        <p:nvSpPr>
          <p:cNvPr id="9" name="Text 7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扩展关</a:t>
            </a:r>
            <a:endParaRPr lang="en-US" sz="4500" dirty="0"/>
          </a:p>
        </p:txBody>
      </p:sp>
      <p:sp>
        <p:nvSpPr>
          <p:cNvPr id="10" name="Text 8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7B1FA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创意裁判秀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904875" y="2714625"/>
            <a:ext cx="212693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🌟 自由创作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发挥你的想象力！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3524250" y="2714625"/>
            <a:ext cx="212693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🎨 互相欣赏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看看大家的创意！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6143625" y="2714625"/>
            <a:ext cx="212693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🎤 我是小老师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向别人展示作品！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571500" y="3714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哨子裁判已经会跑了，现在让它变成你的专属裁判！</a:t>
            </a:r>
            <a:endParaRPr lang="en-US" sz="1350" dirty="0"/>
          </a:p>
        </p:txBody>
      </p:sp>
      <p:sp>
        <p:nvSpPr>
          <p:cNvPr id="15" name="Text 1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L1-2 奔跑的哨子</a:t>
            </a:r>
            <a:endParaRPr lang="en-US" sz="670" dirty="0"/>
          </a:p>
        </p:txBody>
      </p:sp>
      <p:sp>
        <p:nvSpPr>
          <p:cNvPr id="16" name="Text 1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17 / 24</a:t>
            </a:r>
            <a:endParaRPr lang="en-US" sz="6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🚀 自由创作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288607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42875" dist="38100" dir="5400000">
              <a:srgbClr val="FFD23F">
                <a:alpha val="3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333750" y="1238250"/>
            <a:ext cx="288607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  <a:effectLst>
            <a:outerShdw sx="100000" sy="100000" kx="0" ky="0" algn="bl" rotWithShape="0" blurRad="142875" dist="38100" dir="5400000">
              <a:srgbClr val="4ECDC4">
                <a:alpha val="3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096000" y="1238250"/>
            <a:ext cx="279082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FF6B9D"/>
            </a:solidFill>
            <a:prstDash val="solid"/>
          </a:ln>
          <a:effectLst>
            <a:outerShdw sx="100000" sy="100000" kx="0" ky="0" algn="bl" rotWithShape="0" blurRad="142875" dist="38100" dir="5400000">
              <a:srgbClr val="FF6B9D">
                <a:alpha val="3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571500" y="3524250"/>
            <a:ext cx="8053340" cy="600075"/>
          </a:xfrm>
          <a:prstGeom prst="roundRect">
            <a:avLst>
              <a:gd name="adj" fmla="val 15873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CAF5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⏱️ 自由创作时间：10 分钟 | 有不懂的随时举手问老师！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想让你的裁判更酷吗？</a:t>
            </a:r>
            <a:endParaRPr lang="en-US" sz="2920" dirty="0"/>
          </a:p>
        </p:txBody>
      </p:sp>
      <p:sp>
        <p:nvSpPr>
          <p:cNvPr id="10" name="Text 7"/>
          <p:cNvSpPr/>
          <p:nvPr/>
        </p:nvSpPr>
        <p:spPr>
          <a:xfrm>
            <a:off x="714375" y="133350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 基础挑战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714375" y="1619250"/>
            <a:ext cx="2320290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给哨子换一身新衣服！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试试自己画造型或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从造型库中挑选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不同的帽子、衣服～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3476625" y="133350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⭐⭐ 进阶挑战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3476625" y="1619250"/>
            <a:ext cx="2320290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改变哨子的速度！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调大或调小「随机数」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的范围，让哨子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跑得飞快或慢慢走～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6238875" y="1333500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⭐⭐⭐ 高级挑战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6238875" y="1619250"/>
            <a:ext cx="2223611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多添加几个运动场背景！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还可以换一首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你喜欢的音乐～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让裁判在不同的场地跑！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571500" y="309562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选一个挑战开始吧！没有标准答案，怎么做都算对～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L1-2 奔跑的哨子</a:t>
            </a:r>
            <a:endParaRPr lang="en-US" sz="670" dirty="0"/>
          </a:p>
        </p:txBody>
      </p:sp>
      <p:sp>
        <p:nvSpPr>
          <p:cNvPr id="18" name="Text 1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18 / 24</a:t>
            </a:r>
            <a:endParaRPr lang="en-US" sz="6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互相欣赏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288607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  <a:effectLst>
            <a:outerShdw sx="100000" sy="100000" kx="0" ky="0" algn="bl" rotWithShape="0" blurRad="142875" dist="38100" dir="5400000">
              <a:srgbClr val="1E88FF">
                <a:alpha val="2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333750" y="1238250"/>
            <a:ext cx="288607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  <a:effectLst>
            <a:outerShdw sx="100000" sy="100000" kx="0" ky="0" algn="bl" rotWithShape="0" blurRad="142875" dist="38100" dir="5400000">
              <a:srgbClr val="4ECDC4">
                <a:alpha val="2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096000" y="1238250"/>
            <a:ext cx="279082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42875" dist="38100" dir="5400000">
              <a:srgbClr val="FFD23F">
                <a:alpha val="2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3048000"/>
            <a:ext cx="8220075" cy="1266825"/>
          </a:xfrm>
          <a:prstGeom prst="roundRect">
            <a:avLst>
              <a:gd name="adj" fmla="val 902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来看看谁的裁判最厉害！</a:t>
            </a:r>
            <a:endParaRPr lang="en-US" sz="2920" dirty="0"/>
          </a:p>
        </p:txBody>
      </p:sp>
      <p:sp>
        <p:nvSpPr>
          <p:cNvPr id="10" name="Text 7"/>
          <p:cNvSpPr/>
          <p:nvPr/>
        </p:nvSpPr>
        <p:spPr>
          <a:xfrm>
            <a:off x="714375" y="133350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🖥️ 第1步：展示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714375" y="1619250"/>
            <a:ext cx="2320290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把自己的哨子裁判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跑一遍给同桌看！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说说你做了什么创意～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3476625" y="133350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👀 第2步：观察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3476625" y="1619250"/>
            <a:ext cx="2320290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认真看同桌的作品！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TA 的哨子有什么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不一样的地方？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哪里做得好？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6238875" y="1333500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💬 第3步：互评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6238875" y="1619250"/>
            <a:ext cx="2223611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告诉同桌：哪里最棒！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也可以提一个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小小的建议～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互相学习共同进步！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143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 互评四星标准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714375" y="3429000"/>
            <a:ext cx="7734300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⭐ 哨子能动起来 ⭐ 有帽子造型 ⭐ 能切换背景 ⭐ 有自己独特的创意！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L1-2 奔跑的哨子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19 / 24</a:t>
            </a:r>
            <a:endParaRPr lang="en-US" sz="6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🔁 温故知新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2476500" cy="190500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ECDC4">
                <a:alpha val="3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2905125" y="1238250"/>
            <a:ext cx="2476500" cy="190500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25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" y="3000375"/>
            <a:ext cx="2476500" cy="1143000"/>
          </a:xfrm>
          <a:prstGeom prst="roundRect">
            <a:avLst>
              <a:gd name="adj" fmla="val 11667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B9D">
                <a:alpha val="25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571500" y="666750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33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上节课我们创造了海底世界！</a:t>
            </a:r>
            <a:endParaRPr lang="en-US" sz="3300" dirty="0"/>
          </a:p>
        </p:txBody>
      </p:sp>
      <p:sp>
        <p:nvSpPr>
          <p:cNvPr id="9" name="Text 6"/>
          <p:cNvSpPr/>
          <p:nvPr/>
        </p:nvSpPr>
        <p:spPr>
          <a:xfrm>
            <a:off x="714375" y="1333500"/>
            <a:ext cx="193357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🌊 海底世界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571625"/>
            <a:ext cx="1933575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换背景、加小鱼角色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搭出美丽的海底场景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3048000" y="1333500"/>
            <a:ext cx="193357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🏊 小鱼游了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3650307" y="1645444"/>
            <a:ext cx="14317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+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3048000" y="2214563"/>
            <a:ext cx="5201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遇到边缘就反弹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3048000" y="2425005"/>
            <a:ext cx="5201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左右翻转很自然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714375" y="3095625"/>
            <a:ext cx="193357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🎵 加音乐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714375" y="3333750"/>
            <a:ext cx="193357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点击舞台 » 声音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拖复制积木播放音乐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571500" y="4048125"/>
            <a:ext cx="8024336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今天做更厉害的——会奔跑的哨子裁判！🐂🔨</a:t>
            </a:r>
            <a:endParaRPr lang="en-US" sz="1500" dirty="0"/>
          </a:p>
        </p:txBody>
      </p:sp>
      <p:sp>
        <p:nvSpPr>
          <p:cNvPr id="18" name="Text 1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L1-2 奔跑的哨子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 / 24</a:t>
            </a:r>
            <a:endParaRPr lang="en-US" sz="67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📚 课堂总结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333500"/>
            <a:ext cx="4000500" cy="11430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15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333500"/>
            <a:ext cx="4000500" cy="11430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4757">
                <a:alpha val="12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" y="2762250"/>
            <a:ext cx="8220075" cy="1647825"/>
          </a:xfrm>
          <a:prstGeom prst="roundRect">
            <a:avLst>
              <a:gd name="adj" fmla="val 693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新概念和积木</a:t>
            </a:r>
            <a:endParaRPr lang="en-US" sz="2920" dirty="0"/>
          </a:p>
        </p:txBody>
      </p:sp>
      <p:sp>
        <p:nvSpPr>
          <p:cNvPr id="9" name="Text 6"/>
          <p:cNvSpPr/>
          <p:nvPr/>
        </p:nvSpPr>
        <p:spPr>
          <a:xfrm>
            <a:off x="571500" y="1047750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🧠 新概念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714375" y="1428750"/>
            <a:ext cx="3480435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🎲 随机数 —— 每次结果不确定的数字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🗺 坐标系 —— 舞台上的地址地图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⚡ 瞬移 —— 「移到坐标」立刻到目标</a:t>
            </a:r>
            <a:endParaRPr lang="en-US" sz="1120" dirty="0"/>
          </a:p>
        </p:txBody>
      </p:sp>
      <p:sp>
        <p:nvSpPr>
          <p:cNvPr id="11" name="Text 8"/>
          <p:cNvSpPr/>
          <p:nvPr/>
        </p:nvSpPr>
        <p:spPr>
          <a:xfrm>
            <a:off x="4857750" y="1047750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新积木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5000625" y="1500188"/>
            <a:ext cx="1036737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🧩 取随机数（运算/绿色）</a:t>
            </a:r>
            <a:endParaRPr lang="en-US" sz="1120" dirty="0"/>
          </a:p>
        </p:txBody>
      </p:sp>
      <p:sp>
        <p:nvSpPr>
          <p:cNvPr id="13" name="Text 10"/>
          <p:cNvSpPr/>
          <p:nvPr/>
        </p:nvSpPr>
        <p:spPr>
          <a:xfrm>
            <a:off x="5000625" y="1814513"/>
            <a:ext cx="1542231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🧩 移到 x:__ y:__ （运动/蓝色）</a:t>
            </a:r>
            <a:endParaRPr lang="en-US" sz="1120" dirty="0"/>
          </a:p>
        </p:txBody>
      </p:sp>
      <p:sp>
        <p:nvSpPr>
          <p:cNvPr id="14" name="Text 11"/>
          <p:cNvSpPr/>
          <p:nvPr/>
        </p:nvSpPr>
        <p:spPr>
          <a:xfrm>
            <a:off x="5000625" y="2128838"/>
            <a:ext cx="1210717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🧩 碰到 ___？（侦测/浅蓝）</a:t>
            </a:r>
            <a:endParaRPr lang="en-US" sz="1120" dirty="0"/>
          </a:p>
        </p:txBody>
      </p:sp>
      <p:sp>
        <p:nvSpPr>
          <p:cNvPr id="15" name="Text 12"/>
          <p:cNvSpPr/>
          <p:nvPr/>
        </p:nvSpPr>
        <p:spPr>
          <a:xfrm>
            <a:off x="5000625" y="2443163"/>
            <a:ext cx="131192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🧩</a:t>
            </a:r>
            <a:endParaRPr lang="en-US" sz="1120" dirty="0"/>
          </a:p>
        </p:txBody>
      </p:sp>
      <p:sp>
        <p:nvSpPr>
          <p:cNvPr id="16" name="Text 13"/>
          <p:cNvSpPr/>
          <p:nvPr/>
        </p:nvSpPr>
        <p:spPr>
          <a:xfrm>
            <a:off x="5852517" y="2443163"/>
            <a:ext cx="562570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（外观/紫色）</a:t>
            </a:r>
            <a:endParaRPr lang="en-US" sz="1120" dirty="0"/>
          </a:p>
        </p:txBody>
      </p:sp>
      <p:sp>
        <p:nvSpPr>
          <p:cNvPr id="17" name="Text 14"/>
          <p:cNvSpPr/>
          <p:nvPr/>
        </p:nvSpPr>
        <p:spPr>
          <a:xfrm>
            <a:off x="571500" y="24765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🔗 积木搭配组合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714375" y="2938463"/>
            <a:ext cx="2478435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🎲 随机数 放在「移动」积木里 → 每次移动距离不同 → 忽快忽慢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714375" y="3258443"/>
            <a:ext cx="1961778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📍 坐标 放在「移到」积木里 → 每次从同一位置出发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714375" y="3578423"/>
            <a:ext cx="639068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碰到侦测 +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1458218" y="3578423"/>
            <a:ext cx="996776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碰到小绿旗就切换背景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714375" y="3898404"/>
            <a:ext cx="122411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🔄</a:t>
            </a:r>
            <a:endParaRPr lang="en-US" sz="1050" dirty="0"/>
          </a:p>
        </p:txBody>
      </p:sp>
      <p:sp>
        <p:nvSpPr>
          <p:cNvPr id="23" name="Text 20"/>
          <p:cNvSpPr/>
          <p:nvPr/>
        </p:nvSpPr>
        <p:spPr>
          <a:xfrm>
            <a:off x="1557486" y="3898404"/>
            <a:ext cx="1156841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自动跳转到下一个运动场地</a:t>
            </a:r>
            <a:endParaRPr lang="en-US" sz="1050" dirty="0"/>
          </a:p>
        </p:txBody>
      </p:sp>
      <p:sp>
        <p:nvSpPr>
          <p:cNvPr id="24" name="Text 2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L1-2 奔跑的哨子</a:t>
            </a:r>
            <a:endParaRPr lang="en-US" sz="670" dirty="0"/>
          </a:p>
        </p:txBody>
      </p:sp>
      <p:sp>
        <p:nvSpPr>
          <p:cNvPr id="25" name="Text 2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20 / 24</a:t>
            </a:r>
            <a:endParaRPr lang="en-US" sz="67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📚 课堂总结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333500"/>
            <a:ext cx="4381500" cy="1524000"/>
          </a:xfrm>
          <a:prstGeom prst="roundRect">
            <a:avLst>
              <a:gd name="adj" fmla="val 75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12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333500"/>
            <a:ext cx="4000500" cy="1524000"/>
          </a:xfrm>
          <a:prstGeom prst="roundRect">
            <a:avLst>
              <a:gd name="adj" fmla="val 7500"/>
            </a:avLst>
          </a:prstGeom>
          <a:solidFill>
            <a:srgbClr val="FFF3E0"/>
          </a:solidFill>
          <a:ln/>
          <a:effectLst>
            <a:outerShdw sx="100000" sy="100000" kx="0" ky="0" algn="bl" rotWithShape="0" blurRad="142875" dist="38100" dir="5400000">
              <a:srgbClr val="FF9800">
                <a:alpha val="15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" y="3143250"/>
            <a:ext cx="8220075" cy="1266825"/>
          </a:xfrm>
          <a:prstGeom prst="roundRect">
            <a:avLst>
              <a:gd name="adj" fmla="val 9023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新旧串联</a:t>
            </a:r>
            <a:endParaRPr lang="en-US" sz="2920" dirty="0"/>
          </a:p>
        </p:txBody>
      </p:sp>
      <p:sp>
        <p:nvSpPr>
          <p:cNvPr id="9" name="Text 6"/>
          <p:cNvSpPr/>
          <p:nvPr/>
        </p:nvSpPr>
        <p:spPr>
          <a:xfrm>
            <a:off x="571500" y="1047750"/>
            <a:ext cx="415718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📖 上节课学过的（海底世界）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714375" y="1500188"/>
            <a:ext cx="122411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🟢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2337420" y="1500188"/>
            <a:ext cx="671587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—— 启动程序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714375" y="1809750"/>
            <a:ext cx="122411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🚶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1439094" y="1809750"/>
            <a:ext cx="671587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—— 控制移动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714375" y="2119312"/>
            <a:ext cx="122411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🔁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2072060" y="2119312"/>
            <a:ext cx="911647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—— 让动作一直重复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714375" y="2428875"/>
            <a:ext cx="122411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🔄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714375" y="2738438"/>
            <a:ext cx="474241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↔️ 左右翻转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714375" y="3045098"/>
            <a:ext cx="122411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🎵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714375" y="3354660"/>
            <a:ext cx="522536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📋 拖复制积木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4857750" y="1047750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🆕 今天新学的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5000625" y="1428750"/>
            <a:ext cx="3480435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🎩 造型合并 —— 跨角色复制粘贴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🎲 随机嵌套 —— 随机数放进移动步数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📍 坐标定位 —— 用坐标设起点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🚩 碰触换景 —— 碰到旗帜切换背景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571500" y="280987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🔗 看看新旧知识怎么串在一起</a:t>
            </a:r>
            <a:endParaRPr lang="en-US" sz="1200" dirty="0"/>
          </a:p>
        </p:txBody>
      </p:sp>
      <p:sp>
        <p:nvSpPr>
          <p:cNvPr id="23" name="Text 20"/>
          <p:cNvSpPr/>
          <p:nvPr/>
        </p:nvSpPr>
        <p:spPr>
          <a:xfrm>
            <a:off x="714375" y="3319462"/>
            <a:ext cx="231837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🟢 绿旗（旧） + 📍 坐标定位（新） = 每次从同一位置出发</a:t>
            </a:r>
            <a:endParaRPr lang="en-US" sz="1050" dirty="0"/>
          </a:p>
        </p:txBody>
      </p:sp>
      <p:sp>
        <p:nvSpPr>
          <p:cNvPr id="24" name="Text 21"/>
          <p:cNvSpPr/>
          <p:nvPr/>
        </p:nvSpPr>
        <p:spPr>
          <a:xfrm>
            <a:off x="714375" y="3639443"/>
            <a:ext cx="122411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🔁</a:t>
            </a:r>
            <a:endParaRPr lang="en-US" sz="1050" dirty="0"/>
          </a:p>
        </p:txBody>
      </p:sp>
      <p:sp>
        <p:nvSpPr>
          <p:cNvPr id="25" name="Text 22"/>
          <p:cNvSpPr/>
          <p:nvPr/>
        </p:nvSpPr>
        <p:spPr>
          <a:xfrm>
            <a:off x="2072060" y="3639443"/>
            <a:ext cx="1795835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（旧） + 🎲 随机嵌套（新） = 忽快忽慢地跑</a:t>
            </a:r>
            <a:endParaRPr lang="en-US" sz="1050" dirty="0"/>
          </a:p>
        </p:txBody>
      </p:sp>
      <p:sp>
        <p:nvSpPr>
          <p:cNvPr id="26" name="Text 23"/>
          <p:cNvSpPr/>
          <p:nvPr/>
        </p:nvSpPr>
        <p:spPr>
          <a:xfrm>
            <a:off x="714375" y="3959423"/>
            <a:ext cx="879128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碰到侦测（新） +</a:t>
            </a:r>
            <a:endParaRPr lang="en-US" sz="1050" dirty="0"/>
          </a:p>
        </p:txBody>
      </p:sp>
      <p:sp>
        <p:nvSpPr>
          <p:cNvPr id="27" name="Text 24"/>
          <p:cNvSpPr/>
          <p:nvPr/>
        </p:nvSpPr>
        <p:spPr>
          <a:xfrm>
            <a:off x="1698278" y="3959423"/>
            <a:ext cx="1092473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… → 🚩 碰旗换背景（新）</a:t>
            </a:r>
            <a:endParaRPr lang="en-US" sz="1050" dirty="0"/>
          </a:p>
        </p:txBody>
      </p:sp>
      <p:sp>
        <p:nvSpPr>
          <p:cNvPr id="28" name="Text 25"/>
          <p:cNvSpPr/>
          <p:nvPr/>
        </p:nvSpPr>
        <p:spPr>
          <a:xfrm>
            <a:off x="714375" y="4279404"/>
            <a:ext cx="122411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🎵</a:t>
            </a:r>
            <a:endParaRPr lang="en-US" sz="1050" dirty="0"/>
          </a:p>
        </p:txBody>
      </p:sp>
      <p:sp>
        <p:nvSpPr>
          <p:cNvPr id="29" name="Text 26"/>
          <p:cNvSpPr/>
          <p:nvPr/>
        </p:nvSpPr>
        <p:spPr>
          <a:xfrm>
            <a:off x="1578546" y="4279404"/>
            <a:ext cx="1555775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（旧） + 🏟 运动场 = 热闹的运动会！</a:t>
            </a:r>
            <a:endParaRPr lang="en-US" sz="1050" dirty="0"/>
          </a:p>
        </p:txBody>
      </p:sp>
      <p:sp>
        <p:nvSpPr>
          <p:cNvPr id="30" name="Text 2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L1-2 奔跑的哨子</a:t>
            </a:r>
            <a:endParaRPr lang="en-US" sz="670" dirty="0"/>
          </a:p>
        </p:txBody>
      </p:sp>
      <p:sp>
        <p:nvSpPr>
          <p:cNvPr id="31" name="Text 2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21 / 24</a:t>
            </a:r>
            <a:endParaRPr lang="en-US" sz="67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FF4757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🧠 考考你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362450" cy="1028700"/>
          </a:xfrm>
          <a:prstGeom prst="roundRect">
            <a:avLst>
              <a:gd name="adj" fmla="val 9259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857750" y="1190625"/>
            <a:ext cx="3981450" cy="1028700"/>
          </a:xfrm>
          <a:prstGeom prst="roundRect">
            <a:avLst>
              <a:gd name="adj" fmla="val 9259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095500"/>
            <a:ext cx="4076700" cy="1028700"/>
          </a:xfrm>
          <a:prstGeom prst="roundRect">
            <a:avLst>
              <a:gd name="adj" fmla="val 9259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572000" y="2095500"/>
            <a:ext cx="4267200" cy="1028700"/>
          </a:xfrm>
          <a:prstGeom prst="roundRect">
            <a:avLst>
              <a:gd name="adj" fmla="val 9259"/>
            </a:avLst>
          </a:prstGeom>
          <a:solidFill>
            <a:srgbClr val="FFFFFF"/>
          </a:solidFill>
          <a:ln w="14288">
            <a:solidFill>
              <a:srgbClr val="FF6B9D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71500" y="3000375"/>
            <a:ext cx="8172450" cy="1028700"/>
          </a:xfrm>
          <a:prstGeom prst="roundRect">
            <a:avLst>
              <a:gd name="adj" fmla="val 9259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71500" y="3952875"/>
            <a:ext cx="8053340" cy="361950"/>
          </a:xfrm>
          <a:prstGeom prst="roundRect">
            <a:avLst>
              <a:gd name="adj" fmla="val 2631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📢 答案：（口头抢答+老师讲解）B B B B B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看看你记住了多少？</a:t>
            </a:r>
            <a:endParaRPr lang="en-US" sz="2920" dirty="0"/>
          </a:p>
        </p:txBody>
      </p:sp>
      <p:sp>
        <p:nvSpPr>
          <p:cNvPr id="12" name="Text 9"/>
          <p:cNvSpPr/>
          <p:nvPr/>
        </p:nvSpPr>
        <p:spPr>
          <a:xfrm>
            <a:off x="690562" y="1262063"/>
            <a:ext cx="391548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Q1 · 「取随机数」在哪个模块？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690562" y="1452562"/>
            <a:ext cx="3915489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运动 B. 运算 C. 侦测 D. 外观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4976813" y="1262063"/>
            <a:ext cx="3528774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Q2 · 舞台中心坐标是多少？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4976813" y="1452562"/>
            <a:ext cx="3528774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(100, 100) B. (0, 0) C. (-194, -28)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690562" y="2166938"/>
            <a:ext cx="3625453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Q3 · 「移到坐标」和「移动」有什么区别？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690562" y="2357438"/>
            <a:ext cx="3625453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一样 B. 移到=瞬移 移动=走路 C. 移到更慢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4691063" y="2166938"/>
            <a:ext cx="3818811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Q4 · 让哨子速度变化要怎么做？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4691063" y="2438400"/>
            <a:ext cx="14890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6075238" y="2438400"/>
            <a:ext cx="126794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B. 移动步数放随机数  C. 加很多角色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690562" y="3071813"/>
            <a:ext cx="778263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Q5 · 怎么给哨子戴上帽子？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690562" y="3262312"/>
            <a:ext cx="7782639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拖到哨子上面就行 B. 在帽子造型复制 → 在哨子造型粘贴 → 调整位置 C. 用代码控制帽子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L1-2 奔跑的哨子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22 / 24</a:t>
            </a:r>
            <a:endParaRPr lang="en-US" sz="67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527524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🎤 我是小老师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381000" y="1143000"/>
            <a:ext cx="8696325" cy="3552825"/>
          </a:xfrm>
          <a:prstGeom prst="roundRect">
            <a:avLst>
              <a:gd name="adj" fmla="val 3217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  <a:effectLst>
            <a:outerShdw sx="100000" sy="100000" kx="0" ky="0" algn="bl" rotWithShape="0" blurRad="142875" dist="38100" dir="5400000">
              <a:srgbClr val="9C27B0">
                <a:alpha val="18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381000" y="4524375"/>
            <a:ext cx="8536734" cy="371475"/>
          </a:xfrm>
          <a:prstGeom prst="roundRect">
            <a:avLst>
              <a:gd name="adj" fmla="val 25641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💪 不用紧张，照着填空说出来就可以！你已经很棒了～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向爸爸妈妈展示你的哨子裁判！</a:t>
            </a:r>
            <a:endParaRPr lang="en-US" sz="2550" dirty="0"/>
          </a:p>
        </p:txBody>
      </p:sp>
      <p:sp>
        <p:nvSpPr>
          <p:cNvPr id="8" name="Text 5"/>
          <p:cNvSpPr/>
          <p:nvPr/>
        </p:nvSpPr>
        <p:spPr>
          <a:xfrm>
            <a:off x="523875" y="1238250"/>
            <a:ext cx="821769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📝 展示小脚本 —— 照着说就行</a:t>
            </a:r>
            <a:endParaRPr lang="en-US" sz="1120" dirty="0"/>
          </a:p>
        </p:txBody>
      </p:sp>
      <p:sp>
        <p:nvSpPr>
          <p:cNvPr id="9" name="Text 6"/>
          <p:cNvSpPr/>
          <p:nvPr/>
        </p:nvSpPr>
        <p:spPr>
          <a:xfrm>
            <a:off x="523875" y="1500187"/>
            <a:ext cx="8217694" cy="2809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1. 我的作品叫「___________」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2. 我给哨子戴上了___________的帽子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3. 哨子跑的时候速度___________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4. 这是因为我把___________放进了移动步数里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5. 每次点绿旗，哨子都会回到___________（坐标）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6. 这个坐标代表___________的位置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7. 当哨子碰到___________的时候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8. 就会自动___________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9. 我还加了___________音乐让运动会更热闹！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10. 对比上节课的海底世界，这次新学了___________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11. 我最喜欢的是___________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571500" y="4905375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L1-2 奔跑的哨子</a:t>
            </a:r>
            <a:endParaRPr lang="en-US" sz="670" dirty="0"/>
          </a:p>
        </p:txBody>
      </p:sp>
      <p:sp>
        <p:nvSpPr>
          <p:cNvPr id="11" name="Text 8"/>
          <p:cNvSpPr/>
          <p:nvPr/>
        </p:nvSpPr>
        <p:spPr>
          <a:xfrm>
            <a:off x="8096250" y="4905375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23 / 24</a:t>
            </a:r>
            <a:endParaRPr lang="en-US" sz="67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762500"/>
            <a:ext cx="9144000" cy="400050"/>
          </a:xfrm>
          <a:prstGeom prst="rect">
            <a:avLst/>
          </a:prstGeom>
          <a:solidFill>
            <a:srgbClr val="1E88FF"/>
          </a:solidFill>
          <a:ln/>
        </p:spPr>
      </p:sp>
      <p:sp>
        <p:nvSpPr>
          <p:cNvPr id="4" name="Text 1"/>
          <p:cNvSpPr/>
          <p:nvPr/>
        </p:nvSpPr>
        <p:spPr>
          <a:xfrm>
            <a:off x="666750" y="3190875"/>
            <a:ext cx="1285827" cy="361950"/>
          </a:xfrm>
          <a:prstGeom prst="roundRect">
            <a:avLst>
              <a:gd name="adj" fmla="val 46053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🎲 掌握了随机</a:t>
            </a: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2000250" y="3190875"/>
            <a:ext cx="1285827" cy="361950"/>
          </a:xfrm>
          <a:prstGeom prst="roundRect">
            <a:avLst>
              <a:gd name="adj" fmla="val 46053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🗺 理解了坐标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3333750" y="3190875"/>
            <a:ext cx="1285827" cy="361950"/>
          </a:xfrm>
          <a:prstGeom prst="roundRect">
            <a:avLst>
              <a:gd name="adj" fmla="val 46053"/>
            </a:avLst>
          </a:prstGeom>
          <a:solidFill>
            <a:srgbClr val="FFFFFF"/>
          </a:solidFill>
          <a:ln w="14288">
            <a:solidFill>
              <a:srgbClr val="FF6B9D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FF6B9D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🎩 学会了造型</a:t>
            </a:r>
            <a:endParaRPr lang="en-US" sz="105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4000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66750" y="571500"/>
            <a:ext cx="7927657" cy="1666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250"/>
              </a:lnSpc>
              <a:buNone/>
            </a:pPr>
            <a:r>
              <a:rPr lang="en-US" sz="14250" spc="428" kern="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下课啦！</a:t>
            </a:r>
            <a:endParaRPr lang="en-US" sz="14250" dirty="0"/>
          </a:p>
        </p:txBody>
      </p:sp>
      <p:sp>
        <p:nvSpPr>
          <p:cNvPr id="9" name="Text 5"/>
          <p:cNvSpPr/>
          <p:nvPr/>
        </p:nvSpPr>
        <p:spPr>
          <a:xfrm>
            <a:off x="666750" y="2381250"/>
            <a:ext cx="4833937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今天你创造了一只会奔跑的哨子裁判！</a:t>
            </a:r>
            <a:endParaRPr lang="en-US" sz="1650" dirty="0"/>
          </a:p>
        </p:txBody>
      </p:sp>
      <p:sp>
        <p:nvSpPr>
          <p:cNvPr id="10" name="Text 6"/>
          <p:cNvSpPr/>
          <p:nvPr/>
        </p:nvSpPr>
        <p:spPr>
          <a:xfrm>
            <a:off x="666750" y="2714625"/>
            <a:ext cx="4833937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D5FC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随机数 · 坐标系 · 造型合并 · 碰触检测</a:t>
            </a:r>
            <a:endParaRPr lang="en-US" sz="1350" dirty="0"/>
          </a:p>
        </p:txBody>
      </p:sp>
      <p:sp>
        <p:nvSpPr>
          <p:cNvPr id="11" name="Text 7"/>
          <p:cNvSpPr/>
          <p:nvPr/>
        </p:nvSpPr>
        <p:spPr>
          <a:xfrm>
            <a:off x="7239000" y="2000250"/>
            <a:ext cx="1382506" cy="504825"/>
          </a:xfrm>
          <a:prstGeom prst="roundRect">
            <a:avLst>
              <a:gd name="adj" fmla="val 28302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辛苦啦！💪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少儿编程</a:t>
            </a:r>
            <a:endParaRPr lang="en-US" sz="970" dirty="0"/>
          </a:p>
        </p:txBody>
      </p:sp>
      <p:sp>
        <p:nvSpPr>
          <p:cNvPr id="13" name="Text 9"/>
          <p:cNvSpPr/>
          <p:nvPr/>
        </p:nvSpPr>
        <p:spPr>
          <a:xfrm>
            <a:off x="7381875" y="4857750"/>
            <a:ext cx="145018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L1-2</a:t>
            </a:r>
            <a:endParaRPr lang="en-US" sz="8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📖 课前导入</a:t>
            </a:r>
            <a:endParaRPr lang="en-US" sz="970" dirty="0"/>
          </a:p>
        </p:txBody>
      </p:sp>
      <p:sp>
        <p:nvSpPr>
          <p:cNvPr id="5" name="Shape 1"/>
          <p:cNvSpPr/>
          <p:nvPr/>
        </p:nvSpPr>
        <p:spPr>
          <a:xfrm>
            <a:off x="571500" y="666750"/>
            <a:ext cx="5657850" cy="2514600"/>
          </a:xfrm>
          <a:prstGeom prst="roundRect">
            <a:avLst>
              <a:gd name="adj" fmla="val 5303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6" name="Shape 2"/>
          <p:cNvSpPr/>
          <p:nvPr/>
        </p:nvSpPr>
        <p:spPr>
          <a:xfrm>
            <a:off x="571500" y="2952750"/>
            <a:ext cx="2028825" cy="1076325"/>
          </a:xfrm>
          <a:prstGeom prst="roundRect">
            <a:avLst>
              <a:gd name="adj" fmla="val 10619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</p:sp>
      <p:sp>
        <p:nvSpPr>
          <p:cNvPr id="7" name="Text 3"/>
          <p:cNvSpPr/>
          <p:nvPr/>
        </p:nvSpPr>
        <p:spPr>
          <a:xfrm>
            <a:off x="926976" y="3393281"/>
            <a:ext cx="877639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8E1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🏃 你见过裁判吗？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1804615" y="3431381"/>
            <a:ext cx="446762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手里拿着什么？</a:t>
            </a:r>
            <a:endParaRPr lang="en-US" sz="820" dirty="0"/>
          </a:p>
        </p:txBody>
      </p:sp>
      <p:sp>
        <p:nvSpPr>
          <p:cNvPr id="9" name="Shape 5"/>
          <p:cNvSpPr/>
          <p:nvPr/>
        </p:nvSpPr>
        <p:spPr>
          <a:xfrm>
            <a:off x="2714625" y="2952750"/>
            <a:ext cx="2028825" cy="1076325"/>
          </a:xfrm>
          <a:prstGeom prst="roundRect">
            <a:avLst>
              <a:gd name="adj" fmla="val 10619"/>
            </a:avLst>
          </a:prstGeom>
          <a:solidFill>
            <a:srgbClr val="E0F7FA"/>
          </a:solidFill>
          <a:ln w="14288">
            <a:solidFill>
              <a:srgbClr val="4ECDC4"/>
            </a:solidFill>
            <a:prstDash val="solid"/>
          </a:ln>
          <a:effectLst>
            <a:outerShdw sx="100000" sy="100000" kx="0" ky="0" algn="bl" rotWithShape="0" blurRad="101600" dist="40411" dir="2700000">
              <a:srgbClr val="4ECDC4">
                <a:alpha val="100000"/>
              </a:srgbClr>
            </a:outerShdw>
          </a:effectLst>
        </p:spPr>
      </p:sp>
      <p:sp>
        <p:nvSpPr>
          <p:cNvPr id="10" name="Text 6"/>
          <p:cNvSpPr/>
          <p:nvPr/>
        </p:nvSpPr>
        <p:spPr>
          <a:xfrm>
            <a:off x="3070101" y="3393281"/>
            <a:ext cx="877639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E0F7FA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🔢 速度会变化吗？</a:t>
            </a:r>
            <a:endParaRPr lang="en-US" sz="1350" dirty="0"/>
          </a:p>
        </p:txBody>
      </p:sp>
      <p:sp>
        <p:nvSpPr>
          <p:cNvPr id="11" name="Text 7"/>
          <p:cNvSpPr/>
          <p:nvPr/>
        </p:nvSpPr>
        <p:spPr>
          <a:xfrm>
            <a:off x="3947740" y="3431381"/>
            <a:ext cx="446762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快跑还是匀速？</a:t>
            </a:r>
            <a:endParaRPr lang="en-US" sz="820" dirty="0"/>
          </a:p>
        </p:txBody>
      </p:sp>
      <p:sp>
        <p:nvSpPr>
          <p:cNvPr id="12" name="Shape 8"/>
          <p:cNvSpPr/>
          <p:nvPr/>
        </p:nvSpPr>
        <p:spPr>
          <a:xfrm>
            <a:off x="4857750" y="2952750"/>
            <a:ext cx="2028825" cy="1076325"/>
          </a:xfrm>
          <a:prstGeom prst="roundRect">
            <a:avLst>
              <a:gd name="adj" fmla="val 10619"/>
            </a:avLst>
          </a:prstGeom>
          <a:solidFill>
            <a:srgbClr val="FCE4EC"/>
          </a:solidFill>
          <a:ln w="14288">
            <a:solidFill>
              <a:srgbClr val="FF6B9D"/>
            </a:solidFill>
            <a:prstDash val="solid"/>
          </a:ln>
          <a:effectLst>
            <a:outerShdw sx="100000" sy="100000" kx="0" ky="0" algn="bl" rotWithShape="0" blurRad="101600" dist="40411" dir="2700000">
              <a:srgbClr val="FF6B9D">
                <a:alpha val="100000"/>
              </a:srgbClr>
            </a:outerShdw>
          </a:effectLst>
        </p:spPr>
      </p:sp>
      <p:sp>
        <p:nvSpPr>
          <p:cNvPr id="13" name="Text 9"/>
          <p:cNvSpPr/>
          <p:nvPr/>
        </p:nvSpPr>
        <p:spPr>
          <a:xfrm>
            <a:off x="5150346" y="3393281"/>
            <a:ext cx="877639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CE4EC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🎽 运动场有什么？</a:t>
            </a:r>
            <a:endParaRPr lang="en-US" sz="1350" dirty="0"/>
          </a:p>
        </p:txBody>
      </p:sp>
      <p:sp>
        <p:nvSpPr>
          <p:cNvPr id="14" name="Text 10"/>
          <p:cNvSpPr/>
          <p:nvPr/>
        </p:nvSpPr>
        <p:spPr>
          <a:xfrm>
            <a:off x="6027986" y="3431381"/>
            <a:ext cx="574408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场地、标志、终点？</a:t>
            </a:r>
            <a:endParaRPr lang="en-US" sz="820" dirty="0"/>
          </a:p>
        </p:txBody>
      </p:sp>
      <p:sp>
        <p:nvSpPr>
          <p:cNvPr id="15" name="Text 11"/>
          <p:cNvSpPr/>
          <p:nvPr/>
        </p:nvSpPr>
        <p:spPr>
          <a:xfrm>
            <a:off x="762000" y="762000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9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🏟 小超人的运动烦恼</a:t>
            </a:r>
            <a:endParaRPr lang="en-US" sz="1950" dirty="0"/>
          </a:p>
        </p:txBody>
      </p:sp>
      <p:sp>
        <p:nvSpPr>
          <p:cNvPr id="16" name="Text 12"/>
          <p:cNvSpPr/>
          <p:nvPr/>
        </p:nvSpPr>
        <p:spPr>
          <a:xfrm>
            <a:off x="762000" y="1095375"/>
            <a:ext cx="4833937" cy="1524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小超人被邀请去当运动会的裁判，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他需要一只哨子来发号施令。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可是，哨子只能躺在舞台左边一动不动……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怎么办呢？我们能帮小超人做一个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会自己奔跑的哨子裁判</a:t>
            </a:r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吗？</a:t>
            </a:r>
            <a:endParaRPr lang="en-US" sz="1120" dirty="0"/>
          </a:p>
        </p:txBody>
      </p:sp>
      <p:sp>
        <p:nvSpPr>
          <p:cNvPr id="17" name="Text 13"/>
          <p:cNvSpPr/>
          <p:nvPr/>
        </p:nvSpPr>
        <p:spPr>
          <a:xfrm>
            <a:off x="571500" y="4191000"/>
            <a:ext cx="580072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看到右下角的🏟了吗？让我们一起走进小超人的运动世界吧！</a:t>
            </a:r>
            <a:endParaRPr lang="en-US" sz="1050" dirty="0"/>
          </a:p>
        </p:txBody>
      </p:sp>
      <p:sp>
        <p:nvSpPr>
          <p:cNvPr id="18" name="Text 1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L1-2 奔跑的哨子</a:t>
            </a:r>
            <a:endParaRPr lang="en-US" sz="670" dirty="0"/>
          </a:p>
        </p:txBody>
      </p:sp>
      <p:sp>
        <p:nvSpPr>
          <p:cNvPr id="19" name="Text 1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 / 24</a:t>
            </a:r>
            <a:endParaRPr lang="en-US" sz="6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🔍 功能分析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3371850" cy="2419350"/>
          </a:xfrm>
          <a:prstGeom prst="roundRect">
            <a:avLst>
              <a:gd name="adj" fmla="val 4724"/>
            </a:avLst>
          </a:prstGeom>
          <a:solidFill>
            <a:srgbClr val="1E88FF">
              <a:alpha val="4000"/>
            </a:srgbClr>
          </a:solidFill>
          <a:ln w="19050">
            <a:solidFill>
              <a:srgbClr val="1E88FF"/>
            </a:solidFill>
            <a:prstDash val="dash"/>
          </a:ln>
        </p:spPr>
      </p:sp>
      <p:sp>
        <p:nvSpPr>
          <p:cNvPr id="6" name="Shape 3"/>
          <p:cNvSpPr/>
          <p:nvPr/>
        </p:nvSpPr>
        <p:spPr>
          <a:xfrm>
            <a:off x="4286250" y="1143000"/>
            <a:ext cx="3619500" cy="2667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22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奔跑的哨子是什么样的？</a:t>
            </a:r>
            <a:endParaRPr lang="en-US" sz="2920" dirty="0"/>
          </a:p>
        </p:txBody>
      </p:sp>
      <p:sp>
        <p:nvSpPr>
          <p:cNvPr id="8" name="Text 5"/>
          <p:cNvSpPr/>
          <p:nvPr/>
        </p:nvSpPr>
        <p:spPr>
          <a:xfrm>
            <a:off x="1714500" y="2095500"/>
            <a:ext cx="1063466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8392AE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📺 视频播放区</a:t>
            </a:r>
            <a:pPr algn="ctr" indent="0" marL="0">
              <a:buNone/>
            </a:pPr>
            <a:endParaRPr lang="en-US" sz="1350" dirty="0"/>
          </a:p>
          <a:p>
            <a:pPr algn="ctr" indent="0" marL="0">
              <a:buNone/>
            </a:pPr>
            <a:r>
              <a:rPr lang="en-US" sz="750" dirty="0">
                <a:solidFill>
                  <a:srgbClr val="8392AE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（实际上课播放）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4476750" y="1238250"/>
            <a:ext cx="299704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📋 功能拆解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4476750" y="1571625"/>
            <a:ext cx="2997041" cy="1809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🎽 背景：运动场场景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🏃 哨子：裁判角色来回奔跑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🏃‍♂️ 运动：哨子忽快忽慢地移动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🚩 交互：碰到旗帜切换场景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🎵 声音：背景音乐让运动会更热闹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🎮 启动：点击绿旗开始运行</a:t>
            </a:r>
            <a:endParaRPr lang="en-US" sz="1120" dirty="0"/>
          </a:p>
        </p:txBody>
      </p:sp>
      <p:sp>
        <p:nvSpPr>
          <p:cNvPr id="11" name="Text 8"/>
          <p:cNvSpPr/>
          <p:nvPr/>
        </p:nvSpPr>
        <p:spPr>
          <a:xfrm>
            <a:off x="571500" y="3714750"/>
            <a:ext cx="8024336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🤔 想一想：以前学过的积木能实现这些功能吗？还缺什么新积木呢？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L1-2 奔跑的哨子</a:t>
            </a:r>
            <a:endParaRPr lang="en-US" sz="670" dirty="0"/>
          </a:p>
        </p:txBody>
      </p:sp>
      <p:sp>
        <p:nvSpPr>
          <p:cNvPr id="13" name="Text 1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04 / 24</a:t>
            </a:r>
            <a:endParaRPr lang="en-US" sz="6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3716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5" name="Shape 3"/>
          <p:cNvSpPr/>
          <p:nvPr/>
        </p:nvSpPr>
        <p:spPr>
          <a:xfrm>
            <a:off x="762000" y="2524125"/>
            <a:ext cx="2286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4757">
                <a:alpha val="20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1285577" y="2914650"/>
            <a:ext cx="62143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🎲 随机数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1907009" y="2981325"/>
            <a:ext cx="626599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认识「随机数」积木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3429000" y="2524125"/>
            <a:ext cx="2286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ECDC4">
                <a:alpha val="20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3986882" y="2914650"/>
            <a:ext cx="62143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🗺 坐标系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4608314" y="2981325"/>
            <a:ext cx="556960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理解舞台坐标位置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096000" y="2524125"/>
            <a:ext cx="2286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B9D">
                <a:alpha val="2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6482432" y="2914650"/>
            <a:ext cx="75857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🔍 碰到侦测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7241009" y="2981325"/>
            <a:ext cx="765877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学习「碰到」与切换背景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01</a:t>
            </a:r>
            <a:endParaRPr lang="en-US" sz="9750" dirty="0"/>
          </a:p>
        </p:txBody>
      </p:sp>
      <p:sp>
        <p:nvSpPr>
          <p:cNvPr id="15" name="Text 13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认识关</a:t>
            </a:r>
            <a:endParaRPr lang="en-US" sz="4500" dirty="0"/>
          </a:p>
        </p:txBody>
      </p:sp>
      <p:sp>
        <p:nvSpPr>
          <p:cNvPr id="16" name="Text 14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D5FC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新积木和坐标系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571500" y="3905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掌握这三个新知识，你的哨子裁判就有了「大脑」和「地图」！</a:t>
            </a:r>
            <a:endParaRPr lang="en-US" sz="1050" dirty="0"/>
          </a:p>
        </p:txBody>
      </p:sp>
      <p:sp>
        <p:nvSpPr>
          <p:cNvPr id="18" name="Text 16"/>
          <p:cNvSpPr/>
          <p:nvPr/>
        </p:nvSpPr>
        <p:spPr>
          <a:xfrm>
            <a:off x="571500" y="438150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L1-2 奔跑的哨子</a:t>
            </a:r>
            <a:endParaRPr lang="en-US" sz="670" dirty="0"/>
          </a:p>
        </p:txBody>
      </p:sp>
      <p:sp>
        <p:nvSpPr>
          <p:cNvPr id="19" name="Text 17"/>
          <p:cNvSpPr/>
          <p:nvPr/>
        </p:nvSpPr>
        <p:spPr>
          <a:xfrm>
            <a:off x="8096250" y="4381500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05 / 24</a:t>
            </a:r>
            <a:endParaRPr lang="en-US" sz="6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285827" cy="371475"/>
          </a:xfrm>
          <a:prstGeom prst="roundRect">
            <a:avLst>
              <a:gd name="adj" fmla="val 41026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🎲 新积木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124325" cy="1266825"/>
          </a:xfrm>
          <a:prstGeom prst="roundRect">
            <a:avLst>
              <a:gd name="adj" fmla="val 9023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90625"/>
            <a:ext cx="4124325" cy="1266825"/>
          </a:xfrm>
          <a:prstGeom prst="roundRect">
            <a:avLst>
              <a:gd name="adj" fmla="val 9023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333625"/>
            <a:ext cx="2600325" cy="1171575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4288">
            <a:solidFill>
              <a:srgbClr val="FF475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391469" y="2764631"/>
            <a:ext cx="160065" cy="3095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100" dirty="0">
                <a:solidFill>
                  <a:srgbClr val="FF4757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🎲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1551533" y="2762250"/>
            <a:ext cx="812253" cy="3143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3D4F6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就像掷骰子一样！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r>
              <a:rPr lang="en-US" sz="1050" dirty="0">
                <a:solidFill>
                  <a:srgbClr val="3D4F6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每次结果都可能不同～</a:t>
            </a:r>
            <a:endParaRPr lang="en-US" sz="1050" dirty="0"/>
          </a:p>
        </p:txBody>
      </p:sp>
      <p:sp>
        <p:nvSpPr>
          <p:cNvPr id="10" name="Shape 7"/>
          <p:cNvSpPr/>
          <p:nvPr/>
        </p:nvSpPr>
        <p:spPr>
          <a:xfrm>
            <a:off x="3143250" y="2333625"/>
            <a:ext cx="2981325" cy="1171575"/>
          </a:xfrm>
          <a:prstGeom prst="roundRect">
            <a:avLst>
              <a:gd name="adj" fmla="val 9756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14375" y="1285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在哪里找到？</a:t>
            </a:r>
            <a:endParaRPr lang="en-US" sz="1120" dirty="0"/>
          </a:p>
        </p:txBody>
      </p:sp>
      <p:sp>
        <p:nvSpPr>
          <p:cNvPr id="12" name="Text 9"/>
          <p:cNvSpPr/>
          <p:nvPr/>
        </p:nvSpPr>
        <p:spPr>
          <a:xfrm>
            <a:off x="714375" y="1524000"/>
            <a:ext cx="3577114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运算类积木（绿色）——这是我们第一次认识它！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在「运算」模块的列表中可以找到。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4714875" y="1285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⚙️ 有什么作用？</a:t>
            </a:r>
            <a:endParaRPr lang="en-US" sz="1120" dirty="0"/>
          </a:p>
        </p:txBody>
      </p:sp>
      <p:sp>
        <p:nvSpPr>
          <p:cNvPr id="14" name="Text 11"/>
          <p:cNvSpPr/>
          <p:nvPr/>
        </p:nvSpPr>
        <p:spPr>
          <a:xfrm>
            <a:off x="4714875" y="1524000"/>
            <a:ext cx="3577114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随机抽取一个数字，永不会超出范围～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比如「取1到10随机数」——永远在1~10之间！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3286125" y="2428875"/>
            <a:ext cx="251364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📌 回顾对比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3286125" y="2740819"/>
            <a:ext cx="11370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🐢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4002137" y="2740819"/>
            <a:ext cx="4852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固定每次一样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3286125" y="3024188"/>
            <a:ext cx="103480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🎲 移动随机步数=忽快忽慢！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571500" y="3524250"/>
            <a:ext cx="8024336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把随机数放进移动积木，哨子就跑出「不确定」的节奏啦！</a:t>
            </a:r>
            <a:endParaRPr lang="en-US" sz="1350" dirty="0"/>
          </a:p>
        </p:txBody>
      </p:sp>
      <p:sp>
        <p:nvSpPr>
          <p:cNvPr id="20" name="Text 1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L1-2 奔跑的哨子</a:t>
            </a:r>
            <a:endParaRPr lang="en-US" sz="670" dirty="0"/>
          </a:p>
        </p:txBody>
      </p:sp>
      <p:sp>
        <p:nvSpPr>
          <p:cNvPr id="21" name="Text 1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06 / 24</a:t>
            </a:r>
            <a:endParaRPr lang="en-US" sz="6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479185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🗺 坐标系（上）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381000" y="1238250"/>
            <a:ext cx="4133850" cy="2895600"/>
          </a:xfrm>
          <a:prstGeom prst="roundRect">
            <a:avLst>
              <a:gd name="adj" fmla="val 3289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762500" y="3571875"/>
            <a:ext cx="3838575" cy="600075"/>
          </a:xfrm>
          <a:prstGeom prst="roundRect">
            <a:avLst>
              <a:gd name="adj" fmla="val 1587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950446" y="3714750"/>
            <a:ext cx="116272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1A2B4B"/>
                </a:solidFill>
                <a:highlight>
                  <a:srgbClr val="FFF8E1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🖱️ 小技巧：鼠标在舞台上移动时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5950446" y="3871913"/>
            <a:ext cx="1462683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1A2B4B"/>
                </a:solidFill>
                <a:highlight>
                  <a:srgbClr val="FFF8E1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右下角会显示当前的 X 和 Y 坐标哦！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2428875" y="1238250"/>
            <a:ext cx="9525" cy="2857500"/>
          </a:xfrm>
          <a:prstGeom prst="rect">
            <a:avLst/>
          </a:prstGeom>
          <a:solidFill>
            <a:srgbClr val="8392AE"/>
          </a:solidFill>
          <a:ln/>
        </p:spPr>
      </p:sp>
      <p:sp>
        <p:nvSpPr>
          <p:cNvPr id="10" name="Shape 7"/>
          <p:cNvSpPr/>
          <p:nvPr/>
        </p:nvSpPr>
        <p:spPr>
          <a:xfrm>
            <a:off x="381000" y="2667000"/>
            <a:ext cx="4095750" cy="9525"/>
          </a:xfrm>
          <a:prstGeom prst="rect">
            <a:avLst/>
          </a:prstGeom>
          <a:solidFill>
            <a:srgbClr val="8392AE"/>
          </a:solidFill>
          <a:ln/>
        </p:spPr>
      </p:sp>
      <p:sp>
        <p:nvSpPr>
          <p:cNvPr id="11" name="Text 8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舞台上的地图——坐标系</a:t>
            </a:r>
            <a:endParaRPr lang="en-US" sz="2920" dirty="0"/>
          </a:p>
        </p:txBody>
      </p:sp>
      <p:sp>
        <p:nvSpPr>
          <p:cNvPr id="12" name="Text 9"/>
          <p:cNvSpPr/>
          <p:nvPr/>
        </p:nvSpPr>
        <p:spPr>
          <a:xfrm>
            <a:off x="2428875" y="1166812"/>
            <a:ext cx="290036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Y</a:t>
            </a:r>
            <a:endParaRPr lang="en-US" sz="750" dirty="0"/>
          </a:p>
        </p:txBody>
      </p:sp>
      <p:sp>
        <p:nvSpPr>
          <p:cNvPr id="13" name="Text 10"/>
          <p:cNvSpPr/>
          <p:nvPr/>
        </p:nvSpPr>
        <p:spPr>
          <a:xfrm>
            <a:off x="4381500" y="2667000"/>
            <a:ext cx="145018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X</a:t>
            </a:r>
            <a:endParaRPr lang="en-US" sz="750" dirty="0"/>
          </a:p>
        </p:txBody>
      </p:sp>
      <p:sp>
        <p:nvSpPr>
          <p:cNvPr id="14" name="Text 11"/>
          <p:cNvSpPr/>
          <p:nvPr/>
        </p:nvSpPr>
        <p:spPr>
          <a:xfrm>
            <a:off x="2428875" y="2095500"/>
            <a:ext cx="290036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(0,0)</a:t>
            </a:r>
            <a:endParaRPr lang="en-US" sz="750" dirty="0"/>
          </a:p>
        </p:txBody>
      </p:sp>
      <p:sp>
        <p:nvSpPr>
          <p:cNvPr id="15" name="Text 12"/>
          <p:cNvSpPr/>
          <p:nvPr/>
        </p:nvSpPr>
        <p:spPr>
          <a:xfrm>
            <a:off x="476250" y="1285875"/>
            <a:ext cx="580072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(-240, 180)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3714750" y="1285875"/>
            <a:ext cx="580072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(240, 180)</a:t>
            </a:r>
            <a:endParaRPr lang="en-US" sz="670" dirty="0"/>
          </a:p>
        </p:txBody>
      </p:sp>
      <p:sp>
        <p:nvSpPr>
          <p:cNvPr id="17" name="Text 14"/>
          <p:cNvSpPr/>
          <p:nvPr/>
        </p:nvSpPr>
        <p:spPr>
          <a:xfrm>
            <a:off x="476250" y="3857625"/>
            <a:ext cx="580072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(-240, -180)</a:t>
            </a:r>
            <a:endParaRPr lang="en-US" sz="670" dirty="0"/>
          </a:p>
        </p:txBody>
      </p:sp>
      <p:sp>
        <p:nvSpPr>
          <p:cNvPr id="18" name="Text 15"/>
          <p:cNvSpPr/>
          <p:nvPr/>
        </p:nvSpPr>
        <p:spPr>
          <a:xfrm>
            <a:off x="3714750" y="3857625"/>
            <a:ext cx="580072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(240, -180)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4762500" y="1238250"/>
            <a:ext cx="386715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🗺 坐标系关键信息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4762500" y="1571625"/>
            <a:ext cx="3867150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📏 X轴：-240 到 240（左右方向）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📏 Y轴：-180 到 180（上下方向）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📍 中心点：(0, 0) — 舞台正中央！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🔴 四角坐标标注在左侧图中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🖱️ 试试在舞台右下角看鼠标坐标！</a:t>
            </a:r>
            <a:endParaRPr lang="en-US" sz="1120" dirty="0"/>
          </a:p>
        </p:txBody>
      </p:sp>
      <p:sp>
        <p:nvSpPr>
          <p:cNvPr id="21" name="Text 18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L1-2 奔跑的哨子</a:t>
            </a:r>
            <a:endParaRPr lang="en-US" sz="670" dirty="0"/>
          </a:p>
        </p:txBody>
      </p:sp>
      <p:sp>
        <p:nvSpPr>
          <p:cNvPr id="22" name="Text 1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07 / 24</a:t>
            </a:r>
            <a:endParaRPr lang="en-US" sz="6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479185" cy="371475"/>
          </a:xfrm>
          <a:prstGeom prst="roundRect">
            <a:avLst>
              <a:gd name="adj" fmla="val 41026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🗺 坐标系（下）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3171825" cy="1362075"/>
          </a:xfrm>
          <a:prstGeom prst="roundRect">
            <a:avLst>
              <a:gd name="adj" fmla="val 8392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619500" y="1190625"/>
            <a:ext cx="3076575" cy="1362075"/>
          </a:xfrm>
          <a:prstGeom prst="roundRect">
            <a:avLst>
              <a:gd name="adj" fmla="val 8392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428875"/>
            <a:ext cx="6219825" cy="1362075"/>
          </a:xfrm>
          <a:prstGeom prst="roundRect">
            <a:avLst>
              <a:gd name="adj" fmla="val 8392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让哨子瞬移到想去的地方！</a:t>
            </a:r>
            <a:endParaRPr lang="en-US" sz="2920" dirty="0"/>
          </a:p>
        </p:txBody>
      </p:sp>
      <p:sp>
        <p:nvSpPr>
          <p:cNvPr id="9" name="Text 6"/>
          <p:cNvSpPr/>
          <p:nvPr/>
        </p:nvSpPr>
        <p:spPr>
          <a:xfrm>
            <a:off x="714375" y="1285875"/>
            <a:ext cx="261032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「移到 x:__ y:__」积木</a:t>
            </a:r>
            <a:endParaRPr lang="en-US" sz="1120" dirty="0"/>
          </a:p>
        </p:txBody>
      </p:sp>
      <p:sp>
        <p:nvSpPr>
          <p:cNvPr id="10" name="Text 7"/>
          <p:cNvSpPr/>
          <p:nvPr/>
        </p:nvSpPr>
        <p:spPr>
          <a:xfrm>
            <a:off x="714375" y="1524000"/>
            <a:ext cx="2610326" cy="619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📂 位置：运动类模块（蓝色）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⚡ 作用：让角色立刻飞到指定坐标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 想放在哪就填哪组 (X, Y)！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3762375" y="1285875"/>
            <a:ext cx="251364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⚖️ 对比一下</a:t>
            </a:r>
            <a:endParaRPr lang="en-US" sz="1120" dirty="0"/>
          </a:p>
        </p:txBody>
      </p:sp>
      <p:sp>
        <p:nvSpPr>
          <p:cNvPr id="12" name="Text 9"/>
          <p:cNvSpPr/>
          <p:nvPr/>
        </p:nvSpPr>
        <p:spPr>
          <a:xfrm>
            <a:off x="3762375" y="1597819"/>
            <a:ext cx="11370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🚶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4478387" y="1597819"/>
            <a:ext cx="59449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：一步一步走过去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3762375" y="1881187"/>
            <a:ext cx="109232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⚡ 移到坐标：瞬间到达目的地！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714375" y="2524125"/>
            <a:ext cx="570404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✏️ 动手练一练</a:t>
            </a:r>
            <a:endParaRPr lang="en-US" sz="1120" dirty="0"/>
          </a:p>
        </p:txBody>
      </p:sp>
      <p:sp>
        <p:nvSpPr>
          <p:cNvPr id="16" name="Text 13"/>
          <p:cNvSpPr/>
          <p:nvPr/>
        </p:nvSpPr>
        <p:spPr>
          <a:xfrm>
            <a:off x="714375" y="2762250"/>
            <a:ext cx="5704046" cy="619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任务：在程序开头添加「移到 x: </a:t>
            </a:r>
            <a:pPr algn="l" indent="0" marL="0">
              <a:lnSpc>
                <a:spcPts val="2100"/>
              </a:lnSpc>
              <a:buNone/>
            </a:pPr>
            <a:r>
              <a:rPr lang="en-US" sz="105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-194</a:t>
            </a:r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y: </a:t>
            </a:r>
            <a:pPr algn="l" indent="0" marL="0">
              <a:lnSpc>
                <a:spcPts val="2100"/>
              </a:lnSpc>
              <a:buNone/>
            </a:pPr>
            <a:r>
              <a:rPr lang="en-US" sz="105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-28</a:t>
            </a:r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」— 让哨子站在跑道最左边起点！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提示：负数表示左边和下方，这就是坐标的力量～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571500" y="3714750"/>
            <a:ext cx="8024336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记住：移到坐标 = 瞬移！跑步前先站好起跑线～</a:t>
            </a:r>
            <a:endParaRPr lang="en-US" sz="1350" dirty="0"/>
          </a:p>
        </p:txBody>
      </p:sp>
      <p:sp>
        <p:nvSpPr>
          <p:cNvPr id="18" name="Text 1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L1-2 奔跑的哨子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08 / 24</a:t>
            </a:r>
            <a:endParaRPr lang="en-US" sz="6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285827" cy="371475"/>
          </a:xfrm>
          <a:prstGeom prst="roundRect">
            <a:avLst>
              <a:gd name="adj" fmla="val 41026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🔍 新积木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029075" cy="1743075"/>
          </a:xfrm>
          <a:prstGeom prst="roundRect">
            <a:avLst>
              <a:gd name="adj" fmla="val 6557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90625"/>
            <a:ext cx="4029075" cy="1743075"/>
          </a:xfrm>
          <a:prstGeom prst="roundRect">
            <a:avLst>
              <a:gd name="adj" fmla="val 6557"/>
            </a:avLst>
          </a:prstGeom>
          <a:solidFill>
            <a:srgbClr val="F3E5F5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857500"/>
            <a:ext cx="8029575" cy="1457325"/>
          </a:xfrm>
          <a:prstGeom prst="roundRect">
            <a:avLst>
              <a:gd name="adj" fmla="val 7843"/>
            </a:avLst>
          </a:prstGeom>
          <a:solidFill>
            <a:srgbClr val="FFF8E1"/>
          </a:solidFill>
          <a:ln w="14288">
            <a:solidFill>
              <a:srgbClr val="1A2B4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碰到什么？然后呢？</a:t>
            </a:r>
            <a:endParaRPr lang="en-US" sz="2920" dirty="0"/>
          </a:p>
        </p:txBody>
      </p:sp>
      <p:sp>
        <p:nvSpPr>
          <p:cNvPr id="9" name="Text 6"/>
          <p:cNvSpPr/>
          <p:nvPr/>
        </p:nvSpPr>
        <p:spPr>
          <a:xfrm>
            <a:off x="714375" y="1285875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「碰到 ___？」侦测积木</a:t>
            </a:r>
            <a:endParaRPr lang="en-US" sz="1120" dirty="0"/>
          </a:p>
        </p:txBody>
      </p:sp>
      <p:sp>
        <p:nvSpPr>
          <p:cNvPr id="10" name="Text 7"/>
          <p:cNvSpPr/>
          <p:nvPr/>
        </p:nvSpPr>
        <p:spPr>
          <a:xfrm>
            <a:off x="714375" y="1524000"/>
            <a:ext cx="3480435" cy="1000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📂 位置：侦测类模块（浅蓝色）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六个尖角的形状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常和「如果…那么」搭配使用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 能判断角色是否碰到其他角色或颜色！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4714875" y="1345406"/>
            <a:ext cx="135508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12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</a:t>
            </a:r>
            <a:endParaRPr lang="en-US" sz="1120" dirty="0"/>
          </a:p>
        </p:txBody>
      </p:sp>
      <p:sp>
        <p:nvSpPr>
          <p:cNvPr id="12" name="Text 9"/>
          <p:cNvSpPr/>
          <p:nvPr/>
        </p:nvSpPr>
        <p:spPr>
          <a:xfrm>
            <a:off x="5571083" y="1345406"/>
            <a:ext cx="171524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12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积木</a:t>
            </a:r>
            <a:endParaRPr lang="en-US" sz="1120" dirty="0"/>
          </a:p>
        </p:txBody>
      </p:sp>
      <p:sp>
        <p:nvSpPr>
          <p:cNvPr id="13" name="Text 10"/>
          <p:cNvSpPr/>
          <p:nvPr/>
        </p:nvSpPr>
        <p:spPr>
          <a:xfrm>
            <a:off x="4714875" y="1585913"/>
            <a:ext cx="100540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📂 位置：外观类模块（紫色）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4714875" y="1870174"/>
            <a:ext cx="4852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🔄 自动切换到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4714875" y="2163068"/>
            <a:ext cx="12282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🏟 运动场可以从田径场切到篮球场！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4714875" y="2435423"/>
            <a:ext cx="145122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📸 前提：先在背景列表中添加多个背景哦～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714375" y="2952750"/>
            <a:ext cx="754094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🎯 组合思路：哨子碰绿旗 → 回到起点 → 切换背景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714375" y="3290887"/>
            <a:ext cx="97043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如果（碰到 小绿旗 ？）那么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714375" y="3559969"/>
            <a:ext cx="14317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1724323" y="3559969"/>
            <a:ext cx="44588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（回到起点）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714375" y="3864769"/>
            <a:ext cx="14317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1578248" y="3864769"/>
            <a:ext cx="81743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（换到下一个运动场！）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L1-2 奔跑的哨子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09 / 24</a:t>
            </a:r>
            <a:endParaRPr lang="en-US" sz="6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2026-05-20T04:43:45Z</dcterms:created>
  <dcterms:modified xsi:type="dcterms:W3CDTF">2026-05-20T04:43:45Z</dcterms:modified>
</cp:coreProperties>
</file>