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notesMasterIdLst>
    <p:notesMasterId r:id="rId2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svg"/><Relationship Id="rId3" Type="http://schemas.openxmlformats.org/officeDocument/2006/relationships/image" Target="../media/image-1-3.png"/><Relationship Id="rId4" Type="http://schemas.openxmlformats.org/officeDocument/2006/relationships/image" Target="../media/image-1-4.svg"/><Relationship Id="rId5" Type="http://schemas.openxmlformats.org/officeDocument/2006/relationships/image" Target="../media/image-1-5.png"/><Relationship Id="rId6" Type="http://schemas.openxmlformats.org/officeDocument/2006/relationships/image" Target="../media/image-1-6.sv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image" Target="../media/image-21-2.svg"/><Relationship Id="rId3" Type="http://schemas.openxmlformats.org/officeDocument/2006/relationships/image" Target="../media/image-21-3.png"/><Relationship Id="rId4" Type="http://schemas.openxmlformats.org/officeDocument/2006/relationships/image" Target="../media/image-21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image" Target="../media/image-2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svg"/><Relationship Id="rId3" Type="http://schemas.openxmlformats.org/officeDocument/2006/relationships/image" Target="../media/image-3-3.png"/><Relationship Id="rId4" Type="http://schemas.openxmlformats.org/officeDocument/2006/relationships/image" Target="../media/image-3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762500"/>
            <a:ext cx="9144000" cy="39528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 rot="-240000">
            <a:off x="666750" y="762000"/>
            <a:ext cx="1198816" cy="342900"/>
          </a:xfrm>
          <a:prstGeom prst="roundRect">
            <a:avLst>
              <a:gd name="adj" fmla="val 44444"/>
            </a:avLst>
          </a:prstGeom>
          <a:solidFill>
            <a:srgbClr val="FF4757"/>
          </a:solidFill>
          <a:ln w="19050">
            <a:solidFill>
              <a:srgbClr val="FFD700"/>
            </a:solidFill>
            <a:prstDash val="solid"/>
          </a:ln>
          <a:effectLst>
            <a:outerShdw sx="100000" sy="100000" kx="0" ky="0" algn="bl" rotWithShape="0" blurRad="101600" dist="40411" dir="2700000">
              <a:srgbClr val="FFD700">
                <a:alpha val="4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spc="150" kern="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LEVEL · 1</a:t>
            </a:r>
            <a:endParaRPr lang="en-US" sz="1050" dirty="0"/>
          </a:p>
        </p:txBody>
      </p:sp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1500" y="3762375"/>
            <a:ext cx="4286250" cy="1905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66750" y="1238250"/>
            <a:ext cx="2900362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spc="54" kern="0" dirty="0">
                <a:solidFill>
                  <a:srgbClr val="FFD7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SCRATCH · LESSON 3</a:t>
            </a:r>
            <a:endParaRPr lang="en-US" sz="1350" dirty="0"/>
          </a:p>
        </p:txBody>
      </p:sp>
      <p:sp>
        <p:nvSpPr>
          <p:cNvPr id="7" name="Text 2"/>
          <p:cNvSpPr/>
          <p:nvPr/>
        </p:nvSpPr>
        <p:spPr>
          <a:xfrm>
            <a:off x="666750" y="1571625"/>
            <a:ext cx="5317331" cy="1524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075"/>
              </a:lnSpc>
              <a:buNone/>
            </a:pPr>
            <a:r>
              <a:rPr lang="en-US" sz="8250" spc="330" kern="0" dirty="0">
                <a:solidFill>
                  <a:srgbClr val="FF8C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超声蝙蝠</a:t>
            </a:r>
            <a:pPr algn="l" indent="0" marL="0">
              <a:buNone/>
            </a:pPr>
            <a:endParaRPr lang="en-US" sz="8250" dirty="0"/>
          </a:p>
          <a:p>
            <a:pPr algn="l" indent="0" marL="0">
              <a:lnSpc>
                <a:spcPts val="9075"/>
              </a:lnSpc>
              <a:buNone/>
            </a:pPr>
            <a:r>
              <a:rPr lang="en-US" sz="8250" spc="330" kern="0" dirty="0">
                <a:solidFill>
                  <a:srgbClr val="FF8C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挑战</a:t>
            </a:r>
            <a:endParaRPr lang="en-US" sz="8250" dirty="0"/>
          </a:p>
        </p:txBody>
      </p:sp>
      <p:sp>
        <p:nvSpPr>
          <p:cNvPr id="8" name="Text 3"/>
          <p:cNvSpPr/>
          <p:nvPr/>
        </p:nvSpPr>
        <p:spPr>
          <a:xfrm>
            <a:off x="666750" y="3381375"/>
            <a:ext cx="4833937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FFD7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和小超人一起穿越万圣节栅栏</a:t>
            </a:r>
            <a:pPr algn="l" indent="0" marL="0">
              <a:buNone/>
            </a:pPr>
            <a:r>
              <a:rPr lang="en-US" sz="1650" dirty="0">
                <a:solidFill>
                  <a:srgbClr val="FF8C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🦇</a:t>
            </a:r>
            <a:endParaRPr lang="en-US" sz="1650" dirty="0"/>
          </a:p>
        </p:txBody>
      </p:sp>
      <p:sp>
        <p:nvSpPr>
          <p:cNvPr id="9" name="Text 4"/>
          <p:cNvSpPr/>
          <p:nvPr/>
        </p:nvSpPr>
        <p:spPr>
          <a:xfrm>
            <a:off x="666750" y="485775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FFD7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华平小超人 · L1-3 超声蝙蝠</a:t>
            </a:r>
            <a:endParaRPr lang="en-US" sz="900" dirty="0"/>
          </a:p>
        </p:txBody>
      </p:sp>
      <p:sp>
        <p:nvSpPr>
          <p:cNvPr id="10" name="Text 5"/>
          <p:cNvSpPr/>
          <p:nvPr/>
        </p:nvSpPr>
        <p:spPr>
          <a:xfrm>
            <a:off x="7381875" y="4857750"/>
            <a:ext cx="145018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820" b="1" dirty="0">
                <a:solidFill>
                  <a:srgbClr val="FFD7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01 / 22</a:t>
            </a:r>
            <a:endParaRPr lang="en-US" sz="8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899112" cy="371475"/>
          </a:xfrm>
          <a:prstGeom prst="roundRect">
            <a:avLst>
              <a:gd name="adj" fmla="val 41026"/>
            </a:avLst>
          </a:prstGeom>
          <a:solidFill>
            <a:srgbClr val="FFD23F"/>
          </a:solidFill>
          <a:ln w="14288">
            <a:solidFill>
              <a:srgbClr val="1A0533"/>
            </a:solidFill>
            <a:prstDash val="solid"/>
          </a:ln>
          <a:effectLst>
            <a:outerShdw sx="100000" sy="100000" kx="0" ky="0" algn="bl" rotWithShape="0" blurRad="101600" dist="33676" dir="2700000">
              <a:srgbClr val="1A0533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053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01</a:t>
            </a:r>
            <a:endParaRPr lang="en-US" sz="90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5238750" cy="314325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7C4DFF">
                <a:alpha val="18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5810250" y="1190625"/>
            <a:ext cx="2695575" cy="1933575"/>
          </a:xfrm>
          <a:prstGeom prst="roundRect">
            <a:avLst>
              <a:gd name="adj" fmla="val 4926"/>
            </a:avLst>
          </a:prstGeom>
          <a:solidFill>
            <a:srgbClr val="F5F0FF"/>
          </a:solidFill>
          <a:ln w="14288">
            <a:solidFill>
              <a:srgbClr val="7C4DFF"/>
            </a:solidFill>
            <a:prstDash val="dash"/>
          </a:ln>
        </p:spPr>
      </p:sp>
      <p:sp>
        <p:nvSpPr>
          <p:cNvPr id="7" name="Text 4"/>
          <p:cNvSpPr/>
          <p:nvPr/>
        </p:nvSpPr>
        <p:spPr>
          <a:xfrm>
            <a:off x="6975128" y="1919287"/>
            <a:ext cx="9145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C4DFF"/>
                </a:solidFill>
                <a:highlight>
                  <a:srgbClr val="F5F0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📸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6975128" y="2100263"/>
            <a:ext cx="365820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C4DFF"/>
                </a:solidFill>
                <a:highlight>
                  <a:srgbClr val="F5F0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操作截图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6986513" y="2281238"/>
            <a:ext cx="348119" cy="1143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7C4D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（课堂演示）</a:t>
            </a:r>
            <a:endParaRPr lang="en-US" sz="750" dirty="0"/>
          </a:p>
        </p:txBody>
      </p:sp>
      <p:sp>
        <p:nvSpPr>
          <p:cNvPr id="10" name="Text 7"/>
          <p:cNvSpPr/>
          <p:nvPr/>
        </p:nvSpPr>
        <p:spPr>
          <a:xfrm>
            <a:off x="5810250" y="3238500"/>
            <a:ext cx="2736009" cy="838200"/>
          </a:xfrm>
          <a:prstGeom prst="roundRect">
            <a:avLst>
              <a:gd name="adj" fmla="val 11364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✅ 效果确认</a:t>
            </a:r>
            <a:pPr algn="ctr" indent="0" marL="0">
              <a:buNone/>
            </a:pPr>
            <a:r>
              <a:rPr lang="en-US" sz="135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 </a:t>
            </a:r>
            <a:pPr algn="ctr" indent="0" marL="0">
              <a:buNone/>
            </a:pPr>
            <a:r>
              <a:rPr lang="en-US" sz="75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空格↑飞行 / 松手↓下落 / 不穿屏幕</a:t>
            </a:r>
            <a:endParaRPr lang="en-US" sz="1350" dirty="0"/>
          </a:p>
        </p:txBody>
      </p:sp>
      <p:sp>
        <p:nvSpPr>
          <p:cNvPr id="11" name="Text 8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053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让小蝙蝠飞起来 🦇</a:t>
            </a:r>
            <a:endParaRPr lang="en-US" sz="2920" dirty="0"/>
          </a:p>
        </p:txBody>
      </p:sp>
      <p:sp>
        <p:nvSpPr>
          <p:cNvPr id="12" name="Text 9"/>
          <p:cNvSpPr/>
          <p:nvPr/>
        </p:nvSpPr>
        <p:spPr>
          <a:xfrm>
            <a:off x="714375" y="1285875"/>
            <a:ext cx="473725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b="1" dirty="0">
                <a:solidFill>
                  <a:srgbClr val="7C4D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📋 积木组合（蝙蝠角色）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714375" y="1609725"/>
            <a:ext cx="96217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🟢</a:t>
            </a:r>
            <a:endParaRPr lang="en-US" sz="820" dirty="0"/>
          </a:p>
        </p:txBody>
      </p:sp>
      <p:sp>
        <p:nvSpPr>
          <p:cNvPr id="14" name="Text 11"/>
          <p:cNvSpPr/>
          <p:nvPr/>
        </p:nvSpPr>
        <p:spPr>
          <a:xfrm>
            <a:off x="714375" y="1871663"/>
            <a:ext cx="1286768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📍 移到 x: -200 y: 0（起点在左边）</a:t>
            </a:r>
            <a:endParaRPr lang="en-US" sz="820" dirty="0"/>
          </a:p>
        </p:txBody>
      </p:sp>
      <p:sp>
        <p:nvSpPr>
          <p:cNvPr id="15" name="Text 12"/>
          <p:cNvSpPr/>
          <p:nvPr/>
        </p:nvSpPr>
        <p:spPr>
          <a:xfrm>
            <a:off x="714375" y="2081212"/>
            <a:ext cx="991121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📐 将大小设为 50%（复习！）</a:t>
            </a:r>
            <a:endParaRPr lang="en-US" sz="820" dirty="0"/>
          </a:p>
        </p:txBody>
      </p:sp>
      <p:sp>
        <p:nvSpPr>
          <p:cNvPr id="16" name="Text 13"/>
          <p:cNvSpPr/>
          <p:nvPr/>
        </p:nvSpPr>
        <p:spPr>
          <a:xfrm>
            <a:off x="714375" y="2290762"/>
            <a:ext cx="536377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👁 显示（复习！）</a:t>
            </a:r>
            <a:endParaRPr lang="en-US" sz="820" dirty="0"/>
          </a:p>
        </p:txBody>
      </p:sp>
      <p:sp>
        <p:nvSpPr>
          <p:cNvPr id="17" name="Text 14"/>
          <p:cNvSpPr/>
          <p:nvPr/>
        </p:nvSpPr>
        <p:spPr>
          <a:xfrm>
            <a:off x="714375" y="2752725"/>
            <a:ext cx="96217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🔁</a:t>
            </a:r>
            <a:endParaRPr lang="en-US" sz="820" dirty="0"/>
          </a:p>
        </p:txBody>
      </p:sp>
      <p:sp>
        <p:nvSpPr>
          <p:cNvPr id="18" name="Text 15"/>
          <p:cNvSpPr/>
          <p:nvPr/>
        </p:nvSpPr>
        <p:spPr>
          <a:xfrm>
            <a:off x="714375" y="3014663"/>
            <a:ext cx="921469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┌─ 如果 按下空格键？ 那么</a:t>
            </a:r>
            <a:endParaRPr lang="en-US" sz="820" dirty="0"/>
          </a:p>
        </p:txBody>
      </p:sp>
      <p:sp>
        <p:nvSpPr>
          <p:cNvPr id="19" name="Text 16"/>
          <p:cNvSpPr/>
          <p:nvPr/>
        </p:nvSpPr>
        <p:spPr>
          <a:xfrm>
            <a:off x="714375" y="3224213"/>
            <a:ext cx="1057424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│    将 y 坐标增加 8（上升）</a:t>
            </a:r>
            <a:endParaRPr lang="en-US" sz="820" dirty="0"/>
          </a:p>
        </p:txBody>
      </p:sp>
      <p:sp>
        <p:nvSpPr>
          <p:cNvPr id="20" name="Text 17"/>
          <p:cNvSpPr/>
          <p:nvPr/>
        </p:nvSpPr>
        <p:spPr>
          <a:xfrm>
            <a:off x="714375" y="3433762"/>
            <a:ext cx="891704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│    下一个造型（扇翅膀）</a:t>
            </a:r>
            <a:endParaRPr lang="en-US" sz="820" dirty="0"/>
          </a:p>
        </p:txBody>
      </p:sp>
      <p:sp>
        <p:nvSpPr>
          <p:cNvPr id="21" name="Text 18"/>
          <p:cNvSpPr/>
          <p:nvPr/>
        </p:nvSpPr>
        <p:spPr>
          <a:xfrm>
            <a:off x="714375" y="3643313"/>
            <a:ext cx="322064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│  否则</a:t>
            </a:r>
            <a:endParaRPr lang="en-US" sz="820" dirty="0"/>
          </a:p>
        </p:txBody>
      </p:sp>
      <p:sp>
        <p:nvSpPr>
          <p:cNvPr id="22" name="Text 19"/>
          <p:cNvSpPr/>
          <p:nvPr/>
        </p:nvSpPr>
        <p:spPr>
          <a:xfrm>
            <a:off x="714375" y="3852862"/>
            <a:ext cx="1220986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│    将 y 坐标增加 -3（自然下落）</a:t>
            </a:r>
            <a:endParaRPr lang="en-US" sz="820" dirty="0"/>
          </a:p>
        </p:txBody>
      </p:sp>
      <p:sp>
        <p:nvSpPr>
          <p:cNvPr id="23" name="Text 20"/>
          <p:cNvSpPr/>
          <p:nvPr/>
        </p:nvSpPr>
        <p:spPr>
          <a:xfrm>
            <a:off x="714375" y="4062412"/>
            <a:ext cx="129704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│</a:t>
            </a:r>
            <a:endParaRPr lang="en-US" sz="820" dirty="0"/>
          </a:p>
        </p:txBody>
      </p:sp>
      <p:sp>
        <p:nvSpPr>
          <p:cNvPr id="24" name="Text 21"/>
          <p:cNvSpPr/>
          <p:nvPr/>
        </p:nvSpPr>
        <p:spPr>
          <a:xfrm>
            <a:off x="714375" y="4271963"/>
            <a:ext cx="1152748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│  如果 y 坐标 &gt; 170？ 那么</a:t>
            </a:r>
            <a:endParaRPr lang="en-US" sz="820" dirty="0"/>
          </a:p>
        </p:txBody>
      </p:sp>
      <p:sp>
        <p:nvSpPr>
          <p:cNvPr id="25" name="Text 22"/>
          <p:cNvSpPr/>
          <p:nvPr/>
        </p:nvSpPr>
        <p:spPr>
          <a:xfrm>
            <a:off x="714375" y="4481512"/>
            <a:ext cx="1253579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│    将 y 坐标设为 170（天花板）</a:t>
            </a:r>
            <a:endParaRPr lang="en-US" sz="820" dirty="0"/>
          </a:p>
        </p:txBody>
      </p:sp>
      <p:sp>
        <p:nvSpPr>
          <p:cNvPr id="26" name="Text 23"/>
          <p:cNvSpPr/>
          <p:nvPr/>
        </p:nvSpPr>
        <p:spPr>
          <a:xfrm>
            <a:off x="714375" y="4691063"/>
            <a:ext cx="129704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│</a:t>
            </a:r>
            <a:endParaRPr lang="en-US" sz="820" dirty="0"/>
          </a:p>
        </p:txBody>
      </p:sp>
      <p:sp>
        <p:nvSpPr>
          <p:cNvPr id="27" name="Text 24"/>
          <p:cNvSpPr/>
          <p:nvPr/>
        </p:nvSpPr>
        <p:spPr>
          <a:xfrm>
            <a:off x="714375" y="4900613"/>
            <a:ext cx="1190551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│  如果 y 坐标 &lt; -170？ 那么</a:t>
            </a:r>
            <a:endParaRPr lang="en-US" sz="820" dirty="0"/>
          </a:p>
        </p:txBody>
      </p:sp>
      <p:sp>
        <p:nvSpPr>
          <p:cNvPr id="28" name="Text 25"/>
          <p:cNvSpPr/>
          <p:nvPr/>
        </p:nvSpPr>
        <p:spPr>
          <a:xfrm>
            <a:off x="714375" y="5110162"/>
            <a:ext cx="1228502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│    将 y 坐标设为 -170（地板）</a:t>
            </a:r>
            <a:endParaRPr lang="en-US" sz="820" dirty="0"/>
          </a:p>
        </p:txBody>
      </p:sp>
      <p:sp>
        <p:nvSpPr>
          <p:cNvPr id="29" name="Text 26"/>
          <p:cNvSpPr/>
          <p:nvPr/>
        </p:nvSpPr>
        <p:spPr>
          <a:xfrm>
            <a:off x="714375" y="5319713"/>
            <a:ext cx="192807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└─</a:t>
            </a:r>
            <a:endParaRPr lang="en-US" sz="820" dirty="0"/>
          </a:p>
        </p:txBody>
      </p:sp>
      <p:sp>
        <p:nvSpPr>
          <p:cNvPr id="30" name="Text 27"/>
          <p:cNvSpPr/>
          <p:nvPr/>
        </p:nvSpPr>
        <p:spPr>
          <a:xfrm>
            <a:off x="714375" y="5710237"/>
            <a:ext cx="1510983" cy="176212"/>
          </a:xfrm>
          <a:prstGeom prst="roundRect">
            <a:avLst>
              <a:gd name="adj" fmla="val 32433"/>
            </a:avLst>
          </a:prstGeom>
          <a:solidFill>
            <a:srgbClr val="FFD23F"/>
          </a:solidFill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1A05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✨ 上升快（8）下落慢（-3），像真的蝙蝠！</a:t>
            </a:r>
            <a:endParaRPr lang="en-US" sz="820" dirty="0"/>
          </a:p>
        </p:txBody>
      </p:sp>
      <p:sp>
        <p:nvSpPr>
          <p:cNvPr id="31" name="Text 28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L1-3 超声蝙蝠</a:t>
            </a:r>
            <a:endParaRPr lang="en-US" sz="670" dirty="0"/>
          </a:p>
        </p:txBody>
      </p:sp>
      <p:sp>
        <p:nvSpPr>
          <p:cNvPr id="32" name="Text 29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10 / 22</a:t>
            </a:r>
            <a:endParaRPr lang="en-US" sz="67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899112" cy="371475"/>
          </a:xfrm>
          <a:prstGeom prst="roundRect">
            <a:avLst>
              <a:gd name="adj" fmla="val 41026"/>
            </a:avLst>
          </a:prstGeom>
          <a:solidFill>
            <a:srgbClr val="FFD23F"/>
          </a:solidFill>
          <a:ln w="14288">
            <a:solidFill>
              <a:srgbClr val="1A0533"/>
            </a:solidFill>
            <a:prstDash val="solid"/>
          </a:ln>
          <a:effectLst>
            <a:outerShdw sx="100000" sy="100000" kx="0" ky="0" algn="bl" rotWithShape="0" blurRad="101600" dist="33676" dir="2700000">
              <a:srgbClr val="1A0533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053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02</a:t>
            </a:r>
            <a:endParaRPr lang="en-US" sz="90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5238750" cy="314325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8C00">
                <a:alpha val="18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5810250" y="1190625"/>
            <a:ext cx="2695575" cy="1933575"/>
          </a:xfrm>
          <a:prstGeom prst="roundRect">
            <a:avLst>
              <a:gd name="adj" fmla="val 4926"/>
            </a:avLst>
          </a:prstGeom>
          <a:solidFill>
            <a:srgbClr val="FFF3E0"/>
          </a:solidFill>
          <a:ln w="14288">
            <a:solidFill>
              <a:srgbClr val="FF8C00"/>
            </a:solidFill>
            <a:prstDash val="dash"/>
          </a:ln>
        </p:spPr>
      </p:sp>
      <p:sp>
        <p:nvSpPr>
          <p:cNvPr id="7" name="Text 4"/>
          <p:cNvSpPr/>
          <p:nvPr/>
        </p:nvSpPr>
        <p:spPr>
          <a:xfrm>
            <a:off x="6975128" y="1919287"/>
            <a:ext cx="9145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FF8C00"/>
                </a:solidFill>
                <a:highlight>
                  <a:srgbClr val="FFF3E0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📸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6975128" y="2100263"/>
            <a:ext cx="365820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FF8C00"/>
                </a:solidFill>
                <a:highlight>
                  <a:srgbClr val="FFF3E0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操作截图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6986513" y="2281238"/>
            <a:ext cx="348119" cy="1143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FF8C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（课堂演示）</a:t>
            </a:r>
            <a:endParaRPr lang="en-US" sz="750" dirty="0"/>
          </a:p>
        </p:txBody>
      </p:sp>
      <p:sp>
        <p:nvSpPr>
          <p:cNvPr id="10" name="Text 7"/>
          <p:cNvSpPr/>
          <p:nvPr/>
        </p:nvSpPr>
        <p:spPr>
          <a:xfrm>
            <a:off x="5810250" y="3238500"/>
            <a:ext cx="2736009" cy="838200"/>
          </a:xfrm>
          <a:prstGeom prst="roundRect">
            <a:avLst>
              <a:gd name="adj" fmla="val 11364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✅ 效果确认</a:t>
            </a:r>
            <a:pPr algn="ctr" indent="0" marL="0">
              <a:buNone/>
            </a:pPr>
            <a:r>
              <a:rPr lang="en-US" sz="135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 </a:t>
            </a:r>
            <a:pPr algn="ctr" indent="0" marL="0">
              <a:buNone/>
            </a:pPr>
            <a:r>
              <a:rPr lang="en-US" sz="75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匀速旋转 / 保持竖直 / 有空隙可穿过</a:t>
            </a:r>
            <a:endParaRPr lang="en-US" sz="1350" dirty="0"/>
          </a:p>
        </p:txBody>
      </p:sp>
      <p:sp>
        <p:nvSpPr>
          <p:cNvPr id="11" name="Text 8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053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让栅栏转起来 ⚙️</a:t>
            </a:r>
            <a:endParaRPr lang="en-US" sz="2920" dirty="0"/>
          </a:p>
        </p:txBody>
      </p:sp>
      <p:sp>
        <p:nvSpPr>
          <p:cNvPr id="12" name="Text 9"/>
          <p:cNvSpPr/>
          <p:nvPr/>
        </p:nvSpPr>
        <p:spPr>
          <a:xfrm>
            <a:off x="714375" y="1285875"/>
            <a:ext cx="473725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b="1" dirty="0">
                <a:solidFill>
                  <a:srgbClr val="FF8C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📋 积木组合（栅栏角色）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714375" y="1604963"/>
            <a:ext cx="10492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🟢</a:t>
            </a:r>
            <a:endParaRPr lang="en-US" sz="900" dirty="0"/>
          </a:p>
        </p:txBody>
      </p:sp>
      <p:sp>
        <p:nvSpPr>
          <p:cNvPr id="14" name="Text 11"/>
          <p:cNvSpPr/>
          <p:nvPr/>
        </p:nvSpPr>
        <p:spPr>
          <a:xfrm>
            <a:off x="714375" y="1909762"/>
            <a:ext cx="736922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📍 移到 x: 0 y: 0</a:t>
            </a:r>
            <a:endParaRPr lang="en-US" sz="900" dirty="0"/>
          </a:p>
        </p:txBody>
      </p:sp>
      <p:sp>
        <p:nvSpPr>
          <p:cNvPr id="15" name="Text 12"/>
          <p:cNvSpPr/>
          <p:nvPr/>
        </p:nvSpPr>
        <p:spPr>
          <a:xfrm>
            <a:off x="714375" y="2504033"/>
            <a:ext cx="133856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🔒 将旋转方式设为 不可旋转 ← 🔑关键！</a:t>
            </a:r>
            <a:endParaRPr lang="en-US" sz="900" dirty="0"/>
          </a:p>
        </p:txBody>
      </p:sp>
      <p:sp>
        <p:nvSpPr>
          <p:cNvPr id="16" name="Text 13"/>
          <p:cNvSpPr/>
          <p:nvPr/>
        </p:nvSpPr>
        <p:spPr>
          <a:xfrm>
            <a:off x="714375" y="3098304"/>
            <a:ext cx="10492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🔁</a:t>
            </a:r>
            <a:endParaRPr lang="en-US" sz="900" dirty="0"/>
          </a:p>
        </p:txBody>
      </p:sp>
      <p:sp>
        <p:nvSpPr>
          <p:cNvPr id="17" name="Text 14"/>
          <p:cNvSpPr/>
          <p:nvPr/>
        </p:nvSpPr>
        <p:spPr>
          <a:xfrm>
            <a:off x="714375" y="3403104"/>
            <a:ext cx="62865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↻ 右转 3 度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714375" y="3959275"/>
            <a:ext cx="989144" cy="209550"/>
          </a:xfrm>
          <a:prstGeom prst="roundRect">
            <a:avLst>
              <a:gd name="adj" fmla="val 27273"/>
            </a:avLst>
          </a:prstGeom>
          <a:solidFill>
            <a:srgbClr val="FFF3E0"/>
          </a:solidFill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40"/>
              </a:lnSpc>
              <a:buNone/>
            </a:pPr>
            <a:r>
              <a:rPr lang="en-US" sz="900" dirty="0">
                <a:solidFill>
                  <a:srgbClr val="FF8C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🔑 旋转方式 = 不可旋转</a:t>
            </a:r>
            <a:endParaRPr lang="en-US" sz="900" dirty="0"/>
          </a:p>
        </p:txBody>
      </p:sp>
      <p:sp>
        <p:nvSpPr>
          <p:cNvPr id="19" name="Text 16"/>
          <p:cNvSpPr/>
          <p:nvPr/>
        </p:nvSpPr>
        <p:spPr>
          <a:xfrm>
            <a:off x="714375" y="4308797"/>
            <a:ext cx="863311" cy="41143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7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不设→栅栏转90°会倒下来 ❌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7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设了→栅栏永远保持竖直 ✅</a:t>
            </a:r>
            <a:endParaRPr lang="en-US" sz="750" dirty="0"/>
          </a:p>
        </p:txBody>
      </p:sp>
      <p:sp>
        <p:nvSpPr>
          <p:cNvPr id="20" name="Text 17"/>
          <p:cNvSpPr/>
          <p:nvPr/>
        </p:nvSpPr>
        <p:spPr>
          <a:xfrm>
            <a:off x="714375" y="5157341"/>
            <a:ext cx="1570199" cy="190500"/>
          </a:xfrm>
          <a:prstGeom prst="roundRect">
            <a:avLst>
              <a:gd name="adj" fmla="val 30000"/>
            </a:avLst>
          </a:prstGeom>
          <a:solidFill>
            <a:srgbClr val="FFD23F"/>
          </a:solidFill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40"/>
              </a:lnSpc>
              <a:buNone/>
            </a:pPr>
            <a:r>
              <a:rPr lang="en-US" sz="900" dirty="0">
                <a:solidFill>
                  <a:srgbClr val="1A05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✨ 试试改数字：1度慢慢转 / 10度飞快转</a:t>
            </a:r>
            <a:endParaRPr lang="en-US" sz="900" dirty="0"/>
          </a:p>
        </p:txBody>
      </p:sp>
      <p:sp>
        <p:nvSpPr>
          <p:cNvPr id="21" name="Text 18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L1-3 超声蝙蝠</a:t>
            </a:r>
            <a:endParaRPr lang="en-US" sz="670" dirty="0"/>
          </a:p>
        </p:txBody>
      </p:sp>
      <p:sp>
        <p:nvSpPr>
          <p:cNvPr id="22" name="Text 19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11 / 22</a:t>
            </a:r>
            <a:endParaRPr lang="en-US" sz="6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899112" cy="371475"/>
          </a:xfrm>
          <a:prstGeom prst="roundRect">
            <a:avLst>
              <a:gd name="adj" fmla="val 41026"/>
            </a:avLst>
          </a:prstGeom>
          <a:solidFill>
            <a:srgbClr val="FFD23F"/>
          </a:solidFill>
          <a:ln w="14288">
            <a:solidFill>
              <a:srgbClr val="1A0533"/>
            </a:solidFill>
            <a:prstDash val="solid"/>
          </a:ln>
          <a:effectLst>
            <a:outerShdw sx="100000" sy="100000" kx="0" ky="0" algn="bl" rotWithShape="0" blurRad="101600" dist="33676" dir="2700000">
              <a:srgbClr val="1A0533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053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03</a:t>
            </a:r>
            <a:endParaRPr lang="en-US" sz="90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5238750" cy="314325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6B9D">
                <a:alpha val="18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5810250" y="1190625"/>
            <a:ext cx="2695575" cy="1933575"/>
          </a:xfrm>
          <a:prstGeom prst="roundRect">
            <a:avLst>
              <a:gd name="adj" fmla="val 4926"/>
            </a:avLst>
          </a:prstGeom>
          <a:solidFill>
            <a:srgbClr val="FCE4EC"/>
          </a:solidFill>
          <a:ln w="14288">
            <a:solidFill>
              <a:srgbClr val="FF6B9D"/>
            </a:solidFill>
            <a:prstDash val="dash"/>
          </a:ln>
        </p:spPr>
      </p:sp>
      <p:sp>
        <p:nvSpPr>
          <p:cNvPr id="7" name="Text 4"/>
          <p:cNvSpPr/>
          <p:nvPr/>
        </p:nvSpPr>
        <p:spPr>
          <a:xfrm>
            <a:off x="6975128" y="1919287"/>
            <a:ext cx="9145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FF6B9D"/>
                </a:solidFill>
                <a:highlight>
                  <a:srgbClr val="FCE4EC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📸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6975128" y="2100263"/>
            <a:ext cx="365820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FF6B9D"/>
                </a:solidFill>
                <a:highlight>
                  <a:srgbClr val="FCE4EC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操作截图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6986513" y="2281238"/>
            <a:ext cx="348119" cy="1143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FF6B9D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（课堂演示）</a:t>
            </a:r>
            <a:endParaRPr lang="en-US" sz="750" dirty="0"/>
          </a:p>
        </p:txBody>
      </p:sp>
      <p:sp>
        <p:nvSpPr>
          <p:cNvPr id="10" name="Text 7"/>
          <p:cNvSpPr/>
          <p:nvPr/>
        </p:nvSpPr>
        <p:spPr>
          <a:xfrm>
            <a:off x="5810250" y="3238500"/>
            <a:ext cx="2736009" cy="838200"/>
          </a:xfrm>
          <a:prstGeom prst="roundRect">
            <a:avLst>
              <a:gd name="adj" fmla="val 11364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✅ 效果确认</a:t>
            </a:r>
            <a:pPr algn="ctr" indent="0" marL="0">
              <a:buNone/>
            </a:pPr>
            <a:r>
              <a:rPr lang="en-US" sz="135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 </a:t>
            </a:r>
            <a:pPr algn="ctr" indent="0" marL="0">
              <a:buNone/>
            </a:pPr>
            <a:r>
              <a:rPr lang="en-US" sz="75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碰红色→提示/弹回起点/可重试</a:t>
            </a:r>
            <a:endParaRPr lang="en-US" sz="1350" dirty="0"/>
          </a:p>
        </p:txBody>
      </p:sp>
      <p:sp>
        <p:nvSpPr>
          <p:cNvPr id="11" name="Text 8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053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碰到尖刺就弹回 💥</a:t>
            </a:r>
            <a:endParaRPr lang="en-US" sz="2920" dirty="0"/>
          </a:p>
        </p:txBody>
      </p:sp>
      <p:sp>
        <p:nvSpPr>
          <p:cNvPr id="12" name="Text 9"/>
          <p:cNvSpPr/>
          <p:nvPr/>
        </p:nvSpPr>
        <p:spPr>
          <a:xfrm>
            <a:off x="714375" y="1359694"/>
            <a:ext cx="75939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70" b="1" dirty="0">
                <a:solidFill>
                  <a:srgbClr val="FF6B9D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📋 在 Step1 的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2709044" y="1359694"/>
            <a:ext cx="29728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70" b="1" dirty="0">
                <a:solidFill>
                  <a:srgbClr val="FF6B9D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里增加：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714375" y="1524000"/>
            <a:ext cx="4737259" cy="2428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33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...（Step1飞行代码保持不变）...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733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🆕 如果 碰到颜色 🔴？（吸取栅栏红色） 那么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733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💬 说 哎呀碰到尖刺了！ 2 秒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733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📍 移到 x: -200 y: 0（弹回起点！）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733"/>
              </a:lnSpc>
              <a:buNone/>
            </a:pPr>
            <a:r>
              <a:rPr lang="en-US" sz="820" dirty="0">
                <a:solidFill>
                  <a:srgbClr val="FF6B9D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💡 为什么放在同一个</a:t>
            </a:r>
            <a:pPr algn="l" indent="0" marL="0">
              <a:lnSpc>
                <a:spcPts val="1733"/>
              </a:lnSpc>
              <a:buNone/>
            </a:pPr>
            <a:r>
              <a:rPr lang="en-US" sz="820" dirty="0">
                <a:solidFill>
                  <a:srgbClr val="FF6B9D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里？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575"/>
              </a:lnSpc>
              <a:buNone/>
            </a:pPr>
            <a:r>
              <a:rPr lang="en-US" sz="7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每一帧都按顺序检测：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575"/>
              </a:lnSpc>
              <a:buNone/>
            </a:pPr>
            <a:r>
              <a:rPr lang="en-US" sz="7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①检查空格→飞 ②检查边界 ③检查碰到颜色？→弹回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575"/>
              </a:lnSpc>
              <a:buNone/>
            </a:pPr>
            <a:r>
              <a:rPr lang="en-US" sz="7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碰到尖刺立刻弹回！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733"/>
              </a:lnSpc>
              <a:buNone/>
            </a:pPr>
            <a:r>
              <a:rPr lang="en-US" sz="820" dirty="0">
                <a:solidFill>
                  <a:srgbClr val="FF8C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⚠️ 如果起点离栅栏太近→起跑就碰！试试 x:-200</a:t>
            </a:r>
            <a:endParaRPr lang="en-US" sz="820" dirty="0"/>
          </a:p>
        </p:txBody>
      </p:sp>
      <p:sp>
        <p:nvSpPr>
          <p:cNvPr id="15" name="Text 12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L1-3 超声蝙蝠</a:t>
            </a:r>
            <a:endParaRPr lang="en-US" sz="670" dirty="0"/>
          </a:p>
        </p:txBody>
      </p:sp>
      <p:sp>
        <p:nvSpPr>
          <p:cNvPr id="16" name="Text 13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12 / 22</a:t>
            </a:r>
            <a:endParaRPr lang="en-US" sz="6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899112" cy="371475"/>
          </a:xfrm>
          <a:prstGeom prst="roundRect">
            <a:avLst>
              <a:gd name="adj" fmla="val 41026"/>
            </a:avLst>
          </a:prstGeom>
          <a:solidFill>
            <a:srgbClr val="FFD23F"/>
          </a:solidFill>
          <a:ln w="14288">
            <a:solidFill>
              <a:srgbClr val="1A0533"/>
            </a:solidFill>
            <a:prstDash val="solid"/>
          </a:ln>
          <a:effectLst>
            <a:outerShdw sx="100000" sy="100000" kx="0" ky="0" algn="bl" rotWithShape="0" blurRad="101600" dist="33676" dir="2700000">
              <a:srgbClr val="1A0533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053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04</a:t>
            </a:r>
            <a:endParaRPr lang="en-US" sz="90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5238750" cy="314325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4CAF50">
                <a:alpha val="18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5810250" y="1190625"/>
            <a:ext cx="2695575" cy="1933575"/>
          </a:xfrm>
          <a:prstGeom prst="roundRect">
            <a:avLst>
              <a:gd name="adj" fmla="val 4926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dash"/>
          </a:ln>
        </p:spPr>
      </p:sp>
      <p:sp>
        <p:nvSpPr>
          <p:cNvPr id="7" name="Text 4"/>
          <p:cNvSpPr/>
          <p:nvPr/>
        </p:nvSpPr>
        <p:spPr>
          <a:xfrm>
            <a:off x="6975128" y="1919287"/>
            <a:ext cx="9145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4CAF50"/>
                </a:solidFill>
                <a:highlight>
                  <a:srgbClr val="E8F5E9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📸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6975128" y="2100263"/>
            <a:ext cx="365820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4CAF50"/>
                </a:solidFill>
                <a:highlight>
                  <a:srgbClr val="E8F5E9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操作截图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6986513" y="2281238"/>
            <a:ext cx="348119" cy="1143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（课堂演示）</a:t>
            </a:r>
            <a:endParaRPr lang="en-US" sz="750" dirty="0"/>
          </a:p>
        </p:txBody>
      </p:sp>
      <p:sp>
        <p:nvSpPr>
          <p:cNvPr id="10" name="Text 7"/>
          <p:cNvSpPr/>
          <p:nvPr/>
        </p:nvSpPr>
        <p:spPr>
          <a:xfrm>
            <a:off x="5810250" y="3238500"/>
            <a:ext cx="2736009" cy="838200"/>
          </a:xfrm>
          <a:prstGeom prst="roundRect">
            <a:avLst>
              <a:gd name="adj" fmla="val 11364"/>
            </a:avLst>
          </a:prstGeom>
          <a:solidFill>
            <a:srgbClr val="FFD700"/>
          </a:solidFill>
          <a:ln w="14288">
            <a:solidFill>
              <a:srgbClr val="FF8C0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1A053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🎉 胜利！</a:t>
            </a:r>
            <a:pPr algn="ctr" indent="0" marL="0">
              <a:buNone/>
            </a:pPr>
            <a:r>
              <a:rPr lang="en-US" sz="1350" dirty="0">
                <a:solidFill>
                  <a:srgbClr val="1A053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 </a:t>
            </a:r>
            <a:pPr algn="ctr" indent="0" marL="0">
              <a:buNone/>
            </a:pPr>
            <a:r>
              <a:rPr lang="en-US" sz="750" dirty="0">
                <a:solidFill>
                  <a:srgbClr val="1A053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碰到南瓜怪→提示→停止→完成！</a:t>
            </a:r>
            <a:endParaRPr lang="en-US" sz="1350" dirty="0"/>
          </a:p>
        </p:txBody>
      </p:sp>
      <p:sp>
        <p:nvSpPr>
          <p:cNvPr id="11" name="Text 8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053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穿越栅栏，找到南瓜怪 🎃</a:t>
            </a:r>
            <a:endParaRPr lang="en-US" sz="2920" dirty="0"/>
          </a:p>
        </p:txBody>
      </p:sp>
      <p:sp>
        <p:nvSpPr>
          <p:cNvPr id="12" name="Text 9"/>
          <p:cNvSpPr/>
          <p:nvPr/>
        </p:nvSpPr>
        <p:spPr>
          <a:xfrm>
            <a:off x="714375" y="1359694"/>
            <a:ext cx="19176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7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📋 在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2141413" y="1359694"/>
            <a:ext cx="59449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7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中再加入胜利检测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714375" y="1524000"/>
            <a:ext cx="4737259" cy="2428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...（飞行 + 边界 + 碰撞 保持不变）...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🆕 如果 碰到 南瓜怪 ？ 那么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💬 说 找到你了南瓜怪！🎃 2 秒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⭐ 换成造型 胜利造型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🛑 停止 全部脚本（游戏结束）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4CAF5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🎃 南瓜怪角色（最简单）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绿旗→移到 x:200 y:0→大小60%→显示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不需要写逻辑！只在终点微笑等待 🎃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1A05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✨ 三个角色分工明确：🦇飞行 ⚙️旋转 🎃终点</a:t>
            </a:r>
            <a:endParaRPr lang="en-US" sz="820" dirty="0"/>
          </a:p>
        </p:txBody>
      </p:sp>
      <p:sp>
        <p:nvSpPr>
          <p:cNvPr id="15" name="Text 12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L1-3 超声蝙蝠</a:t>
            </a:r>
            <a:endParaRPr lang="en-US" sz="670" dirty="0"/>
          </a:p>
        </p:txBody>
      </p:sp>
      <p:sp>
        <p:nvSpPr>
          <p:cNvPr id="16" name="Text 13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13 / 22</a:t>
            </a:r>
            <a:endParaRPr lang="en-US" sz="67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5F0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371475"/>
          </a:xfrm>
          <a:prstGeom prst="roundRect">
            <a:avLst>
              <a:gd name="adj" fmla="val 41026"/>
            </a:avLst>
          </a:prstGeom>
          <a:solidFill>
            <a:srgbClr val="FF4757"/>
          </a:solidFill>
          <a:ln w="14288">
            <a:solidFill>
              <a:srgbClr val="1A0533"/>
            </a:solidFill>
            <a:prstDash val="solid"/>
          </a:ln>
          <a:effectLst>
            <a:outerShdw sx="100000" sy="100000" kx="0" ky="0" algn="bl" rotWithShape="0" blurRad="101600" dist="33676" dir="2700000">
              <a:srgbClr val="1A0533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🐛 Bug急救站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095375"/>
            <a:ext cx="4295775" cy="866775"/>
          </a:xfrm>
          <a:prstGeom prst="roundRect">
            <a:avLst>
              <a:gd name="adj" fmla="val 10989"/>
            </a:avLst>
          </a:prstGeom>
          <a:solidFill>
            <a:srgbClr val="FFFFFF"/>
          </a:solidFill>
          <a:ln w="14288">
            <a:solidFill>
              <a:srgbClr val="FF4757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857750" y="1095375"/>
            <a:ext cx="3914775" cy="866775"/>
          </a:xfrm>
          <a:prstGeom prst="roundRect">
            <a:avLst>
              <a:gd name="adj" fmla="val 10989"/>
            </a:avLst>
          </a:prstGeom>
          <a:solidFill>
            <a:srgbClr val="FFFFFF"/>
          </a:solidFill>
          <a:ln w="14288">
            <a:solidFill>
              <a:srgbClr val="FF8C0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1857375"/>
            <a:ext cx="4295775" cy="866775"/>
          </a:xfrm>
          <a:prstGeom prst="roundRect">
            <a:avLst>
              <a:gd name="adj" fmla="val 10989"/>
            </a:avLst>
          </a:prstGeom>
          <a:solidFill>
            <a:srgbClr val="FFFFFF"/>
          </a:solidFill>
          <a:ln w="14288">
            <a:solidFill>
              <a:srgbClr val="FFD700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4857750" y="1857375"/>
            <a:ext cx="3914775" cy="866775"/>
          </a:xfrm>
          <a:prstGeom prst="roundRect">
            <a:avLst>
              <a:gd name="adj" fmla="val 10989"/>
            </a:avLst>
          </a:prstGeom>
          <a:solidFill>
            <a:srgbClr val="FFFFFF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571500" y="2619375"/>
            <a:ext cx="8201025" cy="866775"/>
          </a:xfrm>
          <a:prstGeom prst="roundRect">
            <a:avLst>
              <a:gd name="adj" fmla="val 10989"/>
            </a:avLst>
          </a:prstGeom>
          <a:solidFill>
            <a:srgbClr val="FFFFFF"/>
          </a:solidFill>
          <a:ln w="14288">
            <a:solidFill>
              <a:srgbClr val="9C27B0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71500" y="3476625"/>
            <a:ext cx="8053340" cy="504825"/>
          </a:xfrm>
          <a:prstGeom prst="roundRect">
            <a:avLst>
              <a:gd name="adj" fmla="val 18868"/>
            </a:avLst>
          </a:prstGeom>
          <a:solidFill>
            <a:srgbClr val="FFD700"/>
          </a:solidFill>
          <a:ln w="14288">
            <a:solidFill>
              <a:srgbClr val="FF8C0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1A053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记住：出现问题不要慌，先检查再动手！一步一步排查～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571500" y="619125"/>
            <a:ext cx="4833937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053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常见问题排查</a:t>
            </a:r>
            <a:endParaRPr lang="en-US" sz="2920" dirty="0"/>
          </a:p>
        </p:txBody>
      </p:sp>
      <p:sp>
        <p:nvSpPr>
          <p:cNvPr id="12" name="Text 9"/>
          <p:cNvSpPr/>
          <p:nvPr/>
        </p:nvSpPr>
        <p:spPr>
          <a:xfrm>
            <a:off x="1252537" y="2252663"/>
            <a:ext cx="3963829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🐛 蝙蝠按空格不飞</a:t>
            </a:r>
            <a:endParaRPr lang="en-US" sz="820" dirty="0"/>
          </a:p>
        </p:txBody>
      </p:sp>
      <p:sp>
        <p:nvSpPr>
          <p:cNvPr id="13" name="Text 10"/>
          <p:cNvSpPr/>
          <p:nvPr/>
        </p:nvSpPr>
        <p:spPr>
          <a:xfrm>
            <a:off x="1252537" y="2507456"/>
            <a:ext cx="139786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20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忘了拼「如果 按下空格键？那么」→ 检查条件是否在</a:t>
            </a:r>
            <a:endParaRPr lang="en-US" sz="750" dirty="0"/>
          </a:p>
        </p:txBody>
      </p:sp>
      <p:sp>
        <p:nvSpPr>
          <p:cNvPr id="14" name="Text 11"/>
          <p:cNvSpPr/>
          <p:nvPr/>
        </p:nvSpPr>
        <p:spPr>
          <a:xfrm>
            <a:off x="3885679" y="2507456"/>
            <a:ext cx="57224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20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里</a:t>
            </a:r>
            <a:endParaRPr lang="en-US" sz="750" dirty="0"/>
          </a:p>
        </p:txBody>
      </p:sp>
      <p:sp>
        <p:nvSpPr>
          <p:cNvPr id="15" name="Text 12"/>
          <p:cNvSpPr/>
          <p:nvPr/>
        </p:nvSpPr>
        <p:spPr>
          <a:xfrm>
            <a:off x="9825038" y="2252663"/>
            <a:ext cx="3577114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b="1" dirty="0">
                <a:solidFill>
                  <a:srgbClr val="FF8C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🐛 栅栏不转</a:t>
            </a:r>
            <a:endParaRPr lang="en-US" sz="820" dirty="0"/>
          </a:p>
        </p:txBody>
      </p:sp>
      <p:sp>
        <p:nvSpPr>
          <p:cNvPr id="16" name="Text 13"/>
          <p:cNvSpPr/>
          <p:nvPr/>
        </p:nvSpPr>
        <p:spPr>
          <a:xfrm>
            <a:off x="9825038" y="2507456"/>
            <a:ext cx="664294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20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旋转方式设错 / 右转没放</a:t>
            </a:r>
            <a:endParaRPr lang="en-US" sz="750" dirty="0"/>
          </a:p>
        </p:txBody>
      </p:sp>
      <p:sp>
        <p:nvSpPr>
          <p:cNvPr id="17" name="Text 14"/>
          <p:cNvSpPr/>
          <p:nvPr/>
        </p:nvSpPr>
        <p:spPr>
          <a:xfrm>
            <a:off x="11724605" y="2507456"/>
            <a:ext cx="483319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20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里 → 两处都检查</a:t>
            </a:r>
            <a:endParaRPr lang="en-US" sz="750" dirty="0"/>
          </a:p>
        </p:txBody>
      </p:sp>
      <p:sp>
        <p:nvSpPr>
          <p:cNvPr id="18" name="Text 15"/>
          <p:cNvSpPr/>
          <p:nvPr/>
        </p:nvSpPr>
        <p:spPr>
          <a:xfrm>
            <a:off x="1252537" y="3776662"/>
            <a:ext cx="3963829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b="1" dirty="0">
                <a:solidFill>
                  <a:srgbClr val="FFD7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🐛 碰到尖刺不回起点</a:t>
            </a:r>
            <a:endParaRPr lang="en-US" sz="820" dirty="0"/>
          </a:p>
        </p:txBody>
      </p:sp>
      <p:sp>
        <p:nvSpPr>
          <p:cNvPr id="19" name="Text 16"/>
          <p:cNvSpPr/>
          <p:nvPr/>
        </p:nvSpPr>
        <p:spPr>
          <a:xfrm>
            <a:off x="1252537" y="4031456"/>
            <a:ext cx="778594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20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「碰到颜色」取色不准 / 没放</a:t>
            </a:r>
            <a:endParaRPr lang="en-US" sz="750" dirty="0"/>
          </a:p>
        </p:txBody>
      </p:sp>
      <p:sp>
        <p:nvSpPr>
          <p:cNvPr id="20" name="Text 17"/>
          <p:cNvSpPr/>
          <p:nvPr/>
        </p:nvSpPr>
        <p:spPr>
          <a:xfrm>
            <a:off x="3266405" y="4031456"/>
            <a:ext cx="540544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20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里 → 重新吸管取色</a:t>
            </a:r>
            <a:endParaRPr lang="en-US" sz="750" dirty="0"/>
          </a:p>
        </p:txBody>
      </p:sp>
      <p:sp>
        <p:nvSpPr>
          <p:cNvPr id="21" name="Text 18"/>
          <p:cNvSpPr/>
          <p:nvPr/>
        </p:nvSpPr>
        <p:spPr>
          <a:xfrm>
            <a:off x="9825038" y="3776662"/>
            <a:ext cx="3577114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🐛 碰到南瓜怪不止</a:t>
            </a:r>
            <a:endParaRPr lang="en-US" sz="820" dirty="0"/>
          </a:p>
        </p:txBody>
      </p:sp>
      <p:sp>
        <p:nvSpPr>
          <p:cNvPr id="22" name="Text 19"/>
          <p:cNvSpPr/>
          <p:nvPr/>
        </p:nvSpPr>
        <p:spPr>
          <a:xfrm>
            <a:off x="9825038" y="3943350"/>
            <a:ext cx="3577114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忘了「停止 全部脚本」→ 在胜利代码最后加上！</a:t>
            </a:r>
            <a:endParaRPr lang="en-US" sz="750" dirty="0"/>
          </a:p>
        </p:txBody>
      </p:sp>
      <p:sp>
        <p:nvSpPr>
          <p:cNvPr id="23" name="Text 20"/>
          <p:cNvSpPr/>
          <p:nvPr/>
        </p:nvSpPr>
        <p:spPr>
          <a:xfrm>
            <a:off x="1252538" y="5300662"/>
            <a:ext cx="7927657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🐛 更多常见问题</a:t>
            </a:r>
            <a:endParaRPr lang="en-US" sz="820" dirty="0"/>
          </a:p>
        </p:txBody>
      </p:sp>
      <p:sp>
        <p:nvSpPr>
          <p:cNvPr id="24" name="Text 21"/>
          <p:cNvSpPr/>
          <p:nvPr/>
        </p:nvSpPr>
        <p:spPr>
          <a:xfrm>
            <a:off x="1252538" y="5467350"/>
            <a:ext cx="7927657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飞出屏幕→缺Y坐标边界 | 沉到底→下落负数太小/没设下限 | 栅栏倒下来→旋转方式不是"不可旋转" | 回起点立刻碰栅栏→把起点X坐标调远（如 -200）</a:t>
            </a:r>
            <a:endParaRPr lang="en-US" sz="750" dirty="0"/>
          </a:p>
        </p:txBody>
      </p:sp>
      <p:sp>
        <p:nvSpPr>
          <p:cNvPr id="25" name="Text 22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L1-3 超声蝙蝠</a:t>
            </a:r>
            <a:endParaRPr lang="en-US" sz="670" dirty="0"/>
          </a:p>
        </p:txBody>
      </p:sp>
      <p:sp>
        <p:nvSpPr>
          <p:cNvPr id="26" name="Text 23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14 / 22</a:t>
            </a:r>
            <a:endParaRPr lang="en-US" sz="6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47625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0"/>
            <a:ext cx="9144000" cy="47625"/>
          </a:xfrm>
          <a:prstGeom prst="rect">
            <a:avLst/>
          </a:prstGeom>
          <a:solidFill>
            <a:srgbClr val="FFD23F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2190750"/>
            <a:ext cx="1952911" cy="1066800"/>
          </a:xfrm>
          <a:prstGeom prst="roundRect">
            <a:avLst>
              <a:gd name="adj" fmla="val 10714"/>
            </a:avLst>
          </a:prstGeom>
          <a:solidFill>
            <a:srgbClr val="FFFFFF">
              <a:alpha val="10000"/>
            </a:srgbClr>
          </a:solidFill>
          <a:ln w="9525">
            <a:solidFill>
              <a:srgbClr val="FFD700">
                <a:alpha val="30000"/>
              </a:srgbClr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870" dirty="0">
                <a:solidFill>
                  <a:srgbClr val="FFD7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🚀</a:t>
            </a:r>
            <a:pPr algn="ctr" indent="0" marL="0">
              <a:buNone/>
            </a:pPr>
            <a:r>
              <a:rPr lang="en-US" sz="1500" dirty="0">
                <a:solidFill>
                  <a:srgbClr val="FFD7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 </a:t>
            </a:r>
            <a:pPr algn="ctr" indent="0" marL="0">
              <a:buNone/>
            </a:pPr>
            <a:r>
              <a:rPr lang="en-US" sz="1500" dirty="0">
                <a:solidFill>
                  <a:srgbClr val="FFD7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自由创作</a:t>
            </a:r>
            <a:endParaRPr lang="en-US" sz="1870" dirty="0"/>
          </a:p>
        </p:txBody>
      </p:sp>
      <p:sp>
        <p:nvSpPr>
          <p:cNvPr id="6" name="Text 3"/>
          <p:cNvSpPr/>
          <p:nvPr/>
        </p:nvSpPr>
        <p:spPr>
          <a:xfrm>
            <a:off x="2667000" y="2190750"/>
            <a:ext cx="1952911" cy="1066800"/>
          </a:xfrm>
          <a:prstGeom prst="roundRect">
            <a:avLst>
              <a:gd name="adj" fmla="val 10714"/>
            </a:avLst>
          </a:prstGeom>
          <a:solidFill>
            <a:srgbClr val="FFFFFF">
              <a:alpha val="10000"/>
            </a:srgbClr>
          </a:solidFill>
          <a:ln w="9525">
            <a:solidFill>
              <a:srgbClr val="FFD700">
                <a:alpha val="30000"/>
              </a:srgbClr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870" dirty="0">
                <a:solidFill>
                  <a:srgbClr val="FFD7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🐛</a:t>
            </a:r>
            <a:pPr algn="ctr" indent="0" marL="0">
              <a:buNone/>
            </a:pPr>
            <a:r>
              <a:rPr lang="en-US" sz="1500" dirty="0">
                <a:solidFill>
                  <a:srgbClr val="FFD7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 </a:t>
            </a:r>
            <a:pPr algn="ctr" indent="0" marL="0">
              <a:buNone/>
            </a:pPr>
            <a:r>
              <a:rPr lang="en-US" sz="1500" dirty="0">
                <a:solidFill>
                  <a:srgbClr val="FFD7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Bug急救站</a:t>
            </a:r>
            <a:endParaRPr lang="en-US" sz="1870" dirty="0"/>
          </a:p>
        </p:txBody>
      </p:sp>
      <p:sp>
        <p:nvSpPr>
          <p:cNvPr id="7" name="Text 4"/>
          <p:cNvSpPr/>
          <p:nvPr/>
        </p:nvSpPr>
        <p:spPr>
          <a:xfrm>
            <a:off x="4762500" y="2190750"/>
            <a:ext cx="1952911" cy="1066800"/>
          </a:xfrm>
          <a:prstGeom prst="roundRect">
            <a:avLst>
              <a:gd name="adj" fmla="val 10714"/>
            </a:avLst>
          </a:prstGeom>
          <a:solidFill>
            <a:srgbClr val="FFFFFF">
              <a:alpha val="10000"/>
            </a:srgbClr>
          </a:solidFill>
          <a:ln w="9525">
            <a:solidFill>
              <a:srgbClr val="FFD700">
                <a:alpha val="30000"/>
              </a:srgbClr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870" dirty="0">
                <a:solidFill>
                  <a:srgbClr val="FFD7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🎨</a:t>
            </a:r>
            <a:pPr algn="ctr" indent="0" marL="0">
              <a:buNone/>
            </a:pPr>
            <a:r>
              <a:rPr lang="en-US" sz="1500" dirty="0">
                <a:solidFill>
                  <a:srgbClr val="FFD7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 </a:t>
            </a:r>
            <a:pPr algn="ctr" indent="0" marL="0">
              <a:buNone/>
            </a:pPr>
            <a:r>
              <a:rPr lang="en-US" sz="1500" dirty="0">
                <a:solidFill>
                  <a:srgbClr val="FFD7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互相欣赏</a:t>
            </a:r>
            <a:endParaRPr lang="en-US" sz="1870" dirty="0"/>
          </a:p>
        </p:txBody>
      </p:sp>
      <p:sp>
        <p:nvSpPr>
          <p:cNvPr id="8" name="Text 5"/>
          <p:cNvSpPr/>
          <p:nvPr/>
        </p:nvSpPr>
        <p:spPr>
          <a:xfrm>
            <a:off x="571500" y="666750"/>
            <a:ext cx="2416969" cy="1333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b="1" dirty="0">
                <a:solidFill>
                  <a:srgbClr val="FFD7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03</a:t>
            </a:r>
            <a:endParaRPr lang="en-US" sz="9750" dirty="0"/>
          </a:p>
        </p:txBody>
      </p:sp>
      <p:sp>
        <p:nvSpPr>
          <p:cNvPr id="9" name="Text 6"/>
          <p:cNvSpPr/>
          <p:nvPr/>
        </p:nvSpPr>
        <p:spPr>
          <a:xfrm>
            <a:off x="3048000" y="857250"/>
            <a:ext cx="4350544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4500" dirty="0">
                <a:solidFill>
                  <a:srgbClr val="FFD7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扩展关</a:t>
            </a:r>
            <a:endParaRPr lang="en-US" sz="4500" dirty="0"/>
          </a:p>
        </p:txBody>
      </p:sp>
      <p:sp>
        <p:nvSpPr>
          <p:cNvPr id="10" name="Text 7"/>
          <p:cNvSpPr/>
          <p:nvPr/>
        </p:nvSpPr>
        <p:spPr>
          <a:xfrm>
            <a:off x="3048000" y="1476375"/>
            <a:ext cx="4350544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FF8C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万圣节升级版 🎨</a:t>
            </a:r>
            <a:endParaRPr lang="en-US" sz="1350" dirty="0"/>
          </a:p>
        </p:txBody>
      </p:sp>
      <p:sp>
        <p:nvSpPr>
          <p:cNvPr id="11" name="Text 8"/>
          <p:cNvSpPr/>
          <p:nvPr/>
        </p:nvSpPr>
        <p:spPr>
          <a:xfrm>
            <a:off x="571500" y="3571875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FFFFFF">
                    <a:alpha val="70000"/>
                  </a:srgbClr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你的游戏你做主——让这个万圣节更有趣！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FFFFFF">
                    <a:alpha val="60000"/>
                  </a:srgbClr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L1-3 超声蝙蝠</a:t>
            </a:r>
            <a:endParaRPr lang="en-US" sz="670" dirty="0"/>
          </a:p>
        </p:txBody>
      </p:sp>
      <p:sp>
        <p:nvSpPr>
          <p:cNvPr id="13" name="Text 10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FFFFFF">
                    <a:alpha val="60000"/>
                  </a:srgbClr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15 / 22</a:t>
            </a:r>
            <a:endParaRPr lang="en-US" sz="6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476250" y="2667000"/>
            <a:ext cx="8191500" cy="23812"/>
          </a:xfrm>
          <a:prstGeom prst="rect">
            <a:avLst/>
          </a:prstGeom>
          <a:solidFill>
            <a:srgbClr val="E0E8FF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190500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8C00"/>
          </a:solidFill>
          <a:ln w="14288">
            <a:solidFill>
              <a:srgbClr val="1A0533"/>
            </a:solidFill>
            <a:prstDash val="solid"/>
          </a:ln>
          <a:effectLst>
            <a:outerShdw sx="100000" sy="100000" kx="0" ky="0" algn="bl" rotWithShape="0" blurRad="101600" dist="33676" dir="2700000">
              <a:srgbClr val="1A0533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🚀 自由创作</a:t>
            </a:r>
            <a:endParaRPr lang="en-US" sz="970" dirty="0"/>
          </a:p>
        </p:txBody>
      </p:sp>
      <p:sp>
        <p:nvSpPr>
          <p:cNvPr id="6" name="Shape 3"/>
          <p:cNvSpPr/>
          <p:nvPr/>
        </p:nvSpPr>
        <p:spPr>
          <a:xfrm>
            <a:off x="476250" y="904875"/>
            <a:ext cx="2762250" cy="1809750"/>
          </a:xfrm>
          <a:prstGeom prst="roundRect">
            <a:avLst>
              <a:gd name="adj" fmla="val 6316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D700">
                <a:alpha val="2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3286125" y="904875"/>
            <a:ext cx="2762250" cy="1809750"/>
          </a:xfrm>
          <a:prstGeom prst="roundRect">
            <a:avLst>
              <a:gd name="adj" fmla="val 6316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2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6096000" y="904875"/>
            <a:ext cx="2762250" cy="1809750"/>
          </a:xfrm>
          <a:prstGeom prst="roundRect">
            <a:avLst>
              <a:gd name="adj" fmla="val 6316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4CAF50">
                <a:alpha val="20000"/>
              </a:srgbClr>
            </a:outerShdw>
          </a:effectLst>
        </p:spPr>
      </p:sp>
      <p:sp>
        <p:nvSpPr>
          <p:cNvPr id="9" name="Shape 6"/>
          <p:cNvSpPr/>
          <p:nvPr/>
        </p:nvSpPr>
        <p:spPr>
          <a:xfrm>
            <a:off x="476250" y="3095625"/>
            <a:ext cx="2286000" cy="9525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95250" dist="28575" dir="5400000">
              <a:srgbClr val="7C4DFF">
                <a:alpha val="12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2762250" y="3095625"/>
            <a:ext cx="2286000" cy="9525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95250" dist="28575" dir="5400000">
              <a:srgbClr val="FF8C00">
                <a:alpha val="12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5048250" y="3095625"/>
            <a:ext cx="2286000" cy="9525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95250" dist="28575" dir="5400000">
              <a:srgbClr val="FF6B9D">
                <a:alpha val="12000"/>
              </a:srgbClr>
            </a:outerShdw>
          </a:effectLst>
        </p:spPr>
      </p:sp>
      <p:sp>
        <p:nvSpPr>
          <p:cNvPr id="12" name="Text 9"/>
          <p:cNvSpPr/>
          <p:nvPr/>
        </p:nvSpPr>
        <p:spPr>
          <a:xfrm>
            <a:off x="571500" y="523875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100" dirty="0">
                <a:solidFill>
                  <a:srgbClr val="1A053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让你的蝙蝠挑战更精彩！</a:t>
            </a:r>
            <a:endParaRPr lang="en-US" sz="2100" dirty="0"/>
          </a:p>
        </p:txBody>
      </p:sp>
      <p:sp>
        <p:nvSpPr>
          <p:cNvPr id="13" name="Text 10"/>
          <p:cNvSpPr/>
          <p:nvPr/>
        </p:nvSpPr>
        <p:spPr>
          <a:xfrm>
            <a:off x="1047750" y="1857375"/>
            <a:ext cx="241696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b="1" dirty="0">
                <a:solidFill>
                  <a:srgbClr val="FFD7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⭐ 一星挑战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1047750" y="2071688"/>
            <a:ext cx="2416969" cy="1285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🏃 飞得更快：y+8→12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🐌 飞得更慢：y+8→4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⚡ 栅栏更快：右转3°→10°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🌀 栅栏更慢：右转3°→1°</a:t>
            </a:r>
            <a:endParaRPr lang="en-US" sz="750" dirty="0"/>
          </a:p>
        </p:txBody>
      </p:sp>
      <p:sp>
        <p:nvSpPr>
          <p:cNvPr id="15" name="Text 12"/>
          <p:cNvSpPr/>
          <p:nvPr/>
        </p:nvSpPr>
        <p:spPr>
          <a:xfrm>
            <a:off x="6667500" y="1857375"/>
            <a:ext cx="241696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⭐⭐ 二星挑战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6667500" y="2071688"/>
            <a:ext cx="2416969" cy="1285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🎵 加背景音乐：搜万圣节音效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💬 更多对话：哎哟！/ 加油！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🧛 换角色：女巫/幽灵/小黑猫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🌌 换背景：多种万圣节背景</a:t>
            </a:r>
            <a:endParaRPr lang="en-US" sz="750" dirty="0"/>
          </a:p>
        </p:txBody>
      </p:sp>
      <p:sp>
        <p:nvSpPr>
          <p:cNvPr id="17" name="Text 14"/>
          <p:cNvSpPr/>
          <p:nvPr/>
        </p:nvSpPr>
        <p:spPr>
          <a:xfrm>
            <a:off x="12287250" y="1857375"/>
            <a:ext cx="241696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⭐⭐⭐ 三星挑战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12287250" y="2071688"/>
            <a:ext cx="2416969" cy="1285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🚧 双栅栏：复制栅栏一起转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⏱️ 计时：看谁最快穿过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🎯 生命值：碰到尖刺减1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🔄 来回飞：穿过后再回来！</a:t>
            </a:r>
            <a:endParaRPr lang="en-US" sz="750" dirty="0"/>
          </a:p>
        </p:txBody>
      </p:sp>
      <p:sp>
        <p:nvSpPr>
          <p:cNvPr id="19" name="Text 16"/>
          <p:cNvSpPr/>
          <p:nvPr/>
        </p:nvSpPr>
        <p:spPr>
          <a:xfrm>
            <a:off x="571500" y="2809875"/>
            <a:ext cx="4833937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570" dirty="0">
                <a:solidFill>
                  <a:srgbClr val="1A053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🎨 互相欣赏——看看小伙伴的万圣节！</a:t>
            </a:r>
            <a:endParaRPr lang="en-US" sz="1570" dirty="0"/>
          </a:p>
        </p:txBody>
      </p:sp>
      <p:sp>
        <p:nvSpPr>
          <p:cNvPr id="20" name="Text 17"/>
          <p:cNvSpPr/>
          <p:nvPr/>
        </p:nvSpPr>
        <p:spPr>
          <a:xfrm>
            <a:off x="1047750" y="6238875"/>
            <a:ext cx="1933575" cy="666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🦇 蝙蝠能上下飞吗？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35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空格控制流畅吗？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35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翅膀动画动了吗？</a:t>
            </a:r>
            <a:endParaRPr lang="en-US" sz="750" dirty="0"/>
          </a:p>
        </p:txBody>
      </p:sp>
      <p:sp>
        <p:nvSpPr>
          <p:cNvPr id="21" name="Text 18"/>
          <p:cNvSpPr/>
          <p:nvPr/>
        </p:nvSpPr>
        <p:spPr>
          <a:xfrm>
            <a:off x="5619750" y="6238875"/>
            <a:ext cx="1933575" cy="666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⚙️ 栅栏在旋转吗？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35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转速合适吗？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35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不可旋转设了吗？</a:t>
            </a:r>
            <a:endParaRPr lang="en-US" sz="750" dirty="0"/>
          </a:p>
        </p:txBody>
      </p:sp>
      <p:sp>
        <p:nvSpPr>
          <p:cNvPr id="22" name="Text 19"/>
          <p:cNvSpPr/>
          <p:nvPr/>
        </p:nvSpPr>
        <p:spPr>
          <a:xfrm>
            <a:off x="10191750" y="6238875"/>
            <a:ext cx="1933575" cy="666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💥🎃 碰到尖刺回起点？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35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碰到南瓜怪胜利？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35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有胜利特效吗？</a:t>
            </a:r>
            <a:endParaRPr lang="en-US" sz="750" dirty="0"/>
          </a:p>
        </p:txBody>
      </p:sp>
      <p:sp>
        <p:nvSpPr>
          <p:cNvPr id="23" name="Text 20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L1-3 超声蝙蝠</a:t>
            </a:r>
            <a:endParaRPr lang="en-US" sz="670" dirty="0"/>
          </a:p>
        </p:txBody>
      </p:sp>
      <p:sp>
        <p:nvSpPr>
          <p:cNvPr id="24" name="Text 21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16 / 22</a:t>
            </a:r>
            <a:endParaRPr lang="en-US" sz="6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371475"/>
          </a:xfrm>
          <a:prstGeom prst="roundRect">
            <a:avLst>
              <a:gd name="adj" fmla="val 41026"/>
            </a:avLst>
          </a:prstGeom>
          <a:solidFill>
            <a:srgbClr val="7C4DFF"/>
          </a:solidFill>
          <a:ln w="14288">
            <a:solidFill>
              <a:srgbClr val="1A0533"/>
            </a:solidFill>
            <a:prstDash val="solid"/>
          </a:ln>
          <a:effectLst>
            <a:outerShdw sx="100000" sy="100000" kx="0" ky="0" algn="bl" rotWithShape="0" blurRad="101600" dist="33676" dir="2700000">
              <a:srgbClr val="1A0533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📚 课堂总结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333500"/>
            <a:ext cx="2124075" cy="1219200"/>
          </a:xfrm>
          <a:prstGeom prst="roundRect">
            <a:avLst>
              <a:gd name="adj" fmla="val 7812"/>
            </a:avLst>
          </a:prstGeom>
          <a:solidFill>
            <a:srgbClr val="FFF3E0"/>
          </a:solidFill>
          <a:ln/>
          <a:effectLst>
            <a:outerShdw sx="100000" sy="100000" kx="0" ky="0" algn="bl" rotWithShape="0" blurRad="95250" dist="28575" dir="5400000">
              <a:srgbClr val="FF8C00">
                <a:alpha val="15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2619375" y="1333500"/>
            <a:ext cx="2124075" cy="1219200"/>
          </a:xfrm>
          <a:prstGeom prst="roundRect">
            <a:avLst>
              <a:gd name="adj" fmla="val 7812"/>
            </a:avLst>
          </a:prstGeom>
          <a:solidFill>
            <a:srgbClr val="E3F2FD"/>
          </a:solidFill>
          <a:ln/>
          <a:effectLst>
            <a:outerShdw sx="100000" sy="100000" kx="0" ky="0" algn="bl" rotWithShape="0" blurRad="95250" dist="28575" dir="5400000">
              <a:srgbClr val="1E88FF">
                <a:alpha val="15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4667250" y="1333500"/>
            <a:ext cx="2124075" cy="1219200"/>
          </a:xfrm>
          <a:prstGeom prst="roundRect">
            <a:avLst>
              <a:gd name="adj" fmla="val 7812"/>
            </a:avLst>
          </a:prstGeom>
          <a:solidFill>
            <a:srgbClr val="E8F5E9"/>
          </a:solidFill>
          <a:ln/>
          <a:effectLst>
            <a:outerShdw sx="100000" sy="100000" kx="0" ky="0" algn="bl" rotWithShape="0" blurRad="95250" dist="28575" dir="5400000">
              <a:srgbClr val="4CAF50">
                <a:alpha val="15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6715125" y="1333500"/>
            <a:ext cx="2028825" cy="1219200"/>
          </a:xfrm>
          <a:prstGeom prst="roundRect">
            <a:avLst>
              <a:gd name="adj" fmla="val 7812"/>
            </a:avLst>
          </a:prstGeom>
          <a:solidFill>
            <a:srgbClr val="FCE4EC"/>
          </a:solidFill>
          <a:ln/>
          <a:effectLst>
            <a:outerShdw sx="100000" sy="100000" kx="0" ky="0" algn="bl" rotWithShape="0" blurRad="95250" dist="28575" dir="5400000">
              <a:srgbClr val="FF6B9D">
                <a:alpha val="15000"/>
              </a:srgbClr>
            </a:outerShdw>
          </a:effectLst>
        </p:spPr>
      </p:sp>
      <p:sp>
        <p:nvSpPr>
          <p:cNvPr id="9" name="Shape 6"/>
          <p:cNvSpPr/>
          <p:nvPr/>
        </p:nvSpPr>
        <p:spPr>
          <a:xfrm>
            <a:off x="571500" y="2857500"/>
            <a:ext cx="8143875" cy="1666875"/>
          </a:xfrm>
          <a:prstGeom prst="roundRect">
            <a:avLst>
              <a:gd name="adj" fmla="val 6857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7C4DFF">
                <a:alpha val="12000"/>
              </a:srgbClr>
            </a:outerShdw>
          </a:effectLst>
        </p:spPr>
      </p:sp>
      <p:sp>
        <p:nvSpPr>
          <p:cNvPr id="10" name="Text 7"/>
          <p:cNvSpPr/>
          <p:nvPr/>
        </p:nvSpPr>
        <p:spPr>
          <a:xfrm>
            <a:off x="571500" y="571500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053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新积木全家福</a:t>
            </a:r>
            <a:endParaRPr lang="en-US" sz="2700" dirty="0"/>
          </a:p>
        </p:txBody>
      </p:sp>
      <p:sp>
        <p:nvSpPr>
          <p:cNvPr id="11" name="Text 8"/>
          <p:cNvSpPr/>
          <p:nvPr/>
        </p:nvSpPr>
        <p:spPr>
          <a:xfrm>
            <a:off x="571500" y="1000125"/>
            <a:ext cx="415718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7C4D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🆕 今天新学的四个积木</a:t>
            </a:r>
            <a:endParaRPr lang="en-US" sz="1120" dirty="0"/>
          </a:p>
        </p:txBody>
      </p:sp>
      <p:sp>
        <p:nvSpPr>
          <p:cNvPr id="12" name="Text 9"/>
          <p:cNvSpPr/>
          <p:nvPr/>
        </p:nvSpPr>
        <p:spPr>
          <a:xfrm>
            <a:off x="1238250" y="2714625"/>
            <a:ext cx="1788557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b="1" dirty="0">
                <a:solidFill>
                  <a:srgbClr val="FF8C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如果…那么…否则</a:t>
            </a:r>
            <a:endParaRPr lang="en-US" sz="820" dirty="0"/>
          </a:p>
        </p:txBody>
      </p:sp>
      <p:sp>
        <p:nvSpPr>
          <p:cNvPr id="13" name="Text 10"/>
          <p:cNvSpPr/>
          <p:nvPr/>
        </p:nvSpPr>
        <p:spPr>
          <a:xfrm>
            <a:off x="1238250" y="2881313"/>
            <a:ext cx="1788557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148"/>
              </a:lnSpc>
              <a:buNone/>
            </a:pPr>
            <a:r>
              <a:rPr lang="en-US" sz="6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📍 控制（橙色）</a:t>
            </a:r>
            <a:pPr algn="l" indent="0" marL="0">
              <a:buNone/>
            </a:pPr>
            <a:endParaRPr lang="en-US" sz="670" dirty="0"/>
          </a:p>
          <a:p>
            <a:pPr algn="l" indent="0" marL="0">
              <a:lnSpc>
                <a:spcPts val="1148"/>
              </a:lnSpc>
              <a:buNone/>
            </a:pPr>
            <a:r>
              <a:rPr lang="en-US" sz="6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条件成立做A</a:t>
            </a:r>
            <a:pPr algn="l" indent="0" marL="0">
              <a:buNone/>
            </a:pPr>
            <a:endParaRPr lang="en-US" sz="670" dirty="0"/>
          </a:p>
          <a:p>
            <a:pPr algn="l" indent="0" marL="0">
              <a:lnSpc>
                <a:spcPts val="1148"/>
              </a:lnSpc>
              <a:buNone/>
            </a:pPr>
            <a:r>
              <a:rPr lang="en-US" sz="6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不成立做B</a:t>
            </a:r>
            <a:pPr algn="l" indent="0" marL="0">
              <a:buNone/>
            </a:pPr>
            <a:endParaRPr lang="en-US" sz="670" dirty="0"/>
          </a:p>
          <a:p>
            <a:pPr algn="l" indent="0" marL="0">
              <a:lnSpc>
                <a:spcPts val="1148"/>
              </a:lnSpc>
              <a:buNone/>
            </a:pPr>
            <a:r>
              <a:rPr lang="en-US" sz="6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💡 下雨带伞 / 否则戴太阳镜</a:t>
            </a:r>
            <a:endParaRPr lang="en-US" sz="670" dirty="0"/>
          </a:p>
        </p:txBody>
      </p:sp>
      <p:sp>
        <p:nvSpPr>
          <p:cNvPr id="14" name="Text 11"/>
          <p:cNvSpPr/>
          <p:nvPr/>
        </p:nvSpPr>
        <p:spPr>
          <a:xfrm>
            <a:off x="5334000" y="2714625"/>
            <a:ext cx="1788557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右转 ___ 度</a:t>
            </a:r>
            <a:endParaRPr lang="en-US" sz="820" dirty="0"/>
          </a:p>
        </p:txBody>
      </p:sp>
      <p:sp>
        <p:nvSpPr>
          <p:cNvPr id="15" name="Text 12"/>
          <p:cNvSpPr/>
          <p:nvPr/>
        </p:nvSpPr>
        <p:spPr>
          <a:xfrm>
            <a:off x="5334000" y="2881313"/>
            <a:ext cx="1788557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148"/>
              </a:lnSpc>
              <a:buNone/>
            </a:pPr>
            <a:r>
              <a:rPr lang="en-US" sz="6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📍 运动（蓝色）</a:t>
            </a:r>
            <a:pPr algn="l" indent="0" marL="0">
              <a:buNone/>
            </a:pPr>
            <a:endParaRPr lang="en-US" sz="670" dirty="0"/>
          </a:p>
          <a:p>
            <a:pPr algn="l" indent="0" marL="0">
              <a:lnSpc>
                <a:spcPts val="1148"/>
              </a:lnSpc>
              <a:buNone/>
            </a:pPr>
            <a:r>
              <a:rPr lang="en-US" sz="6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角色向右旋转指定度数</a:t>
            </a:r>
            <a:pPr algn="l" indent="0" marL="0">
              <a:buNone/>
            </a:pPr>
            <a:endParaRPr lang="en-US" sz="670" dirty="0"/>
          </a:p>
          <a:p>
            <a:pPr algn="l" indent="0" marL="0">
              <a:lnSpc>
                <a:spcPts val="1148"/>
              </a:lnSpc>
              <a:buNone/>
            </a:pPr>
            <a:r>
              <a:rPr lang="en-US" sz="6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配合「不可旋转」</a:t>
            </a:r>
            <a:pPr algn="l" indent="0" marL="0">
              <a:buNone/>
            </a:pPr>
            <a:endParaRPr lang="en-US" sz="670" dirty="0"/>
          </a:p>
          <a:p>
            <a:pPr algn="l" indent="0" marL="0">
              <a:lnSpc>
                <a:spcPts val="1148"/>
              </a:lnSpc>
              <a:buNone/>
            </a:pPr>
            <a:r>
              <a:rPr lang="en-US" sz="6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💡 旋转门每步转一点</a:t>
            </a:r>
            <a:endParaRPr lang="en-US" sz="670" dirty="0"/>
          </a:p>
        </p:txBody>
      </p:sp>
      <p:sp>
        <p:nvSpPr>
          <p:cNvPr id="16" name="Text 13"/>
          <p:cNvSpPr/>
          <p:nvPr/>
        </p:nvSpPr>
        <p:spPr>
          <a:xfrm>
            <a:off x="9429750" y="2714625"/>
            <a:ext cx="1788557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将y坐标增加 ___</a:t>
            </a:r>
            <a:endParaRPr lang="en-US" sz="820" dirty="0"/>
          </a:p>
        </p:txBody>
      </p:sp>
      <p:sp>
        <p:nvSpPr>
          <p:cNvPr id="17" name="Text 14"/>
          <p:cNvSpPr/>
          <p:nvPr/>
        </p:nvSpPr>
        <p:spPr>
          <a:xfrm>
            <a:off x="9429750" y="2881313"/>
            <a:ext cx="1788557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148"/>
              </a:lnSpc>
              <a:buNone/>
            </a:pPr>
            <a:r>
              <a:rPr lang="en-US" sz="6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📍 运动（蓝色）</a:t>
            </a:r>
            <a:pPr algn="l" indent="0" marL="0">
              <a:buNone/>
            </a:pPr>
            <a:endParaRPr lang="en-US" sz="670" dirty="0"/>
          </a:p>
          <a:p>
            <a:pPr algn="l" indent="0" marL="0">
              <a:lnSpc>
                <a:spcPts val="1148"/>
              </a:lnSpc>
              <a:buNone/>
            </a:pPr>
            <a:r>
              <a:rPr lang="en-US" sz="6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竖直移动，正数上负数下</a:t>
            </a:r>
            <a:pPr algn="l" indent="0" marL="0">
              <a:buNone/>
            </a:pPr>
            <a:endParaRPr lang="en-US" sz="670" dirty="0"/>
          </a:p>
          <a:p>
            <a:pPr algn="l" indent="0" marL="0">
              <a:lnSpc>
                <a:spcPts val="1148"/>
              </a:lnSpc>
              <a:buNone/>
            </a:pPr>
            <a:r>
              <a:rPr lang="en-US" sz="6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X坐标不变</a:t>
            </a:r>
            <a:pPr algn="l" indent="0" marL="0">
              <a:buNone/>
            </a:pPr>
            <a:endParaRPr lang="en-US" sz="670" dirty="0"/>
          </a:p>
          <a:p>
            <a:pPr algn="l" indent="0" marL="0">
              <a:lnSpc>
                <a:spcPts val="1148"/>
              </a:lnSpc>
              <a:buNone/>
            </a:pPr>
            <a:r>
              <a:rPr lang="en-US" sz="6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💡 坐电梯上上下下</a:t>
            </a:r>
            <a:endParaRPr lang="en-US" sz="670" dirty="0"/>
          </a:p>
        </p:txBody>
      </p:sp>
      <p:sp>
        <p:nvSpPr>
          <p:cNvPr id="18" name="Text 15"/>
          <p:cNvSpPr/>
          <p:nvPr/>
        </p:nvSpPr>
        <p:spPr>
          <a:xfrm>
            <a:off x="13525500" y="2714625"/>
            <a:ext cx="1691878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b="1" dirty="0">
                <a:solidFill>
                  <a:srgbClr val="FF6B9D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碰到颜色 ___？</a:t>
            </a:r>
            <a:endParaRPr lang="en-US" sz="820" dirty="0"/>
          </a:p>
        </p:txBody>
      </p:sp>
      <p:sp>
        <p:nvSpPr>
          <p:cNvPr id="19" name="Text 16"/>
          <p:cNvSpPr/>
          <p:nvPr/>
        </p:nvSpPr>
        <p:spPr>
          <a:xfrm>
            <a:off x="13525500" y="2881313"/>
            <a:ext cx="1691878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148"/>
              </a:lnSpc>
              <a:buNone/>
            </a:pPr>
            <a:r>
              <a:rPr lang="en-US" sz="6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📍 侦测（浅蓝）</a:t>
            </a:r>
            <a:pPr algn="l" indent="0" marL="0">
              <a:buNone/>
            </a:pPr>
            <a:endParaRPr lang="en-US" sz="670" dirty="0"/>
          </a:p>
          <a:p>
            <a:pPr algn="l" indent="0" marL="0">
              <a:lnSpc>
                <a:spcPts val="1148"/>
              </a:lnSpc>
              <a:buNone/>
            </a:pPr>
            <a:r>
              <a:rPr lang="en-US" sz="6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检测特定颜色</a:t>
            </a:r>
            <a:pPr algn="l" indent="0" marL="0">
              <a:buNone/>
            </a:pPr>
            <a:endParaRPr lang="en-US" sz="670" dirty="0"/>
          </a:p>
          <a:p>
            <a:pPr algn="l" indent="0" marL="0">
              <a:lnSpc>
                <a:spcPts val="1148"/>
              </a:lnSpc>
              <a:buNone/>
            </a:pPr>
            <a:r>
              <a:rPr lang="en-US" sz="6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吸管取色🎨</a:t>
            </a:r>
            <a:pPr algn="l" indent="0" marL="0">
              <a:buNone/>
            </a:pPr>
            <a:endParaRPr lang="en-US" sz="670" dirty="0"/>
          </a:p>
          <a:p>
            <a:pPr algn="l" indent="0" marL="0">
              <a:lnSpc>
                <a:spcPts val="1148"/>
              </a:lnSpc>
              <a:buNone/>
            </a:pPr>
            <a:r>
              <a:rPr lang="en-US" sz="6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💡 红外线感应器！</a:t>
            </a:r>
            <a:endParaRPr lang="en-US" sz="670" dirty="0"/>
          </a:p>
        </p:txBody>
      </p:sp>
      <p:sp>
        <p:nvSpPr>
          <p:cNvPr id="20" name="Text 17"/>
          <p:cNvSpPr/>
          <p:nvPr/>
        </p:nvSpPr>
        <p:spPr>
          <a:xfrm>
            <a:off x="571500" y="2524125"/>
            <a:ext cx="415718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FF8C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🔧 再次巩固的旧积木</a:t>
            </a:r>
            <a:endParaRPr lang="en-US" sz="1120" dirty="0"/>
          </a:p>
        </p:txBody>
      </p:sp>
      <p:sp>
        <p:nvSpPr>
          <p:cNvPr id="21" name="Text 18"/>
          <p:cNvSpPr/>
          <p:nvPr/>
        </p:nvSpPr>
        <p:spPr>
          <a:xfrm>
            <a:off x="690562" y="3014663"/>
            <a:ext cx="2121471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如果…那么 — 边界限制（y&gt;170 / y&lt;-170）、碰撞回起点</a:t>
            </a:r>
            <a:endParaRPr lang="en-US" sz="820" dirty="0"/>
          </a:p>
        </p:txBody>
      </p:sp>
      <p:sp>
        <p:nvSpPr>
          <p:cNvPr id="22" name="Text 19"/>
          <p:cNvSpPr/>
          <p:nvPr/>
        </p:nvSpPr>
        <p:spPr>
          <a:xfrm>
            <a:off x="690562" y="3266108"/>
            <a:ext cx="1305297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 x: y: — 蝙蝠回起点、南瓜怪到终点</a:t>
            </a:r>
            <a:endParaRPr lang="en-US" sz="820" dirty="0"/>
          </a:p>
        </p:txBody>
      </p:sp>
      <p:sp>
        <p:nvSpPr>
          <p:cNvPr id="23" name="Text 20"/>
          <p:cNvSpPr/>
          <p:nvPr/>
        </p:nvSpPr>
        <p:spPr>
          <a:xfrm>
            <a:off x="690562" y="3517553"/>
            <a:ext cx="1342206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显示 / 隐藏 — 游戏开始时显示蝙蝠和南瓜怪</a:t>
            </a:r>
            <a:endParaRPr lang="en-US" sz="820" dirty="0"/>
          </a:p>
        </p:txBody>
      </p:sp>
      <p:sp>
        <p:nvSpPr>
          <p:cNvPr id="24" name="Text 21"/>
          <p:cNvSpPr/>
          <p:nvPr/>
        </p:nvSpPr>
        <p:spPr>
          <a:xfrm>
            <a:off x="690562" y="3768998"/>
            <a:ext cx="1467445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将大小设为 ___% — 调整蝙蝠和南瓜怪的大小</a:t>
            </a:r>
            <a:endParaRPr lang="en-US" sz="820" dirty="0"/>
          </a:p>
        </p:txBody>
      </p:sp>
      <p:sp>
        <p:nvSpPr>
          <p:cNvPr id="25" name="Text 22"/>
          <p:cNvSpPr/>
          <p:nvPr/>
        </p:nvSpPr>
        <p:spPr>
          <a:xfrm>
            <a:off x="1925836" y="4044255"/>
            <a:ext cx="863054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— 飞行循环、栅栏旋转循环</a:t>
            </a:r>
            <a:endParaRPr lang="en-US" sz="820" dirty="0"/>
          </a:p>
        </p:txBody>
      </p:sp>
      <p:sp>
        <p:nvSpPr>
          <p:cNvPr id="26" name="Text 23"/>
          <p:cNvSpPr/>
          <p:nvPr/>
        </p:nvSpPr>
        <p:spPr>
          <a:xfrm>
            <a:off x="2191196" y="4349055"/>
            <a:ext cx="863054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— 三个角色全部从绿旗启动</a:t>
            </a:r>
            <a:endParaRPr lang="en-US" sz="820" dirty="0"/>
          </a:p>
        </p:txBody>
      </p:sp>
      <p:sp>
        <p:nvSpPr>
          <p:cNvPr id="27" name="Text 24"/>
          <p:cNvSpPr/>
          <p:nvPr/>
        </p:nvSpPr>
        <p:spPr>
          <a:xfrm>
            <a:off x="690562" y="4630043"/>
            <a:ext cx="800174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下一个造型 — 蝙蝠扇翅膀</a:t>
            </a:r>
            <a:endParaRPr lang="en-US" sz="820" dirty="0"/>
          </a:p>
        </p:txBody>
      </p:sp>
      <p:sp>
        <p:nvSpPr>
          <p:cNvPr id="28" name="Text 25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L1-3 超声蝙蝠</a:t>
            </a:r>
            <a:endParaRPr lang="en-US" sz="670" dirty="0"/>
          </a:p>
        </p:txBody>
      </p:sp>
      <p:sp>
        <p:nvSpPr>
          <p:cNvPr id="29" name="Text 26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17 / 22</a:t>
            </a:r>
            <a:endParaRPr lang="en-US" sz="6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371475"/>
          </a:xfrm>
          <a:prstGeom prst="roundRect">
            <a:avLst>
              <a:gd name="adj" fmla="val 41026"/>
            </a:avLst>
          </a:prstGeom>
          <a:solidFill>
            <a:srgbClr val="7C4DFF"/>
          </a:solidFill>
          <a:ln w="14288">
            <a:solidFill>
              <a:srgbClr val="1A0533"/>
            </a:solidFill>
            <a:prstDash val="solid"/>
          </a:ln>
          <a:effectLst>
            <a:outerShdw sx="100000" sy="100000" kx="0" ky="0" algn="bl" rotWithShape="0" blurRad="101600" dist="33676" dir="2700000">
              <a:srgbClr val="1A0533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📚 课堂总结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285875"/>
            <a:ext cx="4333875" cy="1381125"/>
          </a:xfrm>
          <a:prstGeom prst="roundRect">
            <a:avLst>
              <a:gd name="adj" fmla="val 8276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12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857750" y="1285875"/>
            <a:ext cx="3952875" cy="1381125"/>
          </a:xfrm>
          <a:prstGeom prst="roundRect">
            <a:avLst>
              <a:gd name="adj" fmla="val 8276"/>
            </a:avLst>
          </a:prstGeom>
          <a:solidFill>
            <a:srgbClr val="FFF3E0"/>
          </a:solidFill>
          <a:ln/>
          <a:effectLst>
            <a:outerShdw sx="100000" sy="100000" kx="0" ky="0" algn="bl" rotWithShape="0" blurRad="142875" dist="38100" dir="5400000">
              <a:srgbClr val="FF9800">
                <a:alpha val="15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571500" y="2905125"/>
            <a:ext cx="8172450" cy="1504950"/>
          </a:xfrm>
          <a:prstGeom prst="roundRect">
            <a:avLst>
              <a:gd name="adj" fmla="val 7595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571500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053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新旧串联</a:t>
            </a:r>
            <a:endParaRPr lang="en-US" sz="2700" dirty="0"/>
          </a:p>
        </p:txBody>
      </p:sp>
      <p:sp>
        <p:nvSpPr>
          <p:cNvPr id="9" name="Text 6"/>
          <p:cNvSpPr/>
          <p:nvPr/>
        </p:nvSpPr>
        <p:spPr>
          <a:xfrm>
            <a:off x="571500" y="1000125"/>
            <a:ext cx="415718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📖 上节课（L1-2 奔跑的哨子）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690562" y="1414463"/>
            <a:ext cx="284857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98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🎲 随机数</a:t>
            </a:r>
            <a:endParaRPr lang="en-US" sz="820" dirty="0"/>
          </a:p>
        </p:txBody>
      </p:sp>
      <p:sp>
        <p:nvSpPr>
          <p:cNvPr id="11" name="Text 8"/>
          <p:cNvSpPr/>
          <p:nvPr/>
        </p:nvSpPr>
        <p:spPr>
          <a:xfrm>
            <a:off x="690562" y="1655415"/>
            <a:ext cx="636538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98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🗺 坐标系 / 移到xy</a:t>
            </a:r>
            <a:endParaRPr lang="en-US" sz="820" dirty="0"/>
          </a:p>
        </p:txBody>
      </p:sp>
      <p:sp>
        <p:nvSpPr>
          <p:cNvPr id="12" name="Text 9"/>
          <p:cNvSpPr/>
          <p:nvPr/>
        </p:nvSpPr>
        <p:spPr>
          <a:xfrm>
            <a:off x="690562" y="1896368"/>
            <a:ext cx="599182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98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🎯 碰到侦测（角色）</a:t>
            </a:r>
            <a:endParaRPr lang="en-US" sz="820" dirty="0"/>
          </a:p>
        </p:txBody>
      </p:sp>
      <p:sp>
        <p:nvSpPr>
          <p:cNvPr id="13" name="Text 10"/>
          <p:cNvSpPr/>
          <p:nvPr/>
        </p:nvSpPr>
        <p:spPr>
          <a:xfrm>
            <a:off x="690562" y="2137321"/>
            <a:ext cx="347737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98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🎩 造型合并</a:t>
            </a:r>
            <a:endParaRPr lang="en-US" sz="820" dirty="0"/>
          </a:p>
        </p:txBody>
      </p:sp>
      <p:sp>
        <p:nvSpPr>
          <p:cNvPr id="14" name="Text 11"/>
          <p:cNvSpPr/>
          <p:nvPr/>
        </p:nvSpPr>
        <p:spPr>
          <a:xfrm>
            <a:off x="690562" y="2378273"/>
            <a:ext cx="383009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98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🔄 显示/隐藏</a:t>
            </a:r>
            <a:endParaRPr lang="en-US" sz="820" dirty="0"/>
          </a:p>
        </p:txBody>
      </p:sp>
      <p:sp>
        <p:nvSpPr>
          <p:cNvPr id="15" name="Text 12"/>
          <p:cNvSpPr/>
          <p:nvPr/>
        </p:nvSpPr>
        <p:spPr>
          <a:xfrm>
            <a:off x="690562" y="2619226"/>
            <a:ext cx="410617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98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📐 将大小设为</a:t>
            </a:r>
            <a:endParaRPr lang="en-US" sz="820" dirty="0"/>
          </a:p>
        </p:txBody>
      </p:sp>
      <p:sp>
        <p:nvSpPr>
          <p:cNvPr id="16" name="Text 13"/>
          <p:cNvSpPr/>
          <p:nvPr/>
        </p:nvSpPr>
        <p:spPr>
          <a:xfrm>
            <a:off x="690562" y="2888754"/>
            <a:ext cx="96217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98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🔁</a:t>
            </a:r>
            <a:endParaRPr lang="en-US" sz="820" dirty="0"/>
          </a:p>
        </p:txBody>
      </p:sp>
      <p:sp>
        <p:nvSpPr>
          <p:cNvPr id="17" name="Text 14"/>
          <p:cNvSpPr/>
          <p:nvPr/>
        </p:nvSpPr>
        <p:spPr>
          <a:xfrm>
            <a:off x="4857750" y="1000125"/>
            <a:ext cx="377047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🆕 今天（L1-3 超声蝙蝠）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4976813" y="1443038"/>
            <a:ext cx="96217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98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🧩</a:t>
            </a:r>
            <a:endParaRPr lang="en-US" sz="820" dirty="0"/>
          </a:p>
        </p:txBody>
      </p:sp>
      <p:sp>
        <p:nvSpPr>
          <p:cNvPr id="19" name="Text 16"/>
          <p:cNvSpPr/>
          <p:nvPr/>
        </p:nvSpPr>
        <p:spPr>
          <a:xfrm>
            <a:off x="5436245" y="1443038"/>
            <a:ext cx="314399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98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（升级！）</a:t>
            </a:r>
            <a:endParaRPr lang="en-US" sz="820" dirty="0"/>
          </a:p>
        </p:txBody>
      </p:sp>
      <p:sp>
        <p:nvSpPr>
          <p:cNvPr id="20" name="Text 17"/>
          <p:cNvSpPr/>
          <p:nvPr/>
        </p:nvSpPr>
        <p:spPr>
          <a:xfrm>
            <a:off x="4976813" y="1719263"/>
            <a:ext cx="796751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98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🧭 角度与旋转（右转X度）</a:t>
            </a:r>
            <a:endParaRPr lang="en-US" sz="820" dirty="0"/>
          </a:p>
        </p:txBody>
      </p:sp>
      <p:sp>
        <p:nvSpPr>
          <p:cNvPr id="21" name="Text 18"/>
          <p:cNvSpPr/>
          <p:nvPr/>
        </p:nvSpPr>
        <p:spPr>
          <a:xfrm>
            <a:off x="4976813" y="1960215"/>
            <a:ext cx="411733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98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📍 Y坐标增减</a:t>
            </a:r>
            <a:endParaRPr lang="en-US" sz="820" dirty="0"/>
          </a:p>
        </p:txBody>
      </p:sp>
      <p:sp>
        <p:nvSpPr>
          <p:cNvPr id="22" name="Text 19"/>
          <p:cNvSpPr/>
          <p:nvPr/>
        </p:nvSpPr>
        <p:spPr>
          <a:xfrm>
            <a:off x="4976813" y="2201168"/>
            <a:ext cx="724942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98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🎨 碰到颜色（吸管取色）</a:t>
            </a:r>
            <a:endParaRPr lang="en-US" sz="820" dirty="0"/>
          </a:p>
        </p:txBody>
      </p:sp>
      <p:sp>
        <p:nvSpPr>
          <p:cNvPr id="23" name="Text 20"/>
          <p:cNvSpPr/>
          <p:nvPr/>
        </p:nvSpPr>
        <p:spPr>
          <a:xfrm>
            <a:off x="4976813" y="2442121"/>
            <a:ext cx="378768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98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⚙️ 不可旋转</a:t>
            </a:r>
            <a:endParaRPr lang="en-US" sz="820" dirty="0"/>
          </a:p>
        </p:txBody>
      </p:sp>
      <p:sp>
        <p:nvSpPr>
          <p:cNvPr id="24" name="Text 21"/>
          <p:cNvSpPr/>
          <p:nvPr/>
        </p:nvSpPr>
        <p:spPr>
          <a:xfrm>
            <a:off x="4976813" y="2683073"/>
            <a:ext cx="875630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98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🎮 多角色协作+完整游戏逻辑</a:t>
            </a:r>
            <a:endParaRPr lang="en-US" sz="820" dirty="0"/>
          </a:p>
        </p:txBody>
      </p:sp>
      <p:sp>
        <p:nvSpPr>
          <p:cNvPr id="25" name="Text 22"/>
          <p:cNvSpPr/>
          <p:nvPr/>
        </p:nvSpPr>
        <p:spPr>
          <a:xfrm>
            <a:off x="571500" y="25717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🔗 看看新旧知识怎么串在一起</a:t>
            </a:r>
            <a:endParaRPr lang="en-US" sz="1200" dirty="0"/>
          </a:p>
        </p:txBody>
      </p:sp>
      <p:sp>
        <p:nvSpPr>
          <p:cNvPr id="26" name="Text 23"/>
          <p:cNvSpPr/>
          <p:nvPr/>
        </p:nvSpPr>
        <p:spPr>
          <a:xfrm>
            <a:off x="690562" y="3033712"/>
            <a:ext cx="198715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🟢 绿旗（旧） + 📍 移到坐标（旧） = 每次从同一位置出发</a:t>
            </a:r>
            <a:endParaRPr lang="en-US" sz="900" dirty="0"/>
          </a:p>
        </p:txBody>
      </p:sp>
      <p:sp>
        <p:nvSpPr>
          <p:cNvPr id="27" name="Text 24"/>
          <p:cNvSpPr/>
          <p:nvPr/>
        </p:nvSpPr>
        <p:spPr>
          <a:xfrm>
            <a:off x="690562" y="3308970"/>
            <a:ext cx="10492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🔁</a:t>
            </a:r>
            <a:endParaRPr lang="en-US" sz="900" dirty="0"/>
          </a:p>
        </p:txBody>
      </p:sp>
      <p:sp>
        <p:nvSpPr>
          <p:cNvPr id="28" name="Text 25"/>
          <p:cNvSpPr/>
          <p:nvPr/>
        </p:nvSpPr>
        <p:spPr>
          <a:xfrm>
            <a:off x="2030760" y="3308970"/>
            <a:ext cx="479152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（旧） + 🧩</a:t>
            </a:r>
            <a:endParaRPr lang="en-US" sz="900" dirty="0"/>
          </a:p>
        </p:txBody>
      </p:sp>
      <p:sp>
        <p:nvSpPr>
          <p:cNvPr id="29" name="Text 26"/>
          <p:cNvSpPr/>
          <p:nvPr/>
        </p:nvSpPr>
        <p:spPr>
          <a:xfrm>
            <a:off x="2873127" y="3308970"/>
            <a:ext cx="115594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（新） = 每帧同时检测飞行+碰撞</a:t>
            </a:r>
            <a:endParaRPr lang="en-US" sz="900" dirty="0"/>
          </a:p>
        </p:txBody>
      </p:sp>
      <p:sp>
        <p:nvSpPr>
          <p:cNvPr id="30" name="Text 27"/>
          <p:cNvSpPr/>
          <p:nvPr/>
        </p:nvSpPr>
        <p:spPr>
          <a:xfrm>
            <a:off x="690562" y="3589958"/>
            <a:ext cx="1859682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🧭 右转X度（新） + 🔒 不可旋转（新） = 旋转门效果</a:t>
            </a:r>
            <a:endParaRPr lang="en-US" sz="900" dirty="0"/>
          </a:p>
        </p:txBody>
      </p:sp>
      <p:sp>
        <p:nvSpPr>
          <p:cNvPr id="31" name="Text 28"/>
          <p:cNvSpPr/>
          <p:nvPr/>
        </p:nvSpPr>
        <p:spPr>
          <a:xfrm>
            <a:off x="690562" y="3841403"/>
            <a:ext cx="211923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🎨 碰到颜色（新） → 弹回起点 + 🎯 碰到南瓜怪（旧）→ 胜利</a:t>
            </a:r>
            <a:endParaRPr lang="en-US" sz="900" dirty="0"/>
          </a:p>
        </p:txBody>
      </p:sp>
      <p:sp>
        <p:nvSpPr>
          <p:cNvPr id="32" name="Text 29"/>
          <p:cNvSpPr/>
          <p:nvPr/>
        </p:nvSpPr>
        <p:spPr>
          <a:xfrm>
            <a:off x="690562" y="4092848"/>
            <a:ext cx="1851199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🦇 空格飞行（新） + 📍 Y坐标增减（新） = 上下自如</a:t>
            </a:r>
            <a:endParaRPr lang="en-US" sz="900" dirty="0"/>
          </a:p>
        </p:txBody>
      </p:sp>
      <p:sp>
        <p:nvSpPr>
          <p:cNvPr id="33" name="Text 30"/>
          <p:cNvSpPr/>
          <p:nvPr/>
        </p:nvSpPr>
        <p:spPr>
          <a:xfrm>
            <a:off x="690562" y="4344293"/>
            <a:ext cx="1439466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🎃 三角色分工（新） = 像真正的游戏团队！</a:t>
            </a:r>
            <a:endParaRPr lang="en-US" sz="900" dirty="0"/>
          </a:p>
        </p:txBody>
      </p:sp>
      <p:sp>
        <p:nvSpPr>
          <p:cNvPr id="34" name="Text 31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L1-3 超声蝙蝠</a:t>
            </a:r>
            <a:endParaRPr lang="en-US" sz="670" dirty="0"/>
          </a:p>
        </p:txBody>
      </p:sp>
      <p:sp>
        <p:nvSpPr>
          <p:cNvPr id="35" name="Text 32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18 / 22</a:t>
            </a:r>
            <a:endParaRPr lang="en-US" sz="6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4757"/>
          </a:solidFill>
          <a:ln w="14288">
            <a:solidFill>
              <a:srgbClr val="1A0533"/>
            </a:solidFill>
            <a:prstDash val="solid"/>
          </a:ln>
          <a:effectLst>
            <a:outerShdw sx="100000" sy="100000" kx="0" ky="0" algn="bl" rotWithShape="0" blurRad="101600" dist="33676" dir="2700000">
              <a:srgbClr val="1A0533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🧠 考考你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4314825" cy="933450"/>
          </a:xfrm>
          <a:prstGeom prst="roundRect">
            <a:avLst>
              <a:gd name="adj" fmla="val 10204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857750" y="1190625"/>
            <a:ext cx="3933825" cy="933450"/>
          </a:xfrm>
          <a:prstGeom prst="roundRect">
            <a:avLst>
              <a:gd name="adj" fmla="val 10204"/>
            </a:avLst>
          </a:prstGeom>
          <a:solidFill>
            <a:srgbClr val="FFFFFF"/>
          </a:solidFill>
          <a:ln w="14288">
            <a:solidFill>
              <a:srgbClr val="4ECDC4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047875"/>
            <a:ext cx="4029075" cy="933450"/>
          </a:xfrm>
          <a:prstGeom prst="roundRect">
            <a:avLst>
              <a:gd name="adj" fmla="val 10204"/>
            </a:avLst>
          </a:prstGeom>
          <a:solidFill>
            <a:srgbClr val="FFFFFF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4572000" y="2047875"/>
            <a:ext cx="4219575" cy="933450"/>
          </a:xfrm>
          <a:prstGeom prst="roundRect">
            <a:avLst>
              <a:gd name="adj" fmla="val 10204"/>
            </a:avLst>
          </a:prstGeom>
          <a:solidFill>
            <a:srgbClr val="FFFFFF"/>
          </a:solidFill>
          <a:ln w="14288">
            <a:solidFill>
              <a:srgbClr val="FF6B9D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571500" y="2905125"/>
            <a:ext cx="8124825" cy="933450"/>
          </a:xfrm>
          <a:prstGeom prst="roundRect">
            <a:avLst>
              <a:gd name="adj" fmla="val 10204"/>
            </a:avLst>
          </a:prstGeom>
          <a:solidFill>
            <a:srgbClr val="FFFFFF"/>
          </a:solidFill>
          <a:ln w="14288">
            <a:solidFill>
              <a:srgbClr val="9C27B0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71500" y="3857625"/>
            <a:ext cx="8053340" cy="361950"/>
          </a:xfrm>
          <a:prstGeom prst="roundRect">
            <a:avLst>
              <a:gd name="adj" fmla="val 26316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📢 答案：（口头抢答+老师讲解）B C B B B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053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看看你记住了多少？</a:t>
            </a:r>
            <a:endParaRPr lang="en-US" sz="2920" dirty="0"/>
          </a:p>
        </p:txBody>
      </p:sp>
      <p:sp>
        <p:nvSpPr>
          <p:cNvPr id="12" name="Text 9"/>
          <p:cNvSpPr/>
          <p:nvPr/>
        </p:nvSpPr>
        <p:spPr>
          <a:xfrm>
            <a:off x="1252537" y="2443163"/>
            <a:ext cx="3963829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Q1 · 「如果…那么…否则」和「如果…那么」区别是什么？</a:t>
            </a:r>
            <a:endParaRPr lang="en-US" sz="820" dirty="0"/>
          </a:p>
        </p:txBody>
      </p:sp>
      <p:sp>
        <p:nvSpPr>
          <p:cNvPr id="13" name="Text 10"/>
          <p:cNvSpPr/>
          <p:nvPr/>
        </p:nvSpPr>
        <p:spPr>
          <a:xfrm>
            <a:off x="1252537" y="2609850"/>
            <a:ext cx="3963829" cy="428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85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A. 没区别 B. 「否则」处理条件不成立的情况 C. 「否则」只能放最上面</a:t>
            </a:r>
            <a:endParaRPr lang="en-US" sz="820" dirty="0"/>
          </a:p>
        </p:txBody>
      </p:sp>
      <p:sp>
        <p:nvSpPr>
          <p:cNvPr id="14" name="Text 11"/>
          <p:cNvSpPr/>
          <p:nvPr/>
        </p:nvSpPr>
        <p:spPr>
          <a:xfrm>
            <a:off x="9825038" y="2443163"/>
            <a:ext cx="3577114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Q2 · 栅栏旋转应把旋转方式设为什么？</a:t>
            </a:r>
            <a:endParaRPr lang="en-US" sz="820" dirty="0"/>
          </a:p>
        </p:txBody>
      </p:sp>
      <p:sp>
        <p:nvSpPr>
          <p:cNvPr id="15" name="Text 12"/>
          <p:cNvSpPr/>
          <p:nvPr/>
        </p:nvSpPr>
        <p:spPr>
          <a:xfrm>
            <a:off x="9825038" y="2609850"/>
            <a:ext cx="3577114" cy="428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85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A. 任意旋转 B. 左右翻转 C. 不可旋转</a:t>
            </a:r>
            <a:endParaRPr lang="en-US" sz="820" dirty="0"/>
          </a:p>
        </p:txBody>
      </p:sp>
      <p:sp>
        <p:nvSpPr>
          <p:cNvPr id="16" name="Text 13"/>
          <p:cNvSpPr/>
          <p:nvPr/>
        </p:nvSpPr>
        <p:spPr>
          <a:xfrm>
            <a:off x="1252537" y="4157662"/>
            <a:ext cx="3673792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Q3 · 舞台正上方几度？正右方几度？</a:t>
            </a:r>
            <a:endParaRPr lang="en-US" sz="820" dirty="0"/>
          </a:p>
        </p:txBody>
      </p:sp>
      <p:sp>
        <p:nvSpPr>
          <p:cNvPr id="17" name="Text 14"/>
          <p:cNvSpPr/>
          <p:nvPr/>
        </p:nvSpPr>
        <p:spPr>
          <a:xfrm>
            <a:off x="1252537" y="4324350"/>
            <a:ext cx="3673792" cy="428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85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A. 上180°右0° B. 上0°右90° C. 上90°右180°</a:t>
            </a:r>
            <a:endParaRPr lang="en-US" sz="820" dirty="0"/>
          </a:p>
        </p:txBody>
      </p:sp>
      <p:sp>
        <p:nvSpPr>
          <p:cNvPr id="18" name="Text 15"/>
          <p:cNvSpPr/>
          <p:nvPr/>
        </p:nvSpPr>
        <p:spPr>
          <a:xfrm>
            <a:off x="9253538" y="4157662"/>
            <a:ext cx="3867150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b="1" dirty="0">
                <a:solidFill>
                  <a:srgbClr val="FF6B9D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Q4 · 「将y坐标增加10」和「移到xy」区别？</a:t>
            </a:r>
            <a:endParaRPr lang="en-US" sz="820" dirty="0"/>
          </a:p>
        </p:txBody>
      </p:sp>
      <p:sp>
        <p:nvSpPr>
          <p:cNvPr id="19" name="Text 16"/>
          <p:cNvSpPr/>
          <p:nvPr/>
        </p:nvSpPr>
        <p:spPr>
          <a:xfrm>
            <a:off x="9253538" y="4324350"/>
            <a:ext cx="3867150" cy="428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85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A. 一样 B. 一个逐渐移动一个瞬移 C. 一个只能上一个只能下</a:t>
            </a:r>
            <a:endParaRPr lang="en-US" sz="820" dirty="0"/>
          </a:p>
        </p:txBody>
      </p:sp>
      <p:sp>
        <p:nvSpPr>
          <p:cNvPr id="20" name="Text 17"/>
          <p:cNvSpPr/>
          <p:nvPr/>
        </p:nvSpPr>
        <p:spPr>
          <a:xfrm>
            <a:off x="1252537" y="5872162"/>
            <a:ext cx="7830979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Q5 · 「碰到颜色」检测对象是什么？</a:t>
            </a:r>
            <a:endParaRPr lang="en-US" sz="820" dirty="0"/>
          </a:p>
        </p:txBody>
      </p:sp>
      <p:sp>
        <p:nvSpPr>
          <p:cNvPr id="21" name="Text 18"/>
          <p:cNvSpPr/>
          <p:nvPr/>
        </p:nvSpPr>
        <p:spPr>
          <a:xfrm>
            <a:off x="1252537" y="6038850"/>
            <a:ext cx="7830979" cy="428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85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A. 另一个角色 B. 舞台上的某种颜色 C. 鼠标指针</a:t>
            </a:r>
            <a:endParaRPr lang="en-US" sz="820" dirty="0"/>
          </a:p>
        </p:txBody>
      </p:sp>
      <p:sp>
        <p:nvSpPr>
          <p:cNvPr id="22" name="Text 19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L1-3 超声蝙蝠</a:t>
            </a:r>
            <a:endParaRPr lang="en-US" sz="670" dirty="0"/>
          </a:p>
        </p:txBody>
      </p:sp>
      <p:sp>
        <p:nvSpPr>
          <p:cNvPr id="23" name="Text 20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19 / 22</a:t>
            </a:r>
            <a:endParaRPr lang="en-US" sz="6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371475"/>
          </a:xfrm>
          <a:prstGeom prst="roundRect">
            <a:avLst>
              <a:gd name="adj" fmla="val 41026"/>
            </a:avLst>
          </a:prstGeom>
          <a:solidFill>
            <a:srgbClr val="FF8C00"/>
          </a:solidFill>
          <a:ln w="14288">
            <a:solidFill>
              <a:srgbClr val="1A0533"/>
            </a:solidFill>
            <a:prstDash val="solid"/>
          </a:ln>
          <a:effectLst>
            <a:outerShdw sx="100000" sy="100000" kx="0" ky="0" algn="bl" rotWithShape="0" blurRad="101600" dist="33676" dir="2700000">
              <a:srgbClr val="1A0533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🔁 温故知新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238250"/>
            <a:ext cx="2333625" cy="1571625"/>
          </a:xfrm>
          <a:prstGeom prst="roundRect">
            <a:avLst>
              <a:gd name="adj" fmla="val 7273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2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2809875" y="1238250"/>
            <a:ext cx="2333625" cy="1571625"/>
          </a:xfrm>
          <a:prstGeom prst="roundRect">
            <a:avLst>
              <a:gd name="adj" fmla="val 7273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4ECDC4">
                <a:alpha val="2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5048250" y="1238250"/>
            <a:ext cx="2333625" cy="1571625"/>
          </a:xfrm>
          <a:prstGeom prst="roundRect">
            <a:avLst>
              <a:gd name="adj" fmla="val 7273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6B9D">
                <a:alpha val="2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71500" y="2714625"/>
            <a:ext cx="2333625" cy="1190625"/>
          </a:xfrm>
          <a:prstGeom prst="roundRect">
            <a:avLst>
              <a:gd name="adj" fmla="val 96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D700">
                <a:alpha val="20000"/>
              </a:srgbClr>
            </a:outerShdw>
          </a:effectLst>
        </p:spPr>
      </p:sp>
      <p:sp>
        <p:nvSpPr>
          <p:cNvPr id="9" name="Shape 6"/>
          <p:cNvSpPr/>
          <p:nvPr/>
        </p:nvSpPr>
        <p:spPr>
          <a:xfrm>
            <a:off x="2809875" y="2714625"/>
            <a:ext cx="2333625" cy="1190625"/>
          </a:xfrm>
          <a:prstGeom prst="roundRect">
            <a:avLst>
              <a:gd name="adj" fmla="val 96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9C27B0">
                <a:alpha val="18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5048250" y="2714625"/>
            <a:ext cx="2333625" cy="1190625"/>
          </a:xfrm>
          <a:prstGeom prst="roundRect">
            <a:avLst>
              <a:gd name="adj" fmla="val 96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4CAF50">
                <a:alpha val="18000"/>
              </a:srgbClr>
            </a:outerShdw>
          </a:effectLst>
        </p:spPr>
      </p:sp>
      <p:sp>
        <p:nvSpPr>
          <p:cNvPr id="11" name="Text 8"/>
          <p:cNvSpPr/>
          <p:nvPr/>
        </p:nvSpPr>
        <p:spPr>
          <a:xfrm>
            <a:off x="571500" y="666750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3300" dirty="0">
                <a:solidFill>
                  <a:srgbClr val="1A053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上节课——奔跑的哨子！</a:t>
            </a:r>
            <a:endParaRPr lang="en-US" sz="3300" dirty="0"/>
          </a:p>
        </p:txBody>
      </p:sp>
      <p:sp>
        <p:nvSpPr>
          <p:cNvPr id="12" name="Text 9"/>
          <p:cNvSpPr/>
          <p:nvPr/>
        </p:nvSpPr>
        <p:spPr>
          <a:xfrm>
            <a:off x="690562" y="1309687"/>
            <a:ext cx="1885236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🎲 随机数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690562" y="1500188"/>
            <a:ext cx="1885236" cy="1000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68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 1 和 10 间取随机数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568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每次跑的速度都不一样</a:t>
            </a:r>
            <a:endParaRPr lang="en-US" sz="820" dirty="0"/>
          </a:p>
        </p:txBody>
      </p:sp>
      <p:sp>
        <p:nvSpPr>
          <p:cNvPr id="14" name="Text 11"/>
          <p:cNvSpPr/>
          <p:nvPr/>
        </p:nvSpPr>
        <p:spPr>
          <a:xfrm>
            <a:off x="2928938" y="1309687"/>
            <a:ext cx="1885236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🗺 坐标系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2928938" y="1500188"/>
            <a:ext cx="1885236" cy="1000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68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X轴(-240~240)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568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Y轴(-180~180)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568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原点(0,0)是舞台中心</a:t>
            </a:r>
            <a:endParaRPr lang="en-US" sz="820" dirty="0"/>
          </a:p>
        </p:txBody>
      </p:sp>
      <p:sp>
        <p:nvSpPr>
          <p:cNvPr id="16" name="Text 13"/>
          <p:cNvSpPr/>
          <p:nvPr/>
        </p:nvSpPr>
        <p:spPr>
          <a:xfrm>
            <a:off x="5167312" y="1309687"/>
            <a:ext cx="1885236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b="1" dirty="0">
                <a:solidFill>
                  <a:srgbClr val="FF6B9D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📍 移到坐标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5167312" y="1538287"/>
            <a:ext cx="852785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568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 x: y: 瞬移到指定位置</a:t>
            </a:r>
            <a:endParaRPr lang="en-US" sz="820" dirty="0"/>
          </a:p>
        </p:txBody>
      </p:sp>
      <p:sp>
        <p:nvSpPr>
          <p:cNvPr id="18" name="Text 15"/>
          <p:cNvSpPr/>
          <p:nvPr/>
        </p:nvSpPr>
        <p:spPr>
          <a:xfrm>
            <a:off x="5167312" y="1784970"/>
            <a:ext cx="111100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568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和"</a:t>
            </a:r>
            <a:endParaRPr lang="en-US" sz="820" dirty="0"/>
          </a:p>
        </p:txBody>
      </p:sp>
      <p:sp>
        <p:nvSpPr>
          <p:cNvPr id="19" name="Text 16"/>
          <p:cNvSpPr/>
          <p:nvPr/>
        </p:nvSpPr>
        <p:spPr>
          <a:xfrm>
            <a:off x="5880720" y="1784970"/>
            <a:ext cx="299740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568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"不一样哦</a:t>
            </a:r>
            <a:endParaRPr lang="en-US" sz="820" dirty="0"/>
          </a:p>
        </p:txBody>
      </p:sp>
      <p:sp>
        <p:nvSpPr>
          <p:cNvPr id="20" name="Text 17"/>
          <p:cNvSpPr/>
          <p:nvPr/>
        </p:nvSpPr>
        <p:spPr>
          <a:xfrm>
            <a:off x="690562" y="2786063"/>
            <a:ext cx="1885236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🎯 碰到侦测</a:t>
            </a:r>
            <a:endParaRPr lang="en-US" sz="970" dirty="0"/>
          </a:p>
        </p:txBody>
      </p:sp>
      <p:sp>
        <p:nvSpPr>
          <p:cNvPr id="21" name="Text 18"/>
          <p:cNvSpPr/>
          <p:nvPr/>
        </p:nvSpPr>
        <p:spPr>
          <a:xfrm>
            <a:off x="690562" y="2976563"/>
            <a:ext cx="1885236" cy="619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68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碰到 小绿旗？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568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判断角色碰到了什么</a:t>
            </a:r>
            <a:endParaRPr lang="en-US" sz="820" dirty="0"/>
          </a:p>
        </p:txBody>
      </p:sp>
      <p:sp>
        <p:nvSpPr>
          <p:cNvPr id="22" name="Text 19"/>
          <p:cNvSpPr/>
          <p:nvPr/>
        </p:nvSpPr>
        <p:spPr>
          <a:xfrm>
            <a:off x="2928938" y="2786063"/>
            <a:ext cx="1885236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🎩 造型合并</a:t>
            </a:r>
            <a:endParaRPr lang="en-US" sz="970" dirty="0"/>
          </a:p>
        </p:txBody>
      </p:sp>
      <p:sp>
        <p:nvSpPr>
          <p:cNvPr id="23" name="Text 20"/>
          <p:cNvSpPr/>
          <p:nvPr/>
        </p:nvSpPr>
        <p:spPr>
          <a:xfrm>
            <a:off x="2928938" y="2976563"/>
            <a:ext cx="1885236" cy="619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68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帽子造型复制→粘贴到哨子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568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合成新角色</a:t>
            </a:r>
            <a:endParaRPr lang="en-US" sz="820" dirty="0"/>
          </a:p>
        </p:txBody>
      </p:sp>
      <p:sp>
        <p:nvSpPr>
          <p:cNvPr id="24" name="Text 21"/>
          <p:cNvSpPr/>
          <p:nvPr/>
        </p:nvSpPr>
        <p:spPr>
          <a:xfrm>
            <a:off x="5167312" y="2786063"/>
            <a:ext cx="1885236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🔄 显示/隐藏</a:t>
            </a:r>
            <a:endParaRPr lang="en-US" sz="970" dirty="0"/>
          </a:p>
        </p:txBody>
      </p:sp>
      <p:sp>
        <p:nvSpPr>
          <p:cNvPr id="25" name="Text 22"/>
          <p:cNvSpPr/>
          <p:nvPr/>
        </p:nvSpPr>
        <p:spPr>
          <a:xfrm>
            <a:off x="5167312" y="2976563"/>
            <a:ext cx="1885236" cy="619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68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显示/隐藏 控制角色出现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568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将大小设为 ___% 改大小</a:t>
            </a:r>
            <a:endParaRPr lang="en-US" sz="820" dirty="0"/>
          </a:p>
        </p:txBody>
      </p:sp>
      <p:sp>
        <p:nvSpPr>
          <p:cNvPr id="26" name="Text 23"/>
          <p:cNvSpPr/>
          <p:nvPr/>
        </p:nvSpPr>
        <p:spPr>
          <a:xfrm>
            <a:off x="571500" y="3952875"/>
            <a:ext cx="8024336" cy="333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FF8C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上节课哨子忽快忽慢地跑，今天变成小蝙蝠穿越栅栏！🦇</a:t>
            </a:r>
            <a:endParaRPr lang="en-US" sz="1500" dirty="0"/>
          </a:p>
        </p:txBody>
      </p:sp>
      <p:sp>
        <p:nvSpPr>
          <p:cNvPr id="27" name="Text 24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L1-3 超声蝙蝠</a:t>
            </a:r>
            <a:endParaRPr lang="en-US" sz="670" dirty="0"/>
          </a:p>
        </p:txBody>
      </p:sp>
      <p:sp>
        <p:nvSpPr>
          <p:cNvPr id="28" name="Text 25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02 / 22</a:t>
            </a:r>
            <a:endParaRPr lang="en-US" sz="67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BF0FF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479185" cy="295275"/>
          </a:xfrm>
          <a:prstGeom prst="roundRect">
            <a:avLst>
              <a:gd name="adj" fmla="val 50000"/>
            </a:avLst>
          </a:prstGeom>
          <a:solidFill>
            <a:srgbClr val="FFD700"/>
          </a:solidFill>
          <a:ln w="14288">
            <a:solidFill>
              <a:srgbClr val="1A0533"/>
            </a:solidFill>
            <a:prstDash val="solid"/>
          </a:ln>
          <a:effectLst>
            <a:outerShdw sx="100000" sy="100000" kx="0" ky="0" algn="bl" rotWithShape="0" blurRad="101600" dist="33676" dir="2700000">
              <a:srgbClr val="1A0533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053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🎤 我是小老师</a:t>
            </a:r>
            <a:endParaRPr lang="en-US" sz="90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6143625" cy="3333750"/>
          </a:xfrm>
          <a:prstGeom prst="roundRect">
            <a:avLst>
              <a:gd name="adj" fmla="val 342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7C4DFF">
                <a:alpha val="15000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053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给爸爸妈妈展示我的万圣节游戏！</a:t>
            </a:r>
            <a:endParaRPr lang="en-US" sz="2550" dirty="0"/>
          </a:p>
        </p:txBody>
      </p:sp>
      <p:sp>
        <p:nvSpPr>
          <p:cNvPr id="7" name="Text 4"/>
          <p:cNvSpPr/>
          <p:nvPr/>
        </p:nvSpPr>
        <p:spPr>
          <a:xfrm>
            <a:off x="690563" y="1214438"/>
            <a:ext cx="5752386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b="1" dirty="0">
                <a:solidFill>
                  <a:srgbClr val="7C4D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📝 展示脚本——请小朋友填空</a:t>
            </a:r>
            <a:endParaRPr lang="en-US" sz="970" dirty="0"/>
          </a:p>
        </p:txBody>
      </p:sp>
      <p:sp>
        <p:nvSpPr>
          <p:cNvPr id="8" name="Text 5"/>
          <p:cNvSpPr/>
          <p:nvPr/>
        </p:nvSpPr>
        <p:spPr>
          <a:xfrm>
            <a:off x="690563" y="1476375"/>
            <a:ext cx="5752386" cy="2000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大家好！我今天完成的作品叫 </a:t>
            </a:r>
            <a:pPr algn="l" indent="0" marL="0">
              <a:buNone/>
            </a:pPr>
            <a:r>
              <a:rPr lang="en-US" sz="900" b="1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__________</a:t>
            </a:r>
            <a:endParaRPr lang="en-US" sz="900" dirty="0"/>
          </a:p>
        </p:txBody>
      </p:sp>
      <p:sp>
        <p:nvSpPr>
          <p:cNvPr id="9" name="Text 6"/>
          <p:cNvSpPr/>
          <p:nvPr/>
        </p:nvSpPr>
        <p:spPr>
          <a:xfrm>
            <a:off x="690563" y="1762125"/>
            <a:ext cx="5752386" cy="2000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主角是一只 </a:t>
            </a:r>
            <a:pPr algn="l" indent="0" marL="0">
              <a:buNone/>
            </a:pPr>
            <a:r>
              <a:rPr lang="en-US" sz="900" b="1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__________</a:t>
            </a:r>
            <a:pPr algn="l" indent="0" marL="0"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，它用 </a:t>
            </a:r>
            <a:pPr algn="l" indent="0" marL="0">
              <a:buNone/>
            </a:pPr>
            <a:r>
              <a:rPr lang="en-US" sz="900" b="1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__________</a:t>
            </a:r>
            <a:pPr algn="l" indent="0" marL="0"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键控制飞行</a:t>
            </a:r>
            <a:endParaRPr lang="en-US" sz="900" dirty="0"/>
          </a:p>
        </p:txBody>
      </p:sp>
      <p:sp>
        <p:nvSpPr>
          <p:cNvPr id="10" name="Text 7"/>
          <p:cNvSpPr/>
          <p:nvPr/>
        </p:nvSpPr>
        <p:spPr>
          <a:xfrm>
            <a:off x="690563" y="2047875"/>
            <a:ext cx="5752386" cy="2000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障碍物是一个 </a:t>
            </a:r>
            <a:pPr algn="l" indent="0" marL="0">
              <a:buNone/>
            </a:pPr>
            <a:r>
              <a:rPr lang="en-US" sz="900" b="1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__________</a:t>
            </a:r>
            <a:pPr algn="l" indent="0" marL="0"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，它会不停地 </a:t>
            </a:r>
            <a:pPr algn="l" indent="0" marL="0">
              <a:buNone/>
            </a:pPr>
            <a:r>
              <a:rPr lang="en-US" sz="900" b="1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__________</a:t>
            </a:r>
            <a:endParaRPr lang="en-US" sz="900" dirty="0"/>
          </a:p>
        </p:txBody>
      </p:sp>
      <p:sp>
        <p:nvSpPr>
          <p:cNvPr id="11" name="Text 8"/>
          <p:cNvSpPr/>
          <p:nvPr/>
        </p:nvSpPr>
        <p:spPr>
          <a:xfrm>
            <a:off x="690563" y="2333625"/>
            <a:ext cx="5752386" cy="2000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如果蝙蝠碰到栅栏上的红色尖刺，就会 </a:t>
            </a:r>
            <a:pPr algn="l" indent="0" marL="0">
              <a:buNone/>
            </a:pPr>
            <a:r>
              <a:rPr lang="en-US" sz="900" b="1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__________</a:t>
            </a:r>
            <a:endParaRPr lang="en-US" sz="900" dirty="0"/>
          </a:p>
        </p:txBody>
      </p:sp>
      <p:sp>
        <p:nvSpPr>
          <p:cNvPr id="12" name="Text 9"/>
          <p:cNvSpPr/>
          <p:nvPr/>
        </p:nvSpPr>
        <p:spPr>
          <a:xfrm>
            <a:off x="690563" y="2619375"/>
            <a:ext cx="5752386" cy="2000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如果蝙蝠穿越栅栏，碰到了 </a:t>
            </a:r>
            <a:pPr algn="l" indent="0" marL="0">
              <a:buNone/>
            </a:pPr>
            <a:r>
              <a:rPr lang="en-US" sz="900" b="1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__________</a:t>
            </a:r>
            <a:pPr algn="l" indent="0" marL="0"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就获得胜利！</a:t>
            </a:r>
            <a:endParaRPr lang="en-US" sz="900" dirty="0"/>
          </a:p>
        </p:txBody>
      </p:sp>
      <p:sp>
        <p:nvSpPr>
          <p:cNvPr id="13" name="Text 10"/>
          <p:cNvSpPr/>
          <p:nvPr/>
        </p:nvSpPr>
        <p:spPr>
          <a:xfrm>
            <a:off x="690563" y="2905125"/>
            <a:ext cx="5752386" cy="2000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今天我最喜欢的新积木是 </a:t>
            </a:r>
            <a:pPr algn="l" indent="0" marL="0">
              <a:buNone/>
            </a:pPr>
            <a:r>
              <a:rPr lang="en-US" sz="900" b="1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__________</a:t>
            </a:r>
            <a:pPr algn="l" indent="0" marL="0"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，因为 </a:t>
            </a:r>
            <a:pPr algn="l" indent="0" marL="0">
              <a:buNone/>
            </a:pPr>
            <a:r>
              <a:rPr lang="en-US" sz="900" b="1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__________</a:t>
            </a:r>
            <a:endParaRPr lang="en-US" sz="900" dirty="0"/>
          </a:p>
        </p:txBody>
      </p:sp>
      <p:sp>
        <p:nvSpPr>
          <p:cNvPr id="14" name="Text 11"/>
          <p:cNvSpPr/>
          <p:nvPr/>
        </p:nvSpPr>
        <p:spPr>
          <a:xfrm>
            <a:off x="690563" y="3190875"/>
            <a:ext cx="5752386" cy="2000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我觉得最难的部分是 </a:t>
            </a:r>
            <a:pPr algn="l" indent="0" marL="0">
              <a:buNone/>
            </a:pPr>
            <a:r>
              <a:rPr lang="en-US" sz="900" b="1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__________</a:t>
            </a:r>
            <a:endParaRPr lang="en-US" sz="900" dirty="0"/>
          </a:p>
        </p:txBody>
      </p:sp>
      <p:sp>
        <p:nvSpPr>
          <p:cNvPr id="15" name="Text 12"/>
          <p:cNvSpPr/>
          <p:nvPr/>
        </p:nvSpPr>
        <p:spPr>
          <a:xfrm>
            <a:off x="690563" y="3476625"/>
            <a:ext cx="5752386" cy="2000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如果让我再做一次，我会 </a:t>
            </a:r>
            <a:pPr algn="l" indent="0" marL="0">
              <a:buNone/>
            </a:pPr>
            <a:r>
              <a:rPr lang="en-US" sz="900" b="1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__________</a:t>
            </a:r>
            <a:endParaRPr lang="en-US" sz="900" dirty="0"/>
          </a:p>
        </p:txBody>
      </p:sp>
      <p:sp>
        <p:nvSpPr>
          <p:cNvPr id="16" name="Text 13"/>
          <p:cNvSpPr/>
          <p:nvPr/>
        </p:nvSpPr>
        <p:spPr>
          <a:xfrm>
            <a:off x="690563" y="3857625"/>
            <a:ext cx="575238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（共 8 个空，每填对一空 ⭐，看看你能拿几颗星！）</a:t>
            </a:r>
            <a:endParaRPr lang="en-US" sz="670" dirty="0"/>
          </a:p>
        </p:txBody>
      </p:sp>
      <p:sp>
        <p:nvSpPr>
          <p:cNvPr id="17" name="Text 14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L1-3 超声蝙蝠</a:t>
            </a:r>
            <a:endParaRPr lang="en-US" sz="670" dirty="0"/>
          </a:p>
        </p:txBody>
      </p:sp>
      <p:sp>
        <p:nvSpPr>
          <p:cNvPr id="18" name="Text 15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20 / 22</a:t>
            </a:r>
            <a:endParaRPr lang="en-US" sz="67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762500"/>
            <a:ext cx="9144000" cy="39528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76250" y="2952750"/>
            <a:ext cx="2194608" cy="590550"/>
          </a:xfrm>
          <a:prstGeom prst="roundRect">
            <a:avLst>
              <a:gd name="adj" fmla="val 19355"/>
            </a:avLst>
          </a:prstGeom>
          <a:solidFill>
            <a:srgbClr val="FFFFFF">
              <a:alpha val="12000"/>
            </a:srgbClr>
          </a:solidFill>
          <a:ln w="9525">
            <a:solidFill>
              <a:srgbClr val="FFD700">
                <a:alpha val="25000"/>
              </a:srgbClr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FFD7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🦇 我学会了用</a:t>
            </a:r>
            <a:pPr algn="ctr" indent="0" marL="0">
              <a:buNone/>
            </a:pPr>
            <a:r>
              <a:rPr lang="en-US" sz="1050" dirty="0">
                <a:solidFill>
                  <a:srgbClr val="FFD7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！</a:t>
            </a:r>
            <a:endParaRPr lang="en-US" sz="1050" dirty="0"/>
          </a:p>
        </p:txBody>
      </p:sp>
      <p:sp>
        <p:nvSpPr>
          <p:cNvPr id="5" name="Text 1"/>
          <p:cNvSpPr/>
          <p:nvPr/>
        </p:nvSpPr>
        <p:spPr>
          <a:xfrm>
            <a:off x="2857500" y="2952750"/>
            <a:ext cx="2194608" cy="590550"/>
          </a:xfrm>
          <a:prstGeom prst="roundRect">
            <a:avLst>
              <a:gd name="adj" fmla="val 19355"/>
            </a:avLst>
          </a:prstGeom>
          <a:solidFill>
            <a:srgbClr val="FFFFFF">
              <a:alpha val="12000"/>
            </a:srgbClr>
          </a:solidFill>
          <a:ln w="9525">
            <a:solidFill>
              <a:srgbClr val="FFD700">
                <a:alpha val="25000"/>
              </a:srgbClr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FFD7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⚙️ 栅栏转了，我没碰到它！</a:t>
            </a:r>
            <a:endParaRPr lang="en-US" sz="1050" dirty="0"/>
          </a:p>
        </p:txBody>
      </p:sp>
      <p:sp>
        <p:nvSpPr>
          <p:cNvPr id="6" name="Text 2"/>
          <p:cNvSpPr/>
          <p:nvPr/>
        </p:nvSpPr>
        <p:spPr>
          <a:xfrm>
            <a:off x="5238750" y="2952750"/>
            <a:ext cx="2194608" cy="590550"/>
          </a:xfrm>
          <a:prstGeom prst="roundRect">
            <a:avLst>
              <a:gd name="adj" fmla="val 19355"/>
            </a:avLst>
          </a:prstGeom>
          <a:solidFill>
            <a:srgbClr val="FFFFFF">
              <a:alpha val="12000"/>
            </a:srgbClr>
          </a:solidFill>
          <a:ln w="9525">
            <a:solidFill>
              <a:srgbClr val="FFD700">
                <a:alpha val="25000"/>
              </a:srgbClr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FFD7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🎃 南瓜怪在终点等我！</a:t>
            </a:r>
            <a:endParaRPr lang="en-US" sz="1050" dirty="0"/>
          </a:p>
        </p:txBody>
      </p:sp>
      <p:sp>
        <p:nvSpPr>
          <p:cNvPr id="7" name="Text 3"/>
          <p:cNvSpPr/>
          <p:nvPr/>
        </p:nvSpPr>
        <p:spPr>
          <a:xfrm>
            <a:off x="0" y="476250"/>
            <a:ext cx="9281160" cy="1809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4250"/>
              </a:lnSpc>
              <a:buNone/>
            </a:pPr>
            <a:r>
              <a:rPr lang="en-US" sz="14250" dirty="0">
                <a:solidFill>
                  <a:srgbClr val="FFD7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下课啦！🎃</a:t>
            </a:r>
            <a:endParaRPr lang="en-US" sz="14250" dirty="0"/>
          </a:p>
        </p:txBody>
      </p:sp>
      <p:sp>
        <p:nvSpPr>
          <p:cNvPr id="8" name="Text 4"/>
          <p:cNvSpPr/>
          <p:nvPr/>
        </p:nvSpPr>
        <p:spPr>
          <a:xfrm>
            <a:off x="0" y="2476500"/>
            <a:ext cx="9281160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FFD7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今天你帮小蝙蝠穿越了旋转栅栏，找到了南瓜怪朋友！</a:t>
            </a:r>
            <a:endParaRPr lang="en-US" sz="1350" dirty="0"/>
          </a:p>
        </p:txBody>
      </p:sp>
      <p:sp>
        <p:nvSpPr>
          <p:cNvPr id="9" name="Text 5"/>
          <p:cNvSpPr/>
          <p:nvPr/>
        </p:nvSpPr>
        <p:spPr>
          <a:xfrm>
            <a:off x="666750" y="485775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FFD7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华平小超人 · L1-3 超声蝙蝠</a:t>
            </a:r>
            <a:endParaRPr lang="en-US" sz="900" dirty="0"/>
          </a:p>
        </p:txBody>
      </p:sp>
      <p:sp>
        <p:nvSpPr>
          <p:cNvPr id="10" name="Text 6"/>
          <p:cNvSpPr/>
          <p:nvPr/>
        </p:nvSpPr>
        <p:spPr>
          <a:xfrm>
            <a:off x="3095625" y="485775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FF8C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我们下节课见！✨</a:t>
            </a:r>
            <a:endParaRPr lang="en-US" sz="900" dirty="0"/>
          </a:p>
        </p:txBody>
      </p:sp>
      <p:sp>
        <p:nvSpPr>
          <p:cNvPr id="11" name="Text 7"/>
          <p:cNvSpPr/>
          <p:nvPr/>
        </p:nvSpPr>
        <p:spPr>
          <a:xfrm>
            <a:off x="7381875" y="4857750"/>
            <a:ext cx="145018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820" b="1" dirty="0">
                <a:solidFill>
                  <a:srgbClr val="FFD7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21 / 22</a:t>
            </a:r>
            <a:endParaRPr lang="en-US" sz="82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3619500" y="1333500"/>
            <a:ext cx="19050" cy="190500"/>
          </a:xfrm>
          <a:prstGeom prst="rect">
            <a:avLst/>
          </a:prstGeom>
          <a:solidFill>
            <a:srgbClr val="7C4DFF"/>
          </a:solidFill>
          <a:ln/>
        </p:spPr>
      </p:sp>
      <p:sp>
        <p:nvSpPr>
          <p:cNvPr id="5" name="Shape 2"/>
          <p:cNvSpPr/>
          <p:nvPr/>
        </p:nvSpPr>
        <p:spPr>
          <a:xfrm>
            <a:off x="571500" y="1428750"/>
            <a:ext cx="19050" cy="190500"/>
          </a:xfrm>
          <a:prstGeom prst="rect">
            <a:avLst/>
          </a:prstGeom>
          <a:solidFill>
            <a:srgbClr val="FF8C00"/>
          </a:solidFill>
          <a:ln/>
        </p:spPr>
      </p:sp>
      <p:sp>
        <p:nvSpPr>
          <p:cNvPr id="6" name="Shape 3"/>
          <p:cNvSpPr/>
          <p:nvPr/>
        </p:nvSpPr>
        <p:spPr>
          <a:xfrm>
            <a:off x="2095500" y="1428750"/>
            <a:ext cx="19050" cy="190500"/>
          </a:xfrm>
          <a:prstGeom prst="rect">
            <a:avLst/>
          </a:prstGeom>
          <a:solidFill>
            <a:srgbClr val="FF8C00"/>
          </a:solidFill>
          <a:ln/>
        </p:spPr>
      </p:sp>
      <p:sp>
        <p:nvSpPr>
          <p:cNvPr id="7" name="Shape 4"/>
          <p:cNvSpPr/>
          <p:nvPr/>
        </p:nvSpPr>
        <p:spPr>
          <a:xfrm>
            <a:off x="3619500" y="1428750"/>
            <a:ext cx="19050" cy="190500"/>
          </a:xfrm>
          <a:prstGeom prst="rect">
            <a:avLst/>
          </a:prstGeom>
          <a:solidFill>
            <a:srgbClr val="FF8C00"/>
          </a:solidFill>
          <a:ln/>
        </p:spPr>
      </p:sp>
      <p:sp>
        <p:nvSpPr>
          <p:cNvPr id="8" name="Shape 5"/>
          <p:cNvSpPr/>
          <p:nvPr/>
        </p:nvSpPr>
        <p:spPr>
          <a:xfrm>
            <a:off x="5143500" y="1428750"/>
            <a:ext cx="19050" cy="190500"/>
          </a:xfrm>
          <a:prstGeom prst="rect">
            <a:avLst/>
          </a:prstGeom>
          <a:solidFill>
            <a:srgbClr val="FF8C00"/>
          </a:solidFill>
          <a:ln/>
        </p:spPr>
      </p:sp>
      <p:sp>
        <p:nvSpPr>
          <p:cNvPr id="9" name="Shape 6"/>
          <p:cNvSpPr/>
          <p:nvPr/>
        </p:nvSpPr>
        <p:spPr>
          <a:xfrm>
            <a:off x="6667500" y="1428750"/>
            <a:ext cx="19050" cy="190500"/>
          </a:xfrm>
          <a:prstGeom prst="rect">
            <a:avLst/>
          </a:prstGeom>
          <a:solidFill>
            <a:srgbClr val="FF8C00"/>
          </a:solidFill>
          <a:ln/>
        </p:spPr>
      </p:sp>
      <p:sp>
        <p:nvSpPr>
          <p:cNvPr id="10" name="Text 7"/>
          <p:cNvSpPr/>
          <p:nvPr/>
        </p:nvSpPr>
        <p:spPr>
          <a:xfrm>
            <a:off x="571500" y="238125"/>
            <a:ext cx="1382506" cy="371475"/>
          </a:xfrm>
          <a:prstGeom prst="roundRect">
            <a:avLst>
              <a:gd name="adj" fmla="val 41026"/>
            </a:avLst>
          </a:prstGeom>
          <a:solidFill>
            <a:srgbClr val="7C4DFF"/>
          </a:solidFill>
          <a:ln w="14288">
            <a:solidFill>
              <a:srgbClr val="1A0533"/>
            </a:solidFill>
            <a:prstDash val="solid"/>
          </a:ln>
          <a:effectLst>
            <a:outerShdw sx="100000" sy="100000" kx="0" ky="0" algn="bl" rotWithShape="0" blurRad="101600" dist="33676" dir="2700000">
              <a:srgbClr val="1A0533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🗺 知识地图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3524250" y="952500"/>
            <a:ext cx="2126932" cy="381000"/>
          </a:xfrm>
          <a:prstGeom prst="roundRect">
            <a:avLst>
              <a:gd name="adj" fmla="val 30000"/>
            </a:avLst>
          </a:prstGeom>
          <a:solidFill>
            <a:srgbClr val="7C4DFF"/>
          </a:solidFill>
          <a:ln/>
          <a:effectLst>
            <a:outerShdw sx="100000" sy="100000" kx="0" ky="0" algn="bl" rotWithShape="0" blurRad="142875" dist="38100" dir="5400000">
              <a:srgbClr val="7C4DFF">
                <a:alpha val="3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🦇 超声蝙蝠挑战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285750" y="1619250"/>
            <a:ext cx="1575864" cy="361950"/>
          </a:xfrm>
          <a:prstGeom prst="roundRect">
            <a:avLst>
              <a:gd name="adj" fmla="val 21053"/>
            </a:avLst>
          </a:prstGeom>
          <a:solidFill>
            <a:srgbClr val="FFF3E0"/>
          </a:solidFill>
          <a:ln w="14288">
            <a:solidFill>
              <a:srgbClr val="FF8C0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8C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🧩 条件判断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1905000" y="1619250"/>
            <a:ext cx="1575864" cy="361950"/>
          </a:xfrm>
          <a:prstGeom prst="roundRect">
            <a:avLst>
              <a:gd name="adj" fmla="val 21053"/>
            </a:avLst>
          </a:prstGeom>
          <a:solidFill>
            <a:srgbClr val="E3F2FD"/>
          </a:solidFill>
          <a:ln w="14288">
            <a:solidFill>
              <a:srgbClr val="1E88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🧭 角度旋转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3524250" y="1619250"/>
            <a:ext cx="1575864" cy="361950"/>
          </a:xfrm>
          <a:prstGeom prst="roundRect">
            <a:avLst>
              <a:gd name="adj" fmla="val 21053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📍 Y坐标增减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5143500" y="1619250"/>
            <a:ext cx="1575864" cy="361950"/>
          </a:xfrm>
          <a:prstGeom prst="roundRect">
            <a:avLst>
              <a:gd name="adj" fmla="val 21053"/>
            </a:avLst>
          </a:prstGeom>
          <a:solidFill>
            <a:srgbClr val="FCE4EC"/>
          </a:solidFill>
          <a:ln w="14288">
            <a:solidFill>
              <a:srgbClr val="FF6B9D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6B9D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🎨 碰到颜色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6762750" y="1619250"/>
            <a:ext cx="1575864" cy="361950"/>
          </a:xfrm>
          <a:prstGeom prst="roundRect">
            <a:avLst>
              <a:gd name="adj" fmla="val 21053"/>
            </a:avLst>
          </a:prstGeom>
          <a:solidFill>
            <a:srgbClr val="E1F5FE"/>
          </a:solidFill>
          <a:ln w="14288">
            <a:solidFill>
              <a:srgbClr val="00BCD4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00BCD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🔄 复习巩固</a:t>
            </a:r>
            <a:endParaRPr lang="en-US" sz="970" dirty="0"/>
          </a:p>
        </p:txBody>
      </p:sp>
      <p:sp>
        <p:nvSpPr>
          <p:cNvPr id="17" name="Shape 14"/>
          <p:cNvSpPr/>
          <p:nvPr/>
        </p:nvSpPr>
        <p:spPr>
          <a:xfrm>
            <a:off x="381000" y="2095500"/>
            <a:ext cx="1476375" cy="9525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76200" dist="19050" dir="5400000">
              <a:srgbClr val="FF8C00">
                <a:alpha val="12000"/>
              </a:srgbClr>
            </a:outerShdw>
          </a:effectLst>
        </p:spPr>
      </p:sp>
      <p:sp>
        <p:nvSpPr>
          <p:cNvPr id="18" name="Shape 15"/>
          <p:cNvSpPr/>
          <p:nvPr/>
        </p:nvSpPr>
        <p:spPr>
          <a:xfrm>
            <a:off x="2000250" y="2095500"/>
            <a:ext cx="1476375" cy="9525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76200" dist="19050" dir="5400000">
              <a:srgbClr val="1E88FF">
                <a:alpha val="12000"/>
              </a:srgbClr>
            </a:outerShdw>
          </a:effectLst>
        </p:spPr>
      </p:sp>
      <p:sp>
        <p:nvSpPr>
          <p:cNvPr id="19" name="Shape 16"/>
          <p:cNvSpPr/>
          <p:nvPr/>
        </p:nvSpPr>
        <p:spPr>
          <a:xfrm>
            <a:off x="3619500" y="2095500"/>
            <a:ext cx="1476375" cy="9525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76200" dist="19050" dir="5400000">
              <a:srgbClr val="4CAF50">
                <a:alpha val="12000"/>
              </a:srgbClr>
            </a:outerShdw>
          </a:effectLst>
        </p:spPr>
      </p:sp>
      <p:sp>
        <p:nvSpPr>
          <p:cNvPr id="20" name="Shape 17"/>
          <p:cNvSpPr/>
          <p:nvPr/>
        </p:nvSpPr>
        <p:spPr>
          <a:xfrm>
            <a:off x="5238750" y="2095500"/>
            <a:ext cx="1476375" cy="9525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76200" dist="19050" dir="5400000">
              <a:srgbClr val="FF6B9D">
                <a:alpha val="12000"/>
              </a:srgbClr>
            </a:outerShdw>
          </a:effectLst>
        </p:spPr>
      </p:sp>
      <p:sp>
        <p:nvSpPr>
          <p:cNvPr id="21" name="Shape 18"/>
          <p:cNvSpPr/>
          <p:nvPr/>
        </p:nvSpPr>
        <p:spPr>
          <a:xfrm>
            <a:off x="6858000" y="2095500"/>
            <a:ext cx="1476375" cy="9525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76200" dist="19050" dir="5400000">
              <a:srgbClr val="00BCD4">
                <a:alpha val="12000"/>
              </a:srgbClr>
            </a:outerShdw>
          </a:effectLst>
        </p:spPr>
      </p:sp>
      <p:sp>
        <p:nvSpPr>
          <p:cNvPr id="22" name="Text 19"/>
          <p:cNvSpPr/>
          <p:nvPr/>
        </p:nvSpPr>
        <p:spPr>
          <a:xfrm>
            <a:off x="571500" y="3143250"/>
            <a:ext cx="8246697" cy="695325"/>
          </a:xfrm>
          <a:prstGeom prst="roundRect">
            <a:avLst>
              <a:gd name="adj" fmla="val 13699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四个新积木 + 七个旧积木 = 一个完整的万圣节闯关游戏！🦇⚙️🎃</a:t>
            </a:r>
            <a:endParaRPr lang="en-US" sz="900" dirty="0"/>
          </a:p>
        </p:txBody>
      </p:sp>
      <p:sp>
        <p:nvSpPr>
          <p:cNvPr id="23" name="Text 20"/>
          <p:cNvSpPr/>
          <p:nvPr/>
        </p:nvSpPr>
        <p:spPr>
          <a:xfrm>
            <a:off x="571500" y="571500"/>
            <a:ext cx="5800725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400" dirty="0">
                <a:solidFill>
                  <a:srgbClr val="1A053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超声蝙蝠挑战 · 知识结构</a:t>
            </a:r>
            <a:endParaRPr lang="en-US" sz="2400" dirty="0"/>
          </a:p>
        </p:txBody>
      </p:sp>
      <p:sp>
        <p:nvSpPr>
          <p:cNvPr id="24" name="Text 21"/>
          <p:cNvSpPr/>
          <p:nvPr/>
        </p:nvSpPr>
        <p:spPr>
          <a:xfrm>
            <a:off x="452437" y="2476500"/>
            <a:ext cx="360164" cy="1000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283"/>
              </a:lnSpc>
              <a:buNone/>
            </a:pPr>
            <a:r>
              <a:rPr lang="en-US" sz="6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两种结果都处理</a:t>
            </a:r>
            <a:endParaRPr lang="en-US" sz="670" dirty="0"/>
          </a:p>
        </p:txBody>
      </p:sp>
      <p:sp>
        <p:nvSpPr>
          <p:cNvPr id="25" name="Text 22"/>
          <p:cNvSpPr/>
          <p:nvPr/>
        </p:nvSpPr>
        <p:spPr>
          <a:xfrm>
            <a:off x="452437" y="2639318"/>
            <a:ext cx="389037" cy="1000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283"/>
              </a:lnSpc>
              <a:buNone/>
            </a:pPr>
            <a:r>
              <a:rPr lang="en-US" sz="6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条件成立/不成立</a:t>
            </a:r>
            <a:endParaRPr lang="en-US" sz="670" dirty="0"/>
          </a:p>
        </p:txBody>
      </p:sp>
      <p:sp>
        <p:nvSpPr>
          <p:cNvPr id="26" name="Text 23"/>
          <p:cNvSpPr/>
          <p:nvPr/>
        </p:nvSpPr>
        <p:spPr>
          <a:xfrm>
            <a:off x="452437" y="2802136"/>
            <a:ext cx="463004" cy="1000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283"/>
              </a:lnSpc>
              <a:buNone/>
            </a:pPr>
            <a:r>
              <a:rPr lang="en-US" sz="6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比「如果」多一条路</a:t>
            </a:r>
            <a:endParaRPr lang="en-US" sz="670" dirty="0"/>
          </a:p>
        </p:txBody>
      </p:sp>
      <p:sp>
        <p:nvSpPr>
          <p:cNvPr id="27" name="Text 24"/>
          <p:cNvSpPr/>
          <p:nvPr/>
        </p:nvSpPr>
        <p:spPr>
          <a:xfrm>
            <a:off x="2071688" y="2143125"/>
            <a:ext cx="1208484" cy="714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83"/>
              </a:lnSpc>
              <a:buNone/>
            </a:pPr>
            <a:r>
              <a:rPr lang="en-US" sz="6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右转 X 度</a:t>
            </a:r>
            <a:pPr algn="l" indent="0" marL="0">
              <a:buNone/>
            </a:pPr>
            <a:endParaRPr lang="en-US" sz="670" dirty="0"/>
          </a:p>
          <a:p>
            <a:pPr algn="l" indent="0" marL="0">
              <a:lnSpc>
                <a:spcPts val="1283"/>
              </a:lnSpc>
              <a:buNone/>
            </a:pPr>
            <a:r>
              <a:rPr lang="en-US" sz="6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0°/90°/180°/-90°</a:t>
            </a:r>
            <a:pPr algn="l" indent="0" marL="0">
              <a:buNone/>
            </a:pPr>
            <a:endParaRPr lang="en-US" sz="670" dirty="0"/>
          </a:p>
          <a:p>
            <a:pPr algn="l" indent="0" marL="0">
              <a:lnSpc>
                <a:spcPts val="1283"/>
              </a:lnSpc>
              <a:buNone/>
            </a:pPr>
            <a:r>
              <a:rPr lang="en-US" sz="6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不可旋转（关键！）</a:t>
            </a:r>
            <a:pPr algn="l" indent="0" marL="0">
              <a:buNone/>
            </a:pPr>
            <a:endParaRPr lang="en-US" sz="670" dirty="0"/>
          </a:p>
          <a:p>
            <a:pPr algn="l" indent="0" marL="0">
              <a:lnSpc>
                <a:spcPts val="1283"/>
              </a:lnSpc>
              <a:buNone/>
            </a:pPr>
            <a:r>
              <a:rPr lang="en-US" sz="6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一圈360回到原点</a:t>
            </a:r>
            <a:endParaRPr lang="en-US" sz="670" dirty="0"/>
          </a:p>
        </p:txBody>
      </p:sp>
      <p:sp>
        <p:nvSpPr>
          <p:cNvPr id="28" name="Text 25"/>
          <p:cNvSpPr/>
          <p:nvPr/>
        </p:nvSpPr>
        <p:spPr>
          <a:xfrm>
            <a:off x="3690937" y="2143125"/>
            <a:ext cx="1208484" cy="714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83"/>
              </a:lnSpc>
              <a:buNone/>
            </a:pPr>
            <a:r>
              <a:rPr lang="en-US" sz="6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Y坐标增加→向上飞</a:t>
            </a:r>
            <a:pPr algn="l" indent="0" marL="0">
              <a:buNone/>
            </a:pPr>
            <a:endParaRPr lang="en-US" sz="670" dirty="0"/>
          </a:p>
          <a:p>
            <a:pPr algn="l" indent="0" marL="0">
              <a:lnSpc>
                <a:spcPts val="1283"/>
              </a:lnSpc>
              <a:buNone/>
            </a:pPr>
            <a:r>
              <a:rPr lang="en-US" sz="6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Y坐标减少→向下落</a:t>
            </a:r>
            <a:pPr algn="l" indent="0" marL="0">
              <a:buNone/>
            </a:pPr>
            <a:endParaRPr lang="en-US" sz="670" dirty="0"/>
          </a:p>
          <a:p>
            <a:pPr algn="l" indent="0" marL="0">
              <a:lnSpc>
                <a:spcPts val="1283"/>
              </a:lnSpc>
              <a:buNone/>
            </a:pPr>
            <a:r>
              <a:rPr lang="en-US" sz="6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X坐标不变</a:t>
            </a:r>
            <a:pPr algn="l" indent="0" marL="0">
              <a:buNone/>
            </a:pPr>
            <a:endParaRPr lang="en-US" sz="670" dirty="0"/>
          </a:p>
          <a:p>
            <a:pPr algn="l" indent="0" marL="0">
              <a:lnSpc>
                <a:spcPts val="1283"/>
              </a:lnSpc>
              <a:buNone/>
            </a:pPr>
            <a:r>
              <a:rPr lang="en-US" sz="6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只改竖直方向</a:t>
            </a:r>
            <a:endParaRPr lang="en-US" sz="670" dirty="0"/>
          </a:p>
        </p:txBody>
      </p:sp>
      <p:sp>
        <p:nvSpPr>
          <p:cNvPr id="29" name="Text 26"/>
          <p:cNvSpPr/>
          <p:nvPr/>
        </p:nvSpPr>
        <p:spPr>
          <a:xfrm>
            <a:off x="5310187" y="2143125"/>
            <a:ext cx="1208484" cy="714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83"/>
              </a:lnSpc>
              <a:buNone/>
            </a:pPr>
            <a:r>
              <a:rPr lang="en-US" sz="6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碰到颜色？</a:t>
            </a:r>
            <a:pPr algn="l" indent="0" marL="0">
              <a:buNone/>
            </a:pPr>
            <a:endParaRPr lang="en-US" sz="670" dirty="0"/>
          </a:p>
          <a:p>
            <a:pPr algn="l" indent="0" marL="0">
              <a:lnSpc>
                <a:spcPts val="1283"/>
              </a:lnSpc>
              <a:buNone/>
            </a:pPr>
            <a:r>
              <a:rPr lang="en-US" sz="6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取色吸管吸取</a:t>
            </a:r>
            <a:pPr algn="l" indent="0" marL="0">
              <a:buNone/>
            </a:pPr>
            <a:endParaRPr lang="en-US" sz="670" dirty="0"/>
          </a:p>
          <a:p>
            <a:pPr algn="l" indent="0" marL="0">
              <a:lnSpc>
                <a:spcPts val="1283"/>
              </a:lnSpc>
              <a:buNone/>
            </a:pPr>
            <a:r>
              <a:rPr lang="en-US" sz="6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检测画出来的颜色</a:t>
            </a:r>
            <a:pPr algn="l" indent="0" marL="0">
              <a:buNone/>
            </a:pPr>
            <a:endParaRPr lang="en-US" sz="670" dirty="0"/>
          </a:p>
          <a:p>
            <a:pPr algn="l" indent="0" marL="0">
              <a:lnSpc>
                <a:spcPts val="1283"/>
              </a:lnSpc>
              <a:buNone/>
            </a:pPr>
            <a:r>
              <a:rPr lang="en-US" sz="6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不是角色！</a:t>
            </a:r>
            <a:endParaRPr lang="en-US" sz="670" dirty="0"/>
          </a:p>
        </p:txBody>
      </p:sp>
      <p:sp>
        <p:nvSpPr>
          <p:cNvPr id="30" name="Text 27"/>
          <p:cNvSpPr/>
          <p:nvPr/>
        </p:nvSpPr>
        <p:spPr>
          <a:xfrm>
            <a:off x="6929438" y="2171700"/>
            <a:ext cx="494928" cy="1000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283"/>
              </a:lnSpc>
              <a:buNone/>
            </a:pPr>
            <a:r>
              <a:rPr lang="en-US" sz="6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移到坐标 / 显示隐藏</a:t>
            </a:r>
            <a:endParaRPr lang="en-US" sz="670" dirty="0"/>
          </a:p>
        </p:txBody>
      </p:sp>
      <p:sp>
        <p:nvSpPr>
          <p:cNvPr id="31" name="Text 28"/>
          <p:cNvSpPr/>
          <p:nvPr/>
        </p:nvSpPr>
        <p:spPr>
          <a:xfrm>
            <a:off x="6929438" y="2334518"/>
            <a:ext cx="313358" cy="1000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283"/>
              </a:lnSpc>
              <a:buNone/>
            </a:pPr>
            <a:r>
              <a:rPr lang="en-US" sz="6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将大小设为 /</a:t>
            </a:r>
            <a:endParaRPr lang="en-US" sz="670" dirty="0"/>
          </a:p>
        </p:txBody>
      </p:sp>
      <p:sp>
        <p:nvSpPr>
          <p:cNvPr id="32" name="Text 29"/>
          <p:cNvSpPr/>
          <p:nvPr/>
        </p:nvSpPr>
        <p:spPr>
          <a:xfrm>
            <a:off x="7034213" y="2802136"/>
            <a:ext cx="340668" cy="1000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283"/>
              </a:lnSpc>
              <a:buNone/>
            </a:pPr>
            <a:r>
              <a:rPr lang="en-US" sz="6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/ 下一个造型</a:t>
            </a:r>
            <a:endParaRPr lang="en-US" sz="670" dirty="0"/>
          </a:p>
        </p:txBody>
      </p:sp>
      <p:sp>
        <p:nvSpPr>
          <p:cNvPr id="33" name="Text 30"/>
          <p:cNvSpPr/>
          <p:nvPr/>
        </p:nvSpPr>
        <p:spPr>
          <a:xfrm>
            <a:off x="6929438" y="2964954"/>
            <a:ext cx="411584" cy="1000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283"/>
              </a:lnSpc>
              <a:buNone/>
            </a:pPr>
            <a:r>
              <a:rPr lang="en-US" sz="6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七件旧武器升级！</a:t>
            </a:r>
            <a:endParaRPr lang="en-US" sz="670" dirty="0"/>
          </a:p>
        </p:txBody>
      </p:sp>
      <p:sp>
        <p:nvSpPr>
          <p:cNvPr id="34" name="Text 31"/>
          <p:cNvSpPr/>
          <p:nvPr/>
        </p:nvSpPr>
        <p:spPr>
          <a:xfrm>
            <a:off x="571500" y="3810000"/>
            <a:ext cx="8024336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485"/>
              </a:lnSpc>
              <a:buNone/>
            </a:pPr>
            <a:r>
              <a:rPr lang="en-US" sz="82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三课串联：海底世界(L1-1) → 奔跑的哨子(L1-2) → 超声蝙蝠挑战(L1-3) ⬆️ 每课都在升级！</a:t>
            </a:r>
            <a:endParaRPr lang="en-US" sz="820" dirty="0"/>
          </a:p>
        </p:txBody>
      </p:sp>
      <p:sp>
        <p:nvSpPr>
          <p:cNvPr id="35" name="Text 32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L1-3 超声蝙蝠</a:t>
            </a:r>
            <a:endParaRPr lang="en-US" sz="670" dirty="0"/>
          </a:p>
        </p:txBody>
      </p:sp>
      <p:sp>
        <p:nvSpPr>
          <p:cNvPr id="36" name="Text 33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22 / 22</a:t>
            </a:r>
            <a:endParaRPr lang="en-US" sz="67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9C27B0"/>
          </a:solidFill>
          <a:ln w="14288">
            <a:solidFill>
              <a:srgbClr val="FFD700"/>
            </a:solidFill>
            <a:prstDash val="solid"/>
          </a:ln>
          <a:effectLst>
            <a:outerShdw sx="100000" sy="100000" kx="0" ky="0" algn="bl" rotWithShape="0" blurRad="101600" dist="33676" dir="2700000">
              <a:srgbClr val="FFD700">
                <a:alpha val="4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📖 课前导入</a:t>
            </a:r>
            <a:endParaRPr lang="en-US" sz="970" dirty="0"/>
          </a:p>
        </p:txBody>
      </p:sp>
      <p:sp>
        <p:nvSpPr>
          <p:cNvPr id="5" name="Shape 1"/>
          <p:cNvSpPr/>
          <p:nvPr/>
        </p:nvSpPr>
        <p:spPr>
          <a:xfrm>
            <a:off x="571500" y="1238250"/>
            <a:ext cx="5905500" cy="1524000"/>
          </a:xfrm>
          <a:prstGeom prst="roundRect">
            <a:avLst>
              <a:gd name="adj" fmla="val 7500"/>
            </a:avLst>
          </a:prstGeom>
          <a:solidFill>
            <a:srgbClr val="FFFFFF">
              <a:alpha val="95000"/>
            </a:srgbClr>
          </a:solidFill>
          <a:ln/>
          <a:effectLst>
            <a:outerShdw sx="100000" sy="100000" kx="0" ky="0" algn="bl" rotWithShape="0" blurRad="142875" dist="38100" dir="5400000">
              <a:srgbClr val="9C27B0">
                <a:alpha val="35000"/>
              </a:srgbClr>
            </a:outerShdw>
          </a:effectLst>
        </p:spPr>
      </p:sp>
      <p:sp>
        <p:nvSpPr>
          <p:cNvPr id="6" name="Shape 2"/>
          <p:cNvSpPr/>
          <p:nvPr/>
        </p:nvSpPr>
        <p:spPr>
          <a:xfrm>
            <a:off x="571500" y="2667000"/>
            <a:ext cx="2076450" cy="1076325"/>
          </a:xfrm>
          <a:prstGeom prst="roundRect">
            <a:avLst>
              <a:gd name="adj" fmla="val 8850"/>
            </a:avLst>
          </a:prstGeom>
          <a:solidFill>
            <a:srgbClr val="FFFFFF">
              <a:alpha val="92000"/>
            </a:srgbClr>
          </a:solidFill>
          <a:ln w="14288">
            <a:solidFill>
              <a:srgbClr val="FFD700"/>
            </a:solidFill>
            <a:prstDash val="solid"/>
          </a:ln>
        </p:spPr>
      </p:sp>
      <p:sp>
        <p:nvSpPr>
          <p:cNvPr id="7" name="Shape 3"/>
          <p:cNvSpPr/>
          <p:nvPr/>
        </p:nvSpPr>
        <p:spPr>
          <a:xfrm>
            <a:off x="2571750" y="2667000"/>
            <a:ext cx="2076450" cy="1076325"/>
          </a:xfrm>
          <a:prstGeom prst="roundRect">
            <a:avLst>
              <a:gd name="adj" fmla="val 8850"/>
            </a:avLst>
          </a:prstGeom>
          <a:solidFill>
            <a:srgbClr val="FFFFFF">
              <a:alpha val="92000"/>
            </a:srgbClr>
          </a:solidFill>
          <a:ln w="14288">
            <a:solidFill>
              <a:srgbClr val="FF8C00"/>
            </a:solidFill>
            <a:prstDash val="solid"/>
          </a:ln>
        </p:spPr>
      </p:sp>
      <p:sp>
        <p:nvSpPr>
          <p:cNvPr id="8" name="Shape 4"/>
          <p:cNvSpPr/>
          <p:nvPr/>
        </p:nvSpPr>
        <p:spPr>
          <a:xfrm>
            <a:off x="4572000" y="2667000"/>
            <a:ext cx="2076450" cy="1076325"/>
          </a:xfrm>
          <a:prstGeom prst="roundRect">
            <a:avLst>
              <a:gd name="adj" fmla="val 8850"/>
            </a:avLst>
          </a:prstGeom>
          <a:solidFill>
            <a:srgbClr val="FFFFFF">
              <a:alpha val="92000"/>
            </a:srgbClr>
          </a:solidFill>
          <a:ln w="14288">
            <a:solidFill>
              <a:srgbClr val="9C27B0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571500" y="666750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3000" dirty="0">
                <a:solidFill>
                  <a:srgbClr val="FFD7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小蝙蝠的万圣节冒险</a:t>
            </a:r>
            <a:endParaRPr lang="en-US" sz="3000" dirty="0"/>
          </a:p>
        </p:txBody>
      </p:sp>
      <p:sp>
        <p:nvSpPr>
          <p:cNvPr id="10" name="Text 6"/>
          <p:cNvSpPr/>
          <p:nvPr/>
        </p:nvSpPr>
        <p:spPr>
          <a:xfrm>
            <a:off x="714375" y="1309688"/>
            <a:ext cx="5414010" cy="1095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95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万圣节的夜晚，月亮又圆又亮。小蝙蝠 Bubu 独自飞在夜空里，它听说南瓜怪 Jack 住在古堡里，想去找它做朋友一起过节。可是——古堡的大门口有一道带刺的旋转栅栏！栅栏不停地转啊转，Bubu 必须小心避开尖刺，才能飞到南瓜怪身边……</a:t>
            </a:r>
            <a:endParaRPr lang="en-US" sz="1050" dirty="0"/>
          </a:p>
        </p:txBody>
      </p:sp>
      <p:sp>
        <p:nvSpPr>
          <p:cNvPr id="11" name="Text 7"/>
          <p:cNvSpPr/>
          <p:nvPr/>
        </p:nvSpPr>
        <p:spPr>
          <a:xfrm>
            <a:off x="666750" y="2738438"/>
            <a:ext cx="1691878" cy="714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85"/>
              </a:lnSpc>
              <a:buNone/>
            </a:pPr>
            <a:r>
              <a:rPr lang="en-US" sz="1050" dirty="0">
                <a:solidFill>
                  <a:srgbClr val="1A053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🦇 你见过蝙蝠吗？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1785"/>
              </a:lnSpc>
              <a:buNone/>
            </a:pPr>
            <a:r>
              <a:rPr lang="en-US" sz="1050" dirty="0">
                <a:solidFill>
                  <a:srgbClr val="1A053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蝙蝠是怎么飞的？</a:t>
            </a:r>
            <a:endParaRPr lang="en-US" sz="1050" dirty="0"/>
          </a:p>
        </p:txBody>
      </p:sp>
      <p:sp>
        <p:nvSpPr>
          <p:cNvPr id="12" name="Text 8"/>
          <p:cNvSpPr/>
          <p:nvPr/>
        </p:nvSpPr>
        <p:spPr>
          <a:xfrm>
            <a:off x="2667000" y="2738438"/>
            <a:ext cx="1691878" cy="714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85"/>
              </a:lnSpc>
              <a:buNone/>
            </a:pPr>
            <a:r>
              <a:rPr lang="en-US" sz="1050" dirty="0">
                <a:solidFill>
                  <a:srgbClr val="1A053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🎃 万圣节你装扮过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1785"/>
              </a:lnSpc>
              <a:buNone/>
            </a:pPr>
            <a:r>
              <a:rPr lang="en-US" sz="1050" dirty="0">
                <a:solidFill>
                  <a:srgbClr val="1A053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什么角色？</a:t>
            </a:r>
            <a:endParaRPr lang="en-US" sz="1050" dirty="0"/>
          </a:p>
        </p:txBody>
      </p:sp>
      <p:sp>
        <p:nvSpPr>
          <p:cNvPr id="13" name="Text 9"/>
          <p:cNvSpPr/>
          <p:nvPr/>
        </p:nvSpPr>
        <p:spPr>
          <a:xfrm>
            <a:off x="4667250" y="2738438"/>
            <a:ext cx="1691878" cy="714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85"/>
              </a:lnSpc>
              <a:buNone/>
            </a:pPr>
            <a:r>
              <a:rPr lang="en-US" sz="1050" dirty="0">
                <a:solidFill>
                  <a:srgbClr val="1A053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🚪 如果前面有旋转门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1785"/>
              </a:lnSpc>
              <a:buNone/>
            </a:pPr>
            <a:r>
              <a:rPr lang="en-US" sz="1050" dirty="0">
                <a:solidFill>
                  <a:srgbClr val="1A053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你会怎么穿过去？</a:t>
            </a:r>
            <a:endParaRPr lang="en-US" sz="1050" dirty="0"/>
          </a:p>
        </p:txBody>
      </p:sp>
      <p:sp>
        <p:nvSpPr>
          <p:cNvPr id="14" name="Text 10"/>
          <p:cNvSpPr/>
          <p:nvPr/>
        </p:nvSpPr>
        <p:spPr>
          <a:xfrm>
            <a:off x="571500" y="39052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FFD7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今天我们就帮小蝙蝠一起穿越栅栏，找到南瓜怪朋友！🦇🎃</a:t>
            </a:r>
            <a:endParaRPr lang="en-US" sz="1200" dirty="0"/>
          </a:p>
        </p:txBody>
      </p:sp>
      <p:sp>
        <p:nvSpPr>
          <p:cNvPr id="15" name="Text 11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FFFFFF">
                    <a:alpha val="60000"/>
                  </a:srgbClr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L1-3 超声蝙蝠</a:t>
            </a:r>
            <a:endParaRPr lang="en-US" sz="670" dirty="0"/>
          </a:p>
        </p:txBody>
      </p:sp>
      <p:sp>
        <p:nvSpPr>
          <p:cNvPr id="16" name="Text 12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FFFFFF">
                    <a:alpha val="60000"/>
                  </a:srgbClr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03 / 22</a:t>
            </a:r>
            <a:endParaRPr lang="en-US" sz="67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8C00"/>
          </a:solidFill>
          <a:ln w="14288">
            <a:solidFill>
              <a:srgbClr val="1A0533"/>
            </a:solidFill>
            <a:prstDash val="solid"/>
          </a:ln>
          <a:effectLst>
            <a:outerShdw sx="100000" sy="100000" kx="0" ky="0" algn="bl" rotWithShape="0" blurRad="101600" dist="33676" dir="2700000">
              <a:srgbClr val="1A0533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🔍 功能分析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476250" y="1238250"/>
            <a:ext cx="3371850" cy="2419350"/>
          </a:xfrm>
          <a:prstGeom prst="roundRect">
            <a:avLst>
              <a:gd name="adj" fmla="val 4724"/>
            </a:avLst>
          </a:prstGeom>
          <a:solidFill>
            <a:srgbClr val="F5F0FF"/>
          </a:solidFill>
          <a:ln w="19050">
            <a:solidFill>
              <a:srgbClr val="9C27B0"/>
            </a:solidFill>
            <a:prstDash val="dash"/>
          </a:ln>
        </p:spPr>
      </p:sp>
      <p:sp>
        <p:nvSpPr>
          <p:cNvPr id="6" name="Shape 3"/>
          <p:cNvSpPr/>
          <p:nvPr/>
        </p:nvSpPr>
        <p:spPr>
          <a:xfrm>
            <a:off x="4191000" y="1238250"/>
            <a:ext cx="4619625" cy="2619375"/>
          </a:xfrm>
          <a:prstGeom prst="roundRect">
            <a:avLst>
              <a:gd name="adj" fmla="val 4364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9C27B0">
                <a:alpha val="18000"/>
              </a:srgbClr>
            </a:outerShdw>
          </a:effectLst>
        </p:spPr>
      </p:sp>
      <p:sp>
        <p:nvSpPr>
          <p:cNvPr id="7" name="Text 4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053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超声蝙蝠挑战是什么样的？</a:t>
            </a:r>
            <a:endParaRPr lang="en-US" sz="2920" dirty="0"/>
          </a:p>
        </p:txBody>
      </p:sp>
      <p:sp>
        <p:nvSpPr>
          <p:cNvPr id="8" name="Text 5"/>
          <p:cNvSpPr/>
          <p:nvPr/>
        </p:nvSpPr>
        <p:spPr>
          <a:xfrm>
            <a:off x="495300" y="2114550"/>
            <a:ext cx="3383756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9C27B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📺 视频演示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495300" y="2400300"/>
            <a:ext cx="3383756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（课堂播放游戏运行效果）</a:t>
            </a:r>
            <a:endParaRPr lang="en-US" sz="750" dirty="0"/>
          </a:p>
        </p:txBody>
      </p:sp>
      <p:sp>
        <p:nvSpPr>
          <p:cNvPr id="10" name="Text 7"/>
          <p:cNvSpPr/>
          <p:nvPr/>
        </p:nvSpPr>
        <p:spPr>
          <a:xfrm>
            <a:off x="4333875" y="1309687"/>
            <a:ext cx="4157186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功能拆解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4333875" y="1524000"/>
            <a:ext cx="4157186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🌙 </a:t>
            </a:r>
            <a:pPr algn="l" indent="0" marL="0">
              <a:buNone/>
            </a:pPr>
            <a:r>
              <a:rPr lang="en-US" sz="97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背景：</a:t>
            </a:r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万圣节夜晚（紫色夜空 + 古堡 + 月牙）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4333875" y="1857375"/>
            <a:ext cx="4157186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🦇 </a:t>
            </a:r>
            <a:pPr algn="l" indent="0" marL="0">
              <a:buNone/>
            </a:pPr>
            <a:r>
              <a:rPr lang="en-US" sz="97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蝙蝠：</a:t>
            </a:r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按空格键控制上下飞行，Y坐标不断变化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4333875" y="2190750"/>
            <a:ext cx="4157186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⚙️ </a:t>
            </a:r>
            <a:pPr algn="l" indent="0" marL="0">
              <a:buNone/>
            </a:pPr>
            <a:r>
              <a:rPr lang="en-US" sz="97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栅栏：</a:t>
            </a:r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在古堡门口原地旋转（重复右转），像旋转门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4333875" y="2524125"/>
            <a:ext cx="4157186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🎃 </a:t>
            </a:r>
            <a:pPr algn="l" indent="0" marL="0">
              <a:buNone/>
            </a:pPr>
            <a:r>
              <a:rPr lang="en-US" sz="97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南瓜怪：</a:t>
            </a:r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在终点古堡门口等待，作为胜利目标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4333875" y="2857500"/>
            <a:ext cx="4157186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⚡ </a:t>
            </a:r>
            <a:pPr algn="l" indent="0" marL="0">
              <a:buNone/>
            </a:pPr>
            <a:r>
              <a:rPr lang="en-US" sz="97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交互：</a:t>
            </a:r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碰栅栏尖刺→回起点；碰到南瓜怪→胜利！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4333875" y="3190875"/>
            <a:ext cx="4157186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🎮 </a:t>
            </a:r>
            <a:pPr algn="l" indent="0" marL="0">
              <a:buNone/>
            </a:pPr>
            <a:r>
              <a:rPr lang="en-US" sz="97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启动：</a:t>
            </a:r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点击绿旗开始挑战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571500" y="39052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FF8C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三个角色一台戏——蝙蝠、栅栏、南瓜怪，各有各的任务！</a:t>
            </a:r>
            <a:endParaRPr lang="en-US" sz="1200" dirty="0"/>
          </a:p>
        </p:txBody>
      </p:sp>
      <p:sp>
        <p:nvSpPr>
          <p:cNvPr id="18" name="Text 15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L1-3 超声蝙蝠</a:t>
            </a:r>
            <a:endParaRPr lang="en-US" sz="670" dirty="0"/>
          </a:p>
        </p:txBody>
      </p:sp>
      <p:sp>
        <p:nvSpPr>
          <p:cNvPr id="19" name="Text 16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04 / 22</a:t>
            </a:r>
            <a:endParaRPr lang="en-US" sz="6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B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47625"/>
          </a:xfrm>
          <a:prstGeom prst="rect">
            <a:avLst/>
          </a:prstGeom>
          <a:solidFill>
            <a:srgbClr val="E0E8FF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1371600" cy="47625"/>
          </a:xfrm>
          <a:prstGeom prst="rect">
            <a:avLst/>
          </a:prstGeom>
          <a:solidFill>
            <a:srgbClr val="FFD23F"/>
          </a:solidFill>
          <a:ln/>
        </p:spPr>
      </p:sp>
      <p:sp>
        <p:nvSpPr>
          <p:cNvPr id="5" name="Text 3"/>
          <p:cNvSpPr/>
          <p:nvPr/>
        </p:nvSpPr>
        <p:spPr>
          <a:xfrm>
            <a:off x="762000" y="2524125"/>
            <a:ext cx="232029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7C4DFF">
                <a:alpha val="18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870" dirty="0">
                <a:solidFill>
                  <a:srgbClr val="1A053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🧩</a:t>
            </a:r>
            <a:pPr algn="ctr" indent="0" marL="0">
              <a:buNone/>
            </a:pPr>
            <a:r>
              <a:rPr lang="en-US" sz="1650" dirty="0">
                <a:solidFill>
                  <a:srgbClr val="1A053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 </a:t>
            </a:r>
            <a:pPr algn="ctr" indent="0" marL="0">
              <a:buNone/>
            </a:pPr>
            <a:r>
              <a:rPr lang="en-US" sz="1650" dirty="0">
                <a:solidFill>
                  <a:srgbClr val="1A053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 </a:t>
            </a:r>
            <a:pPr algn="ctr" indent="0" marL="0">
              <a:spcBef>
                <a:spcPts val="300"/>
              </a:spcBef>
              <a:buNone/>
            </a:pPr>
            <a:r>
              <a:rPr lang="en-US" sz="820" dirty="0">
                <a:solidFill>
                  <a:srgbClr val="8392AE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条件判断升级版</a:t>
            </a:r>
            <a:endParaRPr lang="en-US" sz="1870" dirty="0"/>
          </a:p>
        </p:txBody>
      </p:sp>
      <p:sp>
        <p:nvSpPr>
          <p:cNvPr id="6" name="Text 4"/>
          <p:cNvSpPr/>
          <p:nvPr/>
        </p:nvSpPr>
        <p:spPr>
          <a:xfrm>
            <a:off x="3429000" y="2524125"/>
            <a:ext cx="232029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8C00">
                <a:alpha val="2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870" dirty="0">
                <a:solidFill>
                  <a:srgbClr val="1A053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🧭</a:t>
            </a:r>
            <a:pPr algn="ctr" indent="0" marL="0">
              <a:buNone/>
            </a:pPr>
            <a:r>
              <a:rPr lang="en-US" sz="1650" dirty="0">
                <a:solidFill>
                  <a:srgbClr val="1A053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 </a:t>
            </a:r>
            <a:pPr algn="ctr" indent="0" marL="0">
              <a:buNone/>
            </a:pPr>
            <a:r>
              <a:rPr lang="en-US" sz="1650" dirty="0">
                <a:solidFill>
                  <a:srgbClr val="1A053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角度与旋转</a:t>
            </a:r>
            <a:pPr algn="ctr" indent="0" marL="0">
              <a:buNone/>
            </a:pPr>
            <a:r>
              <a:rPr lang="en-US" sz="1650" dirty="0">
                <a:solidFill>
                  <a:srgbClr val="1A053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 </a:t>
            </a:r>
            <a:pPr algn="ctr" indent="0" marL="0">
              <a:spcBef>
                <a:spcPts val="300"/>
              </a:spcBef>
              <a:buNone/>
            </a:pPr>
            <a:r>
              <a:rPr lang="en-US" sz="820" dirty="0">
                <a:solidFill>
                  <a:srgbClr val="8392AE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右转X度+不可旋转</a:t>
            </a:r>
            <a:endParaRPr lang="en-US" sz="1870" dirty="0"/>
          </a:p>
        </p:txBody>
      </p:sp>
      <p:sp>
        <p:nvSpPr>
          <p:cNvPr id="7" name="Text 5"/>
          <p:cNvSpPr/>
          <p:nvPr/>
        </p:nvSpPr>
        <p:spPr>
          <a:xfrm>
            <a:off x="6096000" y="2524125"/>
            <a:ext cx="232029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4CAF50">
                <a:alpha val="18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870" dirty="0">
                <a:solidFill>
                  <a:srgbClr val="1A053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🎨</a:t>
            </a:r>
            <a:pPr algn="ctr" indent="0" marL="0">
              <a:buNone/>
            </a:pPr>
            <a:r>
              <a:rPr lang="en-US" sz="1650" dirty="0">
                <a:solidFill>
                  <a:srgbClr val="1A053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 </a:t>
            </a:r>
            <a:pPr algn="ctr" indent="0" marL="0">
              <a:buNone/>
            </a:pPr>
            <a:r>
              <a:rPr lang="en-US" sz="1650" dirty="0">
                <a:solidFill>
                  <a:srgbClr val="1A053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碰到颜色</a:t>
            </a:r>
            <a:pPr algn="ctr" indent="0" marL="0">
              <a:buNone/>
            </a:pPr>
            <a:r>
              <a:rPr lang="en-US" sz="1650" dirty="0">
                <a:solidFill>
                  <a:srgbClr val="1A053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 </a:t>
            </a:r>
            <a:pPr algn="ctr" indent="0" marL="0">
              <a:spcBef>
                <a:spcPts val="300"/>
              </a:spcBef>
              <a:buNone/>
            </a:pPr>
            <a:r>
              <a:rPr lang="en-US" sz="820" dirty="0">
                <a:solidFill>
                  <a:srgbClr val="8392AE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检测特定颜色</a:t>
            </a:r>
            <a:endParaRPr lang="en-US" sz="1870" dirty="0"/>
          </a:p>
        </p:txBody>
      </p:sp>
      <p:sp>
        <p:nvSpPr>
          <p:cNvPr id="8" name="Text 6"/>
          <p:cNvSpPr/>
          <p:nvPr/>
        </p:nvSpPr>
        <p:spPr>
          <a:xfrm>
            <a:off x="762000" y="952500"/>
            <a:ext cx="2416969" cy="1428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b="1" dirty="0">
                <a:solidFill>
                  <a:srgbClr val="7C4D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01</a:t>
            </a:r>
            <a:endParaRPr lang="en-US" sz="9750" dirty="0"/>
          </a:p>
        </p:txBody>
      </p:sp>
      <p:sp>
        <p:nvSpPr>
          <p:cNvPr id="9" name="Text 7"/>
          <p:cNvSpPr/>
          <p:nvPr/>
        </p:nvSpPr>
        <p:spPr>
          <a:xfrm>
            <a:off x="3333750" y="1143000"/>
            <a:ext cx="4833937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4500" dirty="0">
                <a:solidFill>
                  <a:srgbClr val="1A053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认识关</a:t>
            </a:r>
            <a:endParaRPr lang="en-US" sz="4500" dirty="0"/>
          </a:p>
        </p:txBody>
      </p:sp>
      <p:sp>
        <p:nvSpPr>
          <p:cNvPr id="10" name="Text 8"/>
          <p:cNvSpPr/>
          <p:nvPr/>
        </p:nvSpPr>
        <p:spPr>
          <a:xfrm>
            <a:off x="3333750" y="1762125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7C4D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新积木和方向判断</a:t>
            </a:r>
            <a:endParaRPr lang="en-US" sz="1350" dirty="0"/>
          </a:p>
        </p:txBody>
      </p:sp>
      <p:sp>
        <p:nvSpPr>
          <p:cNvPr id="11" name="Text 9"/>
          <p:cNvSpPr/>
          <p:nvPr/>
        </p:nvSpPr>
        <p:spPr>
          <a:xfrm>
            <a:off x="571500" y="39052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这三个新积木组合起来，就能让小蝙蝠穿越旋转栅栏啦！</a:t>
            </a:r>
            <a:endParaRPr lang="en-US" sz="1050" dirty="0"/>
          </a:p>
        </p:txBody>
      </p:sp>
      <p:sp>
        <p:nvSpPr>
          <p:cNvPr id="12" name="Text 10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L1-3 超声蝙蝠</a:t>
            </a:r>
            <a:endParaRPr lang="en-US" sz="670" dirty="0"/>
          </a:p>
        </p:txBody>
      </p:sp>
      <p:sp>
        <p:nvSpPr>
          <p:cNvPr id="13" name="Text 11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05 / 22</a:t>
            </a:r>
            <a:endParaRPr lang="en-US" sz="67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4288" y="0"/>
            <a:ext cx="3709987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" style="position:relative; width:1920px; height:1080px; overflow:hidden; background:#FFFBF2;"&gt;</a:t>
            </a:r>
            <a:endParaRPr lang="en-US" sz="6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371475"/>
          </a:xfrm>
          <a:prstGeom prst="roundRect">
            <a:avLst>
              <a:gd name="adj" fmla="val 41026"/>
            </a:avLst>
          </a:prstGeom>
          <a:solidFill>
            <a:srgbClr val="7C4DFF"/>
          </a:solidFill>
          <a:ln w="14288">
            <a:solidFill>
              <a:srgbClr val="1A0533"/>
            </a:solidFill>
            <a:prstDash val="solid"/>
          </a:ln>
          <a:effectLst>
            <a:outerShdw sx="100000" sy="100000" kx="0" ky="0" algn="bl" rotWithShape="0" blurRad="101600" dist="33676" dir="2700000">
              <a:srgbClr val="1A0533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🧩 新积木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2981325" cy="885825"/>
          </a:xfrm>
          <a:prstGeom prst="roundRect">
            <a:avLst>
              <a:gd name="adj" fmla="val 10753"/>
            </a:avLst>
          </a:prstGeom>
          <a:solidFill>
            <a:srgbClr val="FFF3E0"/>
          </a:solidFill>
          <a:ln w="14288">
            <a:solidFill>
              <a:srgbClr val="FF8C0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3476625" y="1143000"/>
            <a:ext cx="5314950" cy="885825"/>
          </a:xfrm>
          <a:prstGeom prst="roundRect">
            <a:avLst>
              <a:gd name="adj" fmla="val 10753"/>
            </a:avLst>
          </a:prstGeom>
          <a:solidFill>
            <a:srgbClr val="F3E5F5"/>
          </a:solidFill>
          <a:ln w="14288">
            <a:solidFill>
              <a:srgbClr val="7C4DFF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1952625"/>
            <a:ext cx="4314825" cy="1266825"/>
          </a:xfrm>
          <a:prstGeom prst="roundRect">
            <a:avLst>
              <a:gd name="adj" fmla="val 7519"/>
            </a:avLst>
          </a:prstGeom>
          <a:solidFill>
            <a:srgbClr val="FFFFFF"/>
          </a:solidFill>
          <a:ln w="14288">
            <a:solidFill>
              <a:srgbClr val="FF4757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048250" y="1952625"/>
            <a:ext cx="3743325" cy="1266825"/>
          </a:xfrm>
          <a:prstGeom prst="roundRect">
            <a:avLst>
              <a:gd name="adj" fmla="val 7519"/>
            </a:avLst>
          </a:prstGeom>
          <a:solidFill>
            <a:srgbClr val="FFFFFF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571500" y="3143250"/>
            <a:ext cx="4314825" cy="790575"/>
          </a:xfrm>
          <a:prstGeom prst="roundRect">
            <a:avLst>
              <a:gd name="adj" fmla="val 12048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4857750" y="3143250"/>
            <a:ext cx="3933825" cy="790575"/>
          </a:xfrm>
          <a:prstGeom prst="roundRect">
            <a:avLst>
              <a:gd name="adj" fmla="val 12048"/>
            </a:avLst>
          </a:prstGeom>
          <a:solidFill>
            <a:srgbClr val="FFF8E1"/>
          </a:solidFill>
          <a:ln w="14288">
            <a:solidFill>
              <a:srgbClr val="FFD700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71500" y="619125"/>
            <a:ext cx="5317331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053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「如果…那么…否则」</a:t>
            </a:r>
            <a:endParaRPr lang="en-US" sz="2550" dirty="0"/>
          </a:p>
        </p:txBody>
      </p:sp>
      <p:sp>
        <p:nvSpPr>
          <p:cNvPr id="12" name="Text 9"/>
          <p:cNvSpPr/>
          <p:nvPr/>
        </p:nvSpPr>
        <p:spPr>
          <a:xfrm>
            <a:off x="1252537" y="2347913"/>
            <a:ext cx="2610326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b="1" dirty="0">
                <a:solidFill>
                  <a:srgbClr val="FF8C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💭 提出问题</a:t>
            </a:r>
            <a:endParaRPr lang="en-US" sz="820" dirty="0"/>
          </a:p>
        </p:txBody>
      </p:sp>
      <p:sp>
        <p:nvSpPr>
          <p:cNvPr id="13" name="Text 10"/>
          <p:cNvSpPr/>
          <p:nvPr/>
        </p:nvSpPr>
        <p:spPr>
          <a:xfrm>
            <a:off x="1252537" y="2514600"/>
            <a:ext cx="2610326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小蝙蝠飞到栅栏前：栅栏转到空位→飞过去；尖刺来了→弹回起点。怎么让Scratch同时处理两种结果？</a:t>
            </a:r>
            <a:endParaRPr lang="en-US" sz="750" dirty="0"/>
          </a:p>
        </p:txBody>
      </p:sp>
      <p:sp>
        <p:nvSpPr>
          <p:cNvPr id="14" name="Text 11"/>
          <p:cNvSpPr/>
          <p:nvPr/>
        </p:nvSpPr>
        <p:spPr>
          <a:xfrm>
            <a:off x="7062788" y="2347913"/>
            <a:ext cx="4978956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b="1" dirty="0">
                <a:solidFill>
                  <a:srgbClr val="7C4D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讲积木 — 位置：控制模块（橙色）</a:t>
            </a:r>
            <a:endParaRPr lang="en-US" sz="820" dirty="0"/>
          </a:p>
        </p:txBody>
      </p:sp>
      <p:sp>
        <p:nvSpPr>
          <p:cNvPr id="15" name="Text 12"/>
          <p:cNvSpPr/>
          <p:nvPr/>
        </p:nvSpPr>
        <p:spPr>
          <a:xfrm>
            <a:off x="7062788" y="2514600"/>
            <a:ext cx="4978956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六边形槽放条件 + 两个凹槽：「那么」(条件成立) 和「否则」(条件不成立) → 两种结果都处理！</a:t>
            </a:r>
            <a:endParaRPr lang="en-US" sz="750" dirty="0"/>
          </a:p>
        </p:txBody>
      </p:sp>
      <p:sp>
        <p:nvSpPr>
          <p:cNvPr id="16" name="Text 13"/>
          <p:cNvSpPr/>
          <p:nvPr/>
        </p:nvSpPr>
        <p:spPr>
          <a:xfrm>
            <a:off x="1252537" y="3967162"/>
            <a:ext cx="3963829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❌ 只有「如果」</a:t>
            </a:r>
            <a:endParaRPr lang="en-US" sz="750" dirty="0"/>
          </a:p>
        </p:txBody>
      </p:sp>
      <p:sp>
        <p:nvSpPr>
          <p:cNvPr id="17" name="Text 14"/>
          <p:cNvSpPr/>
          <p:nvPr/>
        </p:nvSpPr>
        <p:spPr>
          <a:xfrm>
            <a:off x="1252537" y="4157663"/>
            <a:ext cx="3963829" cy="714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 碰到栅栏？ 那么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35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移到起点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35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（不碰到时，什么都不发生）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35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只处理"碰了"的情况 ❌</a:t>
            </a:r>
            <a:endParaRPr lang="en-US" sz="750" dirty="0"/>
          </a:p>
        </p:txBody>
      </p:sp>
      <p:sp>
        <p:nvSpPr>
          <p:cNvPr id="18" name="Text 15"/>
          <p:cNvSpPr/>
          <p:nvPr/>
        </p:nvSpPr>
        <p:spPr>
          <a:xfrm>
            <a:off x="4810125" y="2476500"/>
            <a:ext cx="386715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→</a:t>
            </a:r>
            <a:endParaRPr lang="en-US" sz="1500" dirty="0"/>
          </a:p>
        </p:txBody>
      </p:sp>
      <p:sp>
        <p:nvSpPr>
          <p:cNvPr id="19" name="Text 16"/>
          <p:cNvSpPr/>
          <p:nvPr/>
        </p:nvSpPr>
        <p:spPr>
          <a:xfrm>
            <a:off x="10206038" y="3967162"/>
            <a:ext cx="3383756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✅ 加上「否则」</a:t>
            </a:r>
            <a:endParaRPr lang="en-US" sz="750" dirty="0"/>
          </a:p>
        </p:txBody>
      </p:sp>
      <p:sp>
        <p:nvSpPr>
          <p:cNvPr id="20" name="Text 17"/>
          <p:cNvSpPr/>
          <p:nvPr/>
        </p:nvSpPr>
        <p:spPr>
          <a:xfrm>
            <a:off x="10206038" y="4157663"/>
            <a:ext cx="3383756" cy="714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 碰到栅栏？ 那么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35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移到起点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35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否则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35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继续向前飞！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35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"碰了"和"没碰"都处理 ✅</a:t>
            </a:r>
            <a:endParaRPr lang="en-US" sz="750" dirty="0"/>
          </a:p>
        </p:txBody>
      </p:sp>
      <p:sp>
        <p:nvSpPr>
          <p:cNvPr id="21" name="Text 18"/>
          <p:cNvSpPr/>
          <p:nvPr/>
        </p:nvSpPr>
        <p:spPr>
          <a:xfrm>
            <a:off x="1252537" y="6348413"/>
            <a:ext cx="3963829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💡 生活比喻</a:t>
            </a:r>
            <a:endParaRPr lang="en-US" sz="750" dirty="0"/>
          </a:p>
        </p:txBody>
      </p:sp>
      <p:sp>
        <p:nvSpPr>
          <p:cNvPr id="22" name="Text 19"/>
          <p:cNvSpPr/>
          <p:nvPr/>
        </p:nvSpPr>
        <p:spPr>
          <a:xfrm>
            <a:off x="1252537" y="6515100"/>
            <a:ext cx="3963829" cy="261937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如果外面下雨 → 带雨伞 ☂️ ；否则 → 戴太阳镜出门 🕶️</a:t>
            </a:r>
            <a:endParaRPr lang="en-US" sz="820" dirty="0"/>
          </a:p>
        </p:txBody>
      </p:sp>
      <p:sp>
        <p:nvSpPr>
          <p:cNvPr id="23" name="Text 20"/>
          <p:cNvSpPr/>
          <p:nvPr/>
        </p:nvSpPr>
        <p:spPr>
          <a:xfrm>
            <a:off x="9825038" y="6348413"/>
            <a:ext cx="3577114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FD7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🛠 动手尝试</a:t>
            </a:r>
            <a:endParaRPr lang="en-US" sz="750" dirty="0"/>
          </a:p>
        </p:txBody>
      </p:sp>
      <p:sp>
        <p:nvSpPr>
          <p:cNvPr id="24" name="Text 21"/>
          <p:cNvSpPr/>
          <p:nvPr/>
        </p:nvSpPr>
        <p:spPr>
          <a:xfrm>
            <a:off x="9825038" y="6515100"/>
            <a:ext cx="3577114" cy="261937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如果碰到鼠标 → 说"你碰到我了！"2秒；否则 → 说"我飞得很安全～"</a:t>
            </a:r>
            <a:endParaRPr lang="en-US" sz="750" dirty="0"/>
          </a:p>
        </p:txBody>
      </p:sp>
      <p:sp>
        <p:nvSpPr>
          <p:cNvPr id="25" name="Text 22"/>
          <p:cNvSpPr/>
          <p:nvPr/>
        </p:nvSpPr>
        <p:spPr>
          <a:xfrm>
            <a:off x="571500" y="3952875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🤔 接下来：栅栏一直在转！怎么让角色自动旋转？→ 学习角度与旋转！</a:t>
            </a:r>
            <a:endParaRPr lang="en-US" sz="900" dirty="0"/>
          </a:p>
        </p:txBody>
      </p:sp>
      <p:sp>
        <p:nvSpPr>
          <p:cNvPr id="26" name="Text 23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L1-3 超声蝙蝠</a:t>
            </a:r>
            <a:endParaRPr lang="en-US" sz="670" dirty="0"/>
          </a:p>
        </p:txBody>
      </p:sp>
      <p:sp>
        <p:nvSpPr>
          <p:cNvPr id="27" name="Text 24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06 / 22</a:t>
            </a:r>
            <a:endParaRPr lang="en-US" sz="67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371475"/>
          </a:xfrm>
          <a:prstGeom prst="roundRect">
            <a:avLst>
              <a:gd name="adj" fmla="val 41026"/>
            </a:avLst>
          </a:prstGeom>
          <a:solidFill>
            <a:srgbClr val="1E88FF"/>
          </a:solidFill>
          <a:ln w="14288">
            <a:solidFill>
              <a:srgbClr val="1A0533"/>
            </a:solidFill>
            <a:prstDash val="solid"/>
          </a:ln>
          <a:effectLst>
            <a:outerShdw sx="100000" sy="100000" kx="0" ky="0" algn="bl" rotWithShape="0" blurRad="101600" dist="33676" dir="2700000">
              <a:srgbClr val="1A0533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🧭 方向与角度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2981325" cy="885825"/>
          </a:xfrm>
          <a:prstGeom prst="roundRect">
            <a:avLst>
              <a:gd name="adj" fmla="val 10753"/>
            </a:avLst>
          </a:prstGeom>
          <a:solidFill>
            <a:srgbClr val="E3F2FD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3476625" y="1143000"/>
            <a:ext cx="5314950" cy="885825"/>
          </a:xfrm>
          <a:prstGeom prst="roundRect">
            <a:avLst>
              <a:gd name="adj" fmla="val 10753"/>
            </a:avLst>
          </a:prstGeom>
          <a:solidFill>
            <a:srgbClr val="F3E5F5"/>
          </a:solidFill>
          <a:ln w="14288">
            <a:solidFill>
              <a:srgbClr val="7C4DFF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1952625"/>
            <a:ext cx="2619375" cy="1762125"/>
          </a:xfrm>
          <a:prstGeom prst="roundRect">
            <a:avLst>
              <a:gd name="adj" fmla="val 6486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18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3095625" y="1952625"/>
            <a:ext cx="2333625" cy="1762125"/>
          </a:xfrm>
          <a:prstGeom prst="roundRect">
            <a:avLst>
              <a:gd name="adj" fmla="val 6486"/>
            </a:avLst>
          </a:prstGeom>
          <a:solidFill>
            <a:srgbClr val="FFF3E0"/>
          </a:solidFill>
          <a:ln/>
          <a:effectLst>
            <a:outerShdw sx="100000" sy="100000" kx="0" ky="0" algn="bl" rotWithShape="0" blurRad="142875" dist="38100" dir="5400000">
              <a:srgbClr val="FF8C00">
                <a:alpha val="18000"/>
              </a:srgbClr>
            </a:outerShdw>
          </a:effectLst>
        </p:spPr>
      </p:sp>
      <p:sp>
        <p:nvSpPr>
          <p:cNvPr id="9" name="Shape 6"/>
          <p:cNvSpPr/>
          <p:nvPr/>
        </p:nvSpPr>
        <p:spPr>
          <a:xfrm>
            <a:off x="5334000" y="1952625"/>
            <a:ext cx="3476625" cy="1762125"/>
          </a:xfrm>
          <a:prstGeom prst="roundRect">
            <a:avLst>
              <a:gd name="adj" fmla="val 6486"/>
            </a:avLst>
          </a:prstGeom>
          <a:solidFill>
            <a:srgbClr val="E8F5E9"/>
          </a:solidFill>
          <a:ln/>
          <a:effectLst>
            <a:outerShdw sx="100000" sy="100000" kx="0" ky="0" algn="bl" rotWithShape="0" blurRad="142875" dist="38100" dir="5400000">
              <a:srgbClr val="4CAF50">
                <a:alpha val="18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571500" y="3619500"/>
            <a:ext cx="4314825" cy="742950"/>
          </a:xfrm>
          <a:prstGeom prst="roundRect">
            <a:avLst>
              <a:gd name="adj" fmla="val 12821"/>
            </a:avLst>
          </a:prstGeom>
          <a:solidFill>
            <a:srgbClr val="FFF8E1"/>
          </a:solidFill>
          <a:ln w="14288">
            <a:solidFill>
              <a:srgbClr val="FFD700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71500" y="619125"/>
            <a:ext cx="5317331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053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右转 X 度 + Y坐标增减</a:t>
            </a:r>
            <a:endParaRPr lang="en-US" sz="2550" dirty="0"/>
          </a:p>
        </p:txBody>
      </p:sp>
      <p:sp>
        <p:nvSpPr>
          <p:cNvPr id="12" name="Text 9"/>
          <p:cNvSpPr/>
          <p:nvPr/>
        </p:nvSpPr>
        <p:spPr>
          <a:xfrm>
            <a:off x="1252537" y="2347913"/>
            <a:ext cx="2610326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💭 问题</a:t>
            </a:r>
            <a:endParaRPr lang="en-US" sz="750" dirty="0"/>
          </a:p>
        </p:txBody>
      </p:sp>
      <p:sp>
        <p:nvSpPr>
          <p:cNvPr id="13" name="Text 10"/>
          <p:cNvSpPr/>
          <p:nvPr/>
        </p:nvSpPr>
        <p:spPr>
          <a:xfrm>
            <a:off x="1252537" y="2514600"/>
            <a:ext cx="2610326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栅栏要不停旋转像旋转门。蝙蝠要上下飞。怎么用积木实现？</a:t>
            </a:r>
            <a:endParaRPr lang="en-US" sz="750" dirty="0"/>
          </a:p>
        </p:txBody>
      </p:sp>
      <p:sp>
        <p:nvSpPr>
          <p:cNvPr id="14" name="Text 11"/>
          <p:cNvSpPr/>
          <p:nvPr/>
        </p:nvSpPr>
        <p:spPr>
          <a:xfrm>
            <a:off x="7062788" y="2347913"/>
            <a:ext cx="4978956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7C4D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讲积木：运动模块（蓝色）</a:t>
            </a:r>
            <a:endParaRPr lang="en-US" sz="750" dirty="0"/>
          </a:p>
        </p:txBody>
      </p:sp>
      <p:sp>
        <p:nvSpPr>
          <p:cNvPr id="15" name="Text 12"/>
          <p:cNvSpPr/>
          <p:nvPr/>
        </p:nvSpPr>
        <p:spPr>
          <a:xfrm>
            <a:off x="7062788" y="2514600"/>
            <a:ext cx="4978956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右转 X 度→让角色向右旋转 | 将y坐标增加X→竖直移动（正数上/负数下）| 旋转方式设为"不可旋转"→保持直立！</a:t>
            </a:r>
            <a:endParaRPr lang="en-US" sz="750" dirty="0"/>
          </a:p>
        </p:txBody>
      </p:sp>
      <p:sp>
        <p:nvSpPr>
          <p:cNvPr id="16" name="Text 13"/>
          <p:cNvSpPr/>
          <p:nvPr/>
        </p:nvSpPr>
        <p:spPr>
          <a:xfrm>
            <a:off x="1262062" y="3976687"/>
            <a:ext cx="2175272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🧭 方向角度</a:t>
            </a:r>
            <a:endParaRPr lang="en-US" sz="900" dirty="0"/>
          </a:p>
        </p:txBody>
      </p:sp>
      <p:sp>
        <p:nvSpPr>
          <p:cNvPr id="17" name="Text 14"/>
          <p:cNvSpPr/>
          <p:nvPr/>
        </p:nvSpPr>
        <p:spPr>
          <a:xfrm>
            <a:off x="1262062" y="4191000"/>
            <a:ext cx="2175272" cy="1190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↑ 0°（正上方）</a:t>
            </a:r>
            <a:pPr algn="ctr" indent="0" marL="0">
              <a:buNone/>
            </a:pPr>
            <a:endParaRPr lang="en-US" sz="820" dirty="0"/>
          </a:p>
          <a:p>
            <a:pPr algn="ctr"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90°（正右方）</a:t>
            </a:r>
            <a:pPr algn="ctr" indent="0" marL="0">
              <a:buNone/>
            </a:pPr>
            <a:endParaRPr lang="en-US" sz="820" dirty="0"/>
          </a:p>
          <a:p>
            <a:pPr algn="ctr"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↓ 180°（正下方）</a:t>
            </a:r>
            <a:pPr algn="ctr" indent="0" marL="0">
              <a:buNone/>
            </a:pPr>
            <a:endParaRPr lang="en-US" sz="820" dirty="0"/>
          </a:p>
          <a:p>
            <a:pPr algn="ctr"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← -90°（正左方）</a:t>
            </a:r>
            <a:pPr algn="ctr" indent="0" marL="0">
              <a:buNone/>
            </a:pPr>
            <a:endParaRPr lang="en-US" sz="820" dirty="0"/>
          </a:p>
          <a:p>
            <a:pPr algn="ctr" indent="0" marL="0">
              <a:buNone/>
            </a:pPr>
            <a:endParaRPr lang="en-US" sz="820" dirty="0"/>
          </a:p>
          <a:p>
            <a:pPr algn="ctr" indent="0" marL="0">
              <a:lnSpc>
                <a:spcPts val="1485"/>
              </a:lnSpc>
              <a:buNone/>
            </a:pPr>
            <a:r>
              <a:rPr lang="en-US" sz="670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口诀：上0右90</a:t>
            </a:r>
            <a:pPr algn="ctr" indent="0" marL="0">
              <a:buNone/>
            </a:pPr>
            <a:endParaRPr lang="en-US" sz="820" dirty="0"/>
          </a:p>
          <a:p>
            <a:pPr algn="ctr" indent="0" marL="0">
              <a:lnSpc>
                <a:spcPts val="1485"/>
              </a:lnSpc>
              <a:buNone/>
            </a:pPr>
            <a:r>
              <a:rPr lang="en-US" sz="670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下180左-90</a:t>
            </a:r>
            <a:pPr algn="ctr" indent="0" marL="0">
              <a:buNone/>
            </a:pPr>
            <a:endParaRPr lang="en-US" sz="820" dirty="0"/>
          </a:p>
          <a:p>
            <a:pPr algn="ctr" indent="0" marL="0">
              <a:lnSpc>
                <a:spcPts val="1485"/>
              </a:lnSpc>
              <a:buNone/>
            </a:pPr>
            <a:r>
              <a:rPr lang="en-US" sz="670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一圈360回到原点</a:t>
            </a:r>
            <a:endParaRPr lang="en-US" sz="820" dirty="0"/>
          </a:p>
        </p:txBody>
      </p:sp>
      <p:sp>
        <p:nvSpPr>
          <p:cNvPr id="18" name="Text 15"/>
          <p:cNvSpPr/>
          <p:nvPr/>
        </p:nvSpPr>
        <p:spPr>
          <a:xfrm>
            <a:off x="6310312" y="3976687"/>
            <a:ext cx="1885236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FF8C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📊 Y坐标增减</a:t>
            </a:r>
            <a:endParaRPr lang="en-US" sz="900" dirty="0"/>
          </a:p>
        </p:txBody>
      </p:sp>
      <p:sp>
        <p:nvSpPr>
          <p:cNvPr id="19" name="Text 16"/>
          <p:cNvSpPr/>
          <p:nvPr/>
        </p:nvSpPr>
        <p:spPr>
          <a:xfrm>
            <a:off x="6310312" y="4191000"/>
            <a:ext cx="1885236" cy="1190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Y坐标增加→向上飞 ↑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Y坐标减少→向下落 ↓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蝙蝠左右位置不变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只在竖直方向改变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485"/>
              </a:lnSpc>
              <a:buNone/>
            </a:pPr>
            <a:r>
              <a:rPr lang="en-US" sz="670" dirty="0">
                <a:solidFill>
                  <a:srgbClr val="FF8C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上升快、下落慢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485"/>
              </a:lnSpc>
              <a:buNone/>
            </a:pPr>
            <a:r>
              <a:rPr lang="en-US" sz="670" dirty="0">
                <a:solidFill>
                  <a:srgbClr val="FF8C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像真的蝙蝠飞行！</a:t>
            </a:r>
            <a:endParaRPr lang="en-US" sz="820" dirty="0"/>
          </a:p>
        </p:txBody>
      </p:sp>
      <p:sp>
        <p:nvSpPr>
          <p:cNvPr id="20" name="Text 17"/>
          <p:cNvSpPr/>
          <p:nvPr/>
        </p:nvSpPr>
        <p:spPr>
          <a:xfrm>
            <a:off x="10787063" y="3976687"/>
            <a:ext cx="3045381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⚙️ 旋转方式三个选项</a:t>
            </a:r>
            <a:endParaRPr lang="en-US" sz="900" dirty="0"/>
          </a:p>
        </p:txBody>
      </p:sp>
      <p:sp>
        <p:nvSpPr>
          <p:cNvPr id="21" name="Text 18"/>
          <p:cNvSpPr/>
          <p:nvPr/>
        </p:nvSpPr>
        <p:spPr>
          <a:xfrm>
            <a:off x="10787063" y="4191000"/>
            <a:ext cx="3045381" cy="1190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🔄 任意旋转 → 角色随方向翻转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（蝴蝶飞、小鸟飞）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↔️ 左右翻转 → 只左右翻不倒立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（横版游戏角色）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🔒 </a:t>
            </a:r>
            <a:pPr algn="l" indent="0" marL="0">
              <a:lnSpc>
                <a:spcPts val="1500"/>
              </a:lnSpc>
              <a:buNone/>
            </a:pPr>
            <a:r>
              <a:rPr lang="en-US" sz="750" b="1" dirty="0">
                <a:solidFill>
                  <a:srgbClr val="4CAF5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不可旋转 → 永远保持直立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50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（旋转栅栏必选！✅）</a:t>
            </a:r>
            <a:endParaRPr lang="en-US" sz="750" dirty="0"/>
          </a:p>
        </p:txBody>
      </p:sp>
      <p:sp>
        <p:nvSpPr>
          <p:cNvPr id="22" name="Text 19"/>
          <p:cNvSpPr/>
          <p:nvPr/>
        </p:nvSpPr>
        <p:spPr>
          <a:xfrm>
            <a:off x="1252537" y="7300912"/>
            <a:ext cx="3963829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FD7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🛠 动手尝试</a:t>
            </a:r>
            <a:endParaRPr lang="en-US" sz="750" dirty="0"/>
          </a:p>
        </p:txBody>
      </p:sp>
      <p:sp>
        <p:nvSpPr>
          <p:cNvPr id="23" name="Text 20"/>
          <p:cNvSpPr/>
          <p:nvPr/>
        </p:nvSpPr>
        <p:spPr>
          <a:xfrm>
            <a:off x="1252537" y="7555706"/>
            <a:ext cx="479971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栅栏角色：绿旗→</a:t>
            </a:r>
            <a:endParaRPr lang="en-US" sz="750" dirty="0"/>
          </a:p>
        </p:txBody>
      </p:sp>
      <p:sp>
        <p:nvSpPr>
          <p:cNvPr id="24" name="Text 21"/>
          <p:cNvSpPr/>
          <p:nvPr/>
        </p:nvSpPr>
        <p:spPr>
          <a:xfrm>
            <a:off x="2967782" y="7555706"/>
            <a:ext cx="1359396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→右转3度→旋转方式设为"不可旋转"→点绿旗！</a:t>
            </a:r>
            <a:endParaRPr lang="en-US" sz="750" dirty="0"/>
          </a:p>
        </p:txBody>
      </p:sp>
      <p:sp>
        <p:nvSpPr>
          <p:cNvPr id="25" name="Text 22"/>
          <p:cNvSpPr/>
          <p:nvPr/>
        </p:nvSpPr>
        <p:spPr>
          <a:xfrm>
            <a:off x="4953000" y="3619500"/>
            <a:ext cx="3673792" cy="523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85"/>
              </a:lnSpc>
              <a:buNone/>
            </a:pPr>
            <a:r>
              <a:rPr lang="en-US" sz="82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蝙蝠角色：当按下空格键→将y坐标增加10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485"/>
              </a:lnSpc>
              <a:buNone/>
            </a:pPr>
            <a:r>
              <a:rPr lang="en-US" sz="82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试试改数字：1度慢慢转 / 30度飞快转</a:t>
            </a:r>
            <a:endParaRPr lang="en-US" sz="820" dirty="0"/>
          </a:p>
        </p:txBody>
      </p:sp>
      <p:sp>
        <p:nvSpPr>
          <p:cNvPr id="26" name="Text 23"/>
          <p:cNvSpPr/>
          <p:nvPr/>
        </p:nvSpPr>
        <p:spPr>
          <a:xfrm>
            <a:off x="571500" y="438150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L1-3 超声蝙蝠</a:t>
            </a:r>
            <a:endParaRPr lang="en-US" sz="670" dirty="0"/>
          </a:p>
        </p:txBody>
      </p:sp>
      <p:sp>
        <p:nvSpPr>
          <p:cNvPr id="27" name="Text 24"/>
          <p:cNvSpPr/>
          <p:nvPr/>
        </p:nvSpPr>
        <p:spPr>
          <a:xfrm>
            <a:off x="8096250" y="4381500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07 / 22</a:t>
            </a:r>
            <a:endParaRPr lang="en-US" sz="67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6B9D"/>
          </a:solidFill>
          <a:ln w="14288">
            <a:solidFill>
              <a:srgbClr val="1A0533"/>
            </a:solidFill>
            <a:prstDash val="solid"/>
          </a:ln>
          <a:effectLst>
            <a:outerShdw sx="100000" sy="100000" kx="0" ky="0" algn="bl" rotWithShape="0" blurRad="101600" dist="33676" dir="2700000">
              <a:srgbClr val="1A0533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🎨 碰到颜色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2981325" cy="885825"/>
          </a:xfrm>
          <a:prstGeom prst="roundRect">
            <a:avLst>
              <a:gd name="adj" fmla="val 10753"/>
            </a:avLst>
          </a:prstGeom>
          <a:solidFill>
            <a:srgbClr val="FCE4EC"/>
          </a:solidFill>
          <a:ln w="14288">
            <a:solidFill>
              <a:srgbClr val="FF6B9D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3476625" y="1143000"/>
            <a:ext cx="5314950" cy="885825"/>
          </a:xfrm>
          <a:prstGeom prst="roundRect">
            <a:avLst>
              <a:gd name="adj" fmla="val 10753"/>
            </a:avLst>
          </a:prstGeom>
          <a:solidFill>
            <a:srgbClr val="F3E5F5"/>
          </a:solidFill>
          <a:ln w="14288">
            <a:solidFill>
              <a:srgbClr val="9C27B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000250"/>
            <a:ext cx="3000375" cy="1666875"/>
          </a:xfrm>
          <a:prstGeom prst="roundRect">
            <a:avLst>
              <a:gd name="adj" fmla="val 6857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6B9D">
                <a:alpha val="2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3524250" y="2000250"/>
            <a:ext cx="2905125" cy="1666875"/>
          </a:xfrm>
          <a:prstGeom prst="roundRect">
            <a:avLst>
              <a:gd name="adj" fmla="val 6857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18000"/>
              </a:srgbClr>
            </a:outerShdw>
          </a:effectLst>
        </p:spPr>
      </p:sp>
      <p:sp>
        <p:nvSpPr>
          <p:cNvPr id="9" name="Shape 6"/>
          <p:cNvSpPr/>
          <p:nvPr/>
        </p:nvSpPr>
        <p:spPr>
          <a:xfrm>
            <a:off x="6381750" y="2000250"/>
            <a:ext cx="2428875" cy="1666875"/>
          </a:xfrm>
          <a:prstGeom prst="roundRect">
            <a:avLst>
              <a:gd name="adj" fmla="val 6857"/>
            </a:avLst>
          </a:prstGeom>
          <a:solidFill>
            <a:srgbClr val="FFF8E1"/>
          </a:solidFill>
          <a:ln/>
          <a:effectLst>
            <a:outerShdw sx="100000" sy="100000" kx="0" ky="0" algn="bl" rotWithShape="0" blurRad="142875" dist="38100" dir="5400000">
              <a:srgbClr val="FFD700">
                <a:alpha val="18000"/>
              </a:srgbClr>
            </a:outerShdw>
          </a:effectLst>
        </p:spPr>
      </p:sp>
      <p:sp>
        <p:nvSpPr>
          <p:cNvPr id="10" name="Text 7"/>
          <p:cNvSpPr/>
          <p:nvPr/>
        </p:nvSpPr>
        <p:spPr>
          <a:xfrm>
            <a:off x="571500" y="619125"/>
            <a:ext cx="5317331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053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检测栅栏的尖刺！</a:t>
            </a:r>
            <a:endParaRPr lang="en-US" sz="2550" dirty="0"/>
          </a:p>
        </p:txBody>
      </p:sp>
      <p:sp>
        <p:nvSpPr>
          <p:cNvPr id="11" name="Text 8"/>
          <p:cNvSpPr/>
          <p:nvPr/>
        </p:nvSpPr>
        <p:spPr>
          <a:xfrm>
            <a:off x="1252537" y="2347913"/>
            <a:ext cx="2610326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F6B9D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💭 问题</a:t>
            </a:r>
            <a:endParaRPr lang="en-US" sz="750" dirty="0"/>
          </a:p>
        </p:txBody>
      </p:sp>
      <p:sp>
        <p:nvSpPr>
          <p:cNvPr id="12" name="Text 9"/>
          <p:cNvSpPr/>
          <p:nvPr/>
        </p:nvSpPr>
        <p:spPr>
          <a:xfrm>
            <a:off x="1252537" y="2514600"/>
            <a:ext cx="2610326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栅栏尖刺是画出来的红色，不是一个角色——怎么判断蝙蝠碰到了红色？</a:t>
            </a:r>
            <a:endParaRPr lang="en-US" sz="750" dirty="0"/>
          </a:p>
        </p:txBody>
      </p:sp>
      <p:sp>
        <p:nvSpPr>
          <p:cNvPr id="13" name="Text 10"/>
          <p:cNvSpPr/>
          <p:nvPr/>
        </p:nvSpPr>
        <p:spPr>
          <a:xfrm>
            <a:off x="7062788" y="2347913"/>
            <a:ext cx="4978956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讲积木：侦测模块（浅蓝色）</a:t>
            </a:r>
            <a:endParaRPr lang="en-US" sz="750" dirty="0"/>
          </a:p>
        </p:txBody>
      </p:sp>
      <p:sp>
        <p:nvSpPr>
          <p:cNvPr id="14" name="Text 11"/>
          <p:cNvSpPr/>
          <p:nvPr/>
        </p:nvSpPr>
        <p:spPr>
          <a:xfrm>
            <a:off x="7062788" y="2514600"/>
            <a:ext cx="4978956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碰到颜色 █？→ 点击色块→鼠标变吸管🖌️→去舞台上点栅栏红色→色块变红✅</a:t>
            </a:r>
            <a:endParaRPr lang="en-US" sz="750" dirty="0"/>
          </a:p>
        </p:txBody>
      </p:sp>
      <p:sp>
        <p:nvSpPr>
          <p:cNvPr id="15" name="Text 12"/>
          <p:cNvSpPr/>
          <p:nvPr/>
        </p:nvSpPr>
        <p:spPr>
          <a:xfrm>
            <a:off x="1262063" y="4071938"/>
            <a:ext cx="2561987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FF6B9D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🎨 取色操作步骤</a:t>
            </a:r>
            <a:endParaRPr lang="en-US" sz="900" dirty="0"/>
          </a:p>
        </p:txBody>
      </p:sp>
      <p:sp>
        <p:nvSpPr>
          <p:cNvPr id="16" name="Text 13"/>
          <p:cNvSpPr/>
          <p:nvPr/>
        </p:nvSpPr>
        <p:spPr>
          <a:xfrm>
            <a:off x="1262063" y="4286250"/>
            <a:ext cx="2561987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找到「碰到颜色 🔴？」积木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② 点击色块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③ 鼠标变成吸管 🖌️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④ 去舞台上点栅栏尖刺的红色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⑤ 色块变成红色 ✅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⚠️ 注意：颜色要取准！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相近颜色可能被误认</a:t>
            </a:r>
            <a:endParaRPr lang="en-US" sz="820" dirty="0"/>
          </a:p>
        </p:txBody>
      </p:sp>
      <p:sp>
        <p:nvSpPr>
          <p:cNvPr id="17" name="Text 14"/>
          <p:cNvSpPr/>
          <p:nvPr/>
        </p:nvSpPr>
        <p:spPr>
          <a:xfrm>
            <a:off x="7167562" y="4071938"/>
            <a:ext cx="2465308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🎯 碰到 南瓜怪？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7167562" y="4286250"/>
            <a:ext cx="2465308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检测另一个角色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35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角色有名字，容易选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35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L1-2学过 ✅</a:t>
            </a:r>
            <a:endParaRPr lang="en-US" sz="750" dirty="0"/>
          </a:p>
        </p:txBody>
      </p:sp>
      <p:sp>
        <p:nvSpPr>
          <p:cNvPr id="19" name="Text 16"/>
          <p:cNvSpPr/>
          <p:nvPr/>
        </p:nvSpPr>
        <p:spPr>
          <a:xfrm>
            <a:off x="7167562" y="4905375"/>
            <a:ext cx="2465308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FF6B9D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🎨 碰到颜色 🔴？</a:t>
            </a:r>
            <a:endParaRPr lang="en-US" sz="900" dirty="0"/>
          </a:p>
        </p:txBody>
      </p:sp>
      <p:sp>
        <p:nvSpPr>
          <p:cNvPr id="20" name="Text 17"/>
          <p:cNvSpPr/>
          <p:nvPr/>
        </p:nvSpPr>
        <p:spPr>
          <a:xfrm>
            <a:off x="7167562" y="5095875"/>
            <a:ext cx="2465308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检测画出来的颜色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350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用吸管吸取 → 今天新学 🆕</a:t>
            </a:r>
            <a:endParaRPr lang="en-US" sz="750" dirty="0"/>
          </a:p>
        </p:txBody>
      </p:sp>
      <p:sp>
        <p:nvSpPr>
          <p:cNvPr id="21" name="Text 18"/>
          <p:cNvSpPr/>
          <p:nvPr/>
        </p:nvSpPr>
        <p:spPr>
          <a:xfrm>
            <a:off x="12882563" y="4071938"/>
            <a:ext cx="1981914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FFD7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🛠 动手尝试</a:t>
            </a:r>
            <a:endParaRPr lang="en-US" sz="900" dirty="0"/>
          </a:p>
        </p:txBody>
      </p:sp>
      <p:sp>
        <p:nvSpPr>
          <p:cNvPr id="22" name="Text 19"/>
          <p:cNvSpPr/>
          <p:nvPr/>
        </p:nvSpPr>
        <p:spPr>
          <a:xfrm>
            <a:off x="12882563" y="4286250"/>
            <a:ext cx="1981914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25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给蝙蝠角色拼上：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425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 碰到颜色（吸取栅栏红色）→ 移到 x:-200 y:0 → 说"哎呀！"2秒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425"/>
              </a:lnSpc>
              <a:buNone/>
            </a:pPr>
            <a:r>
              <a:rPr lang="en-US" sz="7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飞到栅栏上试试！</a:t>
            </a:r>
            <a:endParaRPr lang="en-US" sz="750" dirty="0"/>
          </a:p>
        </p:txBody>
      </p:sp>
      <p:sp>
        <p:nvSpPr>
          <p:cNvPr id="23" name="Text 20"/>
          <p:cNvSpPr/>
          <p:nvPr/>
        </p:nvSpPr>
        <p:spPr>
          <a:xfrm>
            <a:off x="571500" y="381000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🤔 回到起点后还能继续挑战吗？→ 接下来编程关，把所有积木组合在一起！</a:t>
            </a:r>
            <a:endParaRPr lang="en-US" sz="820" dirty="0"/>
          </a:p>
        </p:txBody>
      </p:sp>
      <p:sp>
        <p:nvSpPr>
          <p:cNvPr id="24" name="Text 21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L1-3 超声蝙蝠</a:t>
            </a:r>
            <a:endParaRPr lang="en-US" sz="670" dirty="0"/>
          </a:p>
        </p:txBody>
      </p:sp>
      <p:sp>
        <p:nvSpPr>
          <p:cNvPr id="25" name="Text 22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08 / 22</a:t>
            </a:r>
            <a:endParaRPr lang="en-US" sz="67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B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47625"/>
          </a:xfrm>
          <a:prstGeom prst="rect">
            <a:avLst/>
          </a:prstGeom>
          <a:solidFill>
            <a:srgbClr val="E0E8FF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4114800" cy="47625"/>
          </a:xfrm>
          <a:prstGeom prst="rect">
            <a:avLst/>
          </a:prstGeom>
          <a:solidFill>
            <a:srgbClr val="FFD23F"/>
          </a:solidFill>
          <a:ln/>
        </p:spPr>
      </p:sp>
      <p:sp>
        <p:nvSpPr>
          <p:cNvPr id="5" name="Shape 3"/>
          <p:cNvSpPr/>
          <p:nvPr/>
        </p:nvSpPr>
        <p:spPr>
          <a:xfrm>
            <a:off x="381000" y="2143125"/>
            <a:ext cx="1666875" cy="9525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95250" dist="28575" dir="5400000">
              <a:srgbClr val="7C4DFF">
                <a:alpha val="15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1031528" y="2438400"/>
            <a:ext cx="9145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1A0533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🦇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1031528" y="2619375"/>
            <a:ext cx="365820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1A0533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蝙蝠飞行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2333625" y="2143125"/>
            <a:ext cx="1666875" cy="9525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95250" dist="28575" dir="5400000">
              <a:srgbClr val="FF8C00">
                <a:alpha val="15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2984153" y="2438400"/>
            <a:ext cx="136624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1A0533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⚙️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2984153" y="2619375"/>
            <a:ext cx="365820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1A0533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栅栏旋转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4286250" y="2143125"/>
            <a:ext cx="1666875" cy="9525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95250" dist="28575" dir="5400000">
              <a:srgbClr val="FF6B9D">
                <a:alpha val="15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4845323" y="2438400"/>
            <a:ext cx="9145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1A0533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💥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845323" y="2619375"/>
            <a:ext cx="548729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1A0533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碰尖刺回起点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6238875" y="2143125"/>
            <a:ext cx="1666875" cy="9525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95250" dist="28575" dir="5400000">
              <a:srgbClr val="4CAF50">
                <a:alpha val="15000"/>
              </a:srgbClr>
            </a:outerShdw>
          </a:effectLst>
        </p:spPr>
      </p:sp>
      <p:sp>
        <p:nvSpPr>
          <p:cNvPr id="15" name="Text 13"/>
          <p:cNvSpPr/>
          <p:nvPr/>
        </p:nvSpPr>
        <p:spPr>
          <a:xfrm>
            <a:off x="6889403" y="2438400"/>
            <a:ext cx="9145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1A0533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🎃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6889403" y="2619375"/>
            <a:ext cx="365820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1A0533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到达终点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571500" y="571500"/>
            <a:ext cx="2416969" cy="1333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b="1" dirty="0">
                <a:solidFill>
                  <a:srgbClr val="7C4D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02</a:t>
            </a:r>
            <a:endParaRPr lang="en-US" sz="9750" dirty="0"/>
          </a:p>
        </p:txBody>
      </p:sp>
      <p:sp>
        <p:nvSpPr>
          <p:cNvPr id="18" name="Text 16"/>
          <p:cNvSpPr/>
          <p:nvPr/>
        </p:nvSpPr>
        <p:spPr>
          <a:xfrm>
            <a:off x="3048000" y="762000"/>
            <a:ext cx="4350544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4500" dirty="0">
                <a:solidFill>
                  <a:srgbClr val="1A053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编程关</a:t>
            </a:r>
            <a:endParaRPr lang="en-US" sz="4500" dirty="0"/>
          </a:p>
        </p:txBody>
      </p:sp>
      <p:sp>
        <p:nvSpPr>
          <p:cNvPr id="19" name="Text 17"/>
          <p:cNvSpPr/>
          <p:nvPr/>
        </p:nvSpPr>
        <p:spPr>
          <a:xfrm>
            <a:off x="3048000" y="1381125"/>
            <a:ext cx="4350544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7C4D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穿越旋转栅栏！</a:t>
            </a:r>
            <a:endParaRPr lang="en-US" sz="1350" dirty="0"/>
          </a:p>
        </p:txBody>
      </p:sp>
      <p:sp>
        <p:nvSpPr>
          <p:cNvPr id="20" name="Text 18"/>
          <p:cNvSpPr/>
          <p:nvPr/>
        </p:nvSpPr>
        <p:spPr>
          <a:xfrm>
            <a:off x="1524000" y="3143250"/>
            <a:ext cx="9667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→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3476625" y="3143250"/>
            <a:ext cx="9667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→</a:t>
            </a:r>
            <a:endParaRPr lang="en-US" sz="900" dirty="0"/>
          </a:p>
        </p:txBody>
      </p:sp>
      <p:sp>
        <p:nvSpPr>
          <p:cNvPr id="22" name="Text 20"/>
          <p:cNvSpPr/>
          <p:nvPr/>
        </p:nvSpPr>
        <p:spPr>
          <a:xfrm>
            <a:off x="5429250" y="3143250"/>
            <a:ext cx="9667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→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571500" y="342900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每一步拼完就测试，不用等到最后！</a:t>
            </a:r>
            <a:endParaRPr lang="en-US" sz="1050" dirty="0"/>
          </a:p>
        </p:txBody>
      </p:sp>
      <p:sp>
        <p:nvSpPr>
          <p:cNvPr id="24" name="Text 22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L1-3 超声蝙蝠</a:t>
            </a:r>
            <a:endParaRPr lang="en-US" sz="670" dirty="0"/>
          </a:p>
        </p:txBody>
      </p:sp>
      <p:sp>
        <p:nvSpPr>
          <p:cNvPr id="25" name="Text 23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09 / 22</a:t>
            </a:r>
            <a:endParaRPr lang="en-US" sz="67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2026-05-20T04:43:52Z</dcterms:created>
  <dcterms:modified xsi:type="dcterms:W3CDTF">2026-05-20T04:43:52Z</dcterms:modified>
</cp:coreProperties>
</file>