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image" Target="../media/image-22-3.png"/><Relationship Id="rId4" Type="http://schemas.openxmlformats.org/officeDocument/2006/relationships/image" Target="../media/image-22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4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525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鹦鹉飞行队</a:t>
            </a:r>
            <a:endParaRPr lang="en-US" sz="1050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和小超人一起指挥鹦鹉飞行队 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🦜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L1-4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94745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6225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小猫队长出发巡逻！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⌨️ 四方向键盘控制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240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↑ 键 → y 增加 10（向上飞）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↓ 键 → y 增加 -10（向下飞）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→ 键 → x 增加 10（向右走）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← 键 → x 增加 -10（向左走）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🎭 造型切换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或 → 时 → 切换造型 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↑ 或 ↓ 时 → 切换造型 2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这样小猫看起来在走动和飞升！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8575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小猫完整程序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3095625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↑ 键 → 将 y 坐标增加 10 → 切换造型 2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↓ 键 → 将 y 坐标增加 -10 → 切换造型 2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→ 键 → 将 x 坐标增加 10 → 切换造型 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← 键 → 将 x 坐标增加 -10 → 切换造型 1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3952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小猫队长可以自由巡逻了！现在召唤鹦鹉队员～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24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94745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2762250"/>
            <a:ext cx="7956661" cy="504825"/>
          </a:xfrm>
          <a:prstGeom prst="roundRect">
            <a:avLst>
              <a:gd name="adj" fmla="val 2264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9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跟着飞了！小猫走哪鹦鹉跟到哪！</a:t>
            </a:r>
            <a:endParaRPr lang="en-US" sz="1950" dirty="0"/>
          </a:p>
        </p:txBody>
      </p:sp>
      <p:sp>
        <p:nvSpPr>
          <p:cNvPr id="8" name="Shape 5"/>
          <p:cNvSpPr/>
          <p:nvPr/>
        </p:nvSpPr>
        <p:spPr>
          <a:xfrm>
            <a:off x="571500" y="3476625"/>
            <a:ext cx="812482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第一只鹦鹉跟上队长！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🧭 面向小猫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576388"/>
            <a:ext cx="67329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给鹦鹉1号写代码：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1949648" y="1845469"/>
            <a:ext cx="47974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面向小猫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128838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这样鹦鹉就知道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376487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队长朝哪个方向！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🚀 1秒内滑行到小猫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4714875" y="1524000"/>
            <a:ext cx="357711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在「面向小猫」下面加：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「在1秒内滑行到小猫」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平滑地飞到小猫身边！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3548063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鹦鹉1号完整程序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14375" y="3838575"/>
            <a:ext cx="4502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🟢 被点击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4391025"/>
            <a:ext cx="4153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小猫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4638675"/>
            <a:ext cx="8700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1 秒内滑行到 小猫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24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092470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03(上)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69557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143250" y="1190625"/>
            <a:ext cx="2981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000750" y="1190625"/>
            <a:ext cx="2600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2667000"/>
            <a:ext cx="7956661" cy="504825"/>
          </a:xfrm>
          <a:prstGeom prst="roundRect">
            <a:avLst>
              <a:gd name="adj" fmla="val 2264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鹦鹉2号跟在1号后面——形成了两个队员的队列！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571500" y="3381375"/>
            <a:ext cx="8124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鹦鹉2号跟上鹦鹉1号！</a:t>
            </a:r>
            <a:endParaRPr lang="en-US" sz="2920" dirty="0"/>
          </a:p>
        </p:txBody>
      </p:sp>
      <p:sp>
        <p:nvSpPr>
          <p:cNvPr id="11" name="Text 8"/>
          <p:cNvSpPr/>
          <p:nvPr/>
        </p:nvSpPr>
        <p:spPr>
          <a:xfrm>
            <a:off x="714375" y="1285875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新问题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714375" y="1524000"/>
            <a:ext cx="212693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鹦鹉1号跟着小猫，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鹦鹉2号应该跟着谁？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也跟小猫？那样大家都挤一起了！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3286125" y="1285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解决方案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3286125" y="1524000"/>
            <a:ext cx="2416969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鹦鹉2号应该「面向鹦鹉1号」！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再「滑行到鹦鹉1号的位置」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这样它永远跟在1号后面！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6143625" y="1285875"/>
            <a:ext cx="20302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 鹦鹉2号代码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6143625" y="1881187"/>
            <a:ext cx="5684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鹦鹉1号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6143625" y="2128838"/>
            <a:ext cx="90509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在1秒内滑行到鹦鹉1号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3452813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飞行队队列逻辑（加入鹦鹉2号后）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690937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小猫（队长）← 面向小猫 · 滑行到小猫 = 鹦鹉1号 ← 面向鹦鹉1号 · 滑行到鹦鹉1号 = 鹦鹉2号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24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116640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03(下)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2143125"/>
            <a:ext cx="2647950" cy="1695450"/>
          </a:xfrm>
          <a:prstGeom prst="roundRect">
            <a:avLst>
              <a:gd name="adj" fmla="val 674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3143250" y="2143125"/>
            <a:ext cx="2647950" cy="1695450"/>
          </a:xfrm>
          <a:prstGeom prst="roundRect">
            <a:avLst>
              <a:gd name="adj" fmla="val 6742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0" y="2143125"/>
            <a:ext cx="3028950" cy="1695450"/>
          </a:xfrm>
          <a:prstGeom prst="roundRect">
            <a:avLst>
              <a:gd name="adj" fmla="val 674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3762375"/>
            <a:ext cx="8053340" cy="504825"/>
          </a:xfrm>
          <a:prstGeom prst="roundRect">
            <a:avLst>
              <a:gd name="adj" fmla="val 2264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完整队列浮现：小猫→🦜1→🦜2→🦜3→🦜4……无限延伸！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鹦鹉3号、4号……无限延伸！</a:t>
            </a:r>
            <a:endParaRPr lang="en-US" sz="2920" dirty="0"/>
          </a:p>
        </p:txBody>
      </p:sp>
      <p:sp>
        <p:nvSpPr>
          <p:cNvPr id="11" name="Text 8"/>
          <p:cNvSpPr/>
          <p:nvPr/>
        </p:nvSpPr>
        <p:spPr>
          <a:xfrm>
            <a:off x="714375" y="12858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链式跟随——排列公式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714375" y="1524000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鹦鹉N号：面向「鹦鹉N-1号」+ 在1秒内滑行到「鹦鹉N-1号」→ 永远排在上一只后面！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690562" y="2238375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🦜 鹦鹉3号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690562" y="2828925"/>
            <a:ext cx="52469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鹦鹉2号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90562" y="3057525"/>
            <a:ext cx="87176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在1秒内滑行到 鹦鹉2号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3262312" y="2238375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🦜 鹦鹉4号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3262312" y="2828925"/>
            <a:ext cx="52469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鹦鹉3号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3262312" y="3057525"/>
            <a:ext cx="87176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在1秒内滑行到 鹦鹉3号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834063" y="2238375"/>
            <a:ext cx="256198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🦜 鹦鹉N号（通用）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834063" y="2828925"/>
            <a:ext cx="58913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前一只鹦鹉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834063" y="3057525"/>
            <a:ext cx="76274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在1秒内滑行到前一只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24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076700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076700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62250"/>
            <a:ext cx="4076700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572000" y="2762250"/>
            <a:ext cx="4076700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编队飞行遇到问题？别慌！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690562" y="1285875"/>
            <a:ext cx="362545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问题一：鹦鹉不动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690562" y="1597819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原因：忘记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411090" y="1597819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了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690562" y="1902619"/>
            <a:ext cx="63385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解决：外面包上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90562" y="2185988"/>
            <a:ext cx="8174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否则只执行一次就不动了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691063" y="1285875"/>
            <a:ext cx="362545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问题二：方向不对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691063" y="1524000"/>
            <a:ext cx="3625453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原因：用了「面向方向」而不是「面向角色」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解决：改用「面向 ___」积木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选「小猫」或「鹦鹉1号」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690562" y="2857500"/>
            <a:ext cx="362545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问题三：滑行太快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90562" y="3095625"/>
            <a:ext cx="3625453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原因：用了「移到坐标」瞬移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或者滑行时间太短（0.1秒）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解决：用「在1秒内滑行到」→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改成 0.5 或 1 秒更平滑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691063" y="2857500"/>
            <a:ext cx="362545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问题四：造型不对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691063" y="3095625"/>
            <a:ext cx="3625453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原因：小猫的造型没有按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四方向区分切换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解决：← → 用造型1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↑ ↓ 用造型2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4381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编程就是用 Bug 驯服你的作品！继续加油小超人～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24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4ECDC4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3048000"/>
            <a:ext cx="2286000" cy="9525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281485" y="339090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 更多鹦鹉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2040062" y="3457575"/>
            <a:ext cx="495781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加到10只以上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429000" y="3048000"/>
            <a:ext cx="2286000" cy="9525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986882" y="339090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 编队变速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745459" y="3457575"/>
            <a:ext cx="417758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调整滑行时间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096000" y="3048000"/>
            <a:ext cx="2286000" cy="9525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619577" y="339090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 不同队列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378154" y="3457575"/>
            <a:ext cx="487397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每只做不同动作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15" name="Text 1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6" name="Text 1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99999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飞行表演升级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762000" y="2524125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 让鹦鹉飞行队来一场精彩的飞行表演！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24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600325" cy="1933575"/>
          </a:xfrm>
          <a:prstGeom prst="roundRect">
            <a:avLst>
              <a:gd name="adj" fmla="val 6897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048000" y="1238250"/>
            <a:ext cx="2981325" cy="1933575"/>
          </a:xfrm>
          <a:prstGeom prst="roundRect">
            <a:avLst>
              <a:gd name="adj" fmla="val 6897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905500" y="1238250"/>
            <a:ext cx="2981325" cy="1933575"/>
          </a:xfrm>
          <a:prstGeom prst="roundRect">
            <a:avLst>
              <a:gd name="adj" fmla="val 6897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3095625"/>
            <a:ext cx="8172450" cy="1076325"/>
          </a:xfrm>
          <a:prstGeom prst="roundRect">
            <a:avLst>
              <a:gd name="adj" fmla="val 10619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发挥想象力升级飞行队！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0302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 1级挑战：更多鹦鹉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2030254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再添加2-3只鹦鹉角色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按照链式跟随公式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每只面向前面一只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滑行到前面一只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让队伍变得更长！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190875" y="1333500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🌟🌟 2级挑战：调速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3190875" y="1571625"/>
            <a:ext cx="2416969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改变每只鹦鹉的滑行时间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第一只 0.5秒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第二只 1秒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第三只 1.5秒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形成错落有致的队形！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048375" y="1333500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🌟🌟🌟 3级挑战：不同动作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6048375" y="1571625"/>
            <a:ext cx="2416969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让不同鹦鹉做不同动作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有的旋转、有的变大变小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有的改变颜色特效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来一场空中表演！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908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自由创作提示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429000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加背景音乐让飞行更好听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用不同的鹦鹉颜色区分队员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挑战一下：让队形成"S"形飞行！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🌟 完成的同学可以举手让老师来看哦！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24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81915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71500" y="2571750"/>
            <a:ext cx="1933575" cy="1552575"/>
          </a:xfrm>
          <a:prstGeom prst="roundRect">
            <a:avLst>
              <a:gd name="adj" fmla="val 7362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2476500" y="2571750"/>
            <a:ext cx="1933575" cy="1552575"/>
          </a:xfrm>
          <a:prstGeom prst="roundRect">
            <a:avLst>
              <a:gd name="adj" fmla="val 7362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381500" y="2571750"/>
            <a:ext cx="1933575" cy="1552575"/>
          </a:xfrm>
          <a:prstGeom prst="roundRect">
            <a:avLst>
              <a:gd name="adj" fmla="val 7362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6286500" y="2571750"/>
            <a:ext cx="2409825" cy="1552575"/>
          </a:xfrm>
          <a:prstGeom prst="roundRect">
            <a:avLst>
              <a:gd name="adj" fmla="val 7362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看看大家的飞行队！</a:t>
            </a:r>
            <a:endParaRPr lang="en-US" sz="2920" dirty="0"/>
          </a:p>
        </p:txBody>
      </p:sp>
      <p:sp>
        <p:nvSpPr>
          <p:cNvPr id="11" name="Text 8"/>
          <p:cNvSpPr/>
          <p:nvPr/>
        </p:nvSpPr>
        <p:spPr>
          <a:xfrm>
            <a:off x="714375" y="13335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📢 作品展示三部曲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714375" y="15716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1️⃣ 上台展示：向大家展示你的鹦鹉飞行队！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2️⃣ 讲解思路：你用了什么积木？链式跟随怎么做的？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3️⃣ 分享创意：你的飞行队有什么特别之处？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71500" y="2238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互评环节（4星评价）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66750" y="2667000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小猫控制流畅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666750" y="2905125"/>
            <a:ext cx="1546860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键盘能不能灵活控制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方向切换是否顺畅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2571750" y="2667000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鹦鹉跟随准确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2571750" y="2905125"/>
            <a:ext cx="1546860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每只都面向前面角色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滑行时间是否恰当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476750" y="2667000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创意表现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476750" y="2905125"/>
            <a:ext cx="1546860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造型、音乐、特效、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队列创新……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6381750" y="2667000"/>
            <a:ext cx="20302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逻辑清晰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6381750" y="2905125"/>
            <a:ext cx="2030254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程序结构是否清晰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有没有不必要的多余代码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571500" y="4143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每个人都是小导演——让飞行队在蓝天画一幅画！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24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4029075" cy="1838325"/>
          </a:xfrm>
          <a:prstGeom prst="roundRect">
            <a:avLst>
              <a:gd name="adj" fmla="val 6218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238250"/>
            <a:ext cx="4124325" cy="1838325"/>
          </a:xfrm>
          <a:prstGeom prst="roundRect">
            <a:avLst>
              <a:gd name="adj" fmla="val 6218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8124825" cy="1457325"/>
          </a:xfrm>
          <a:prstGeom prst="roundRect">
            <a:avLst>
              <a:gd name="adj" fmla="val 784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新积木大盘点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714375" y="133350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🧭 面向角色（新积木）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571625"/>
            <a:ext cx="3480435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📂 位置：运动类（蓝色）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作用：角色自动朝向另一个角色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🌻 比喻：像向日葵追着太阳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解决了「鹦鹉怎么知道小猫方向」的问题！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714875" y="133350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🚀 滑行到（新积木）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4875" y="1571625"/>
            <a:ext cx="3577114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📂 位置：运动类（蓝色）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作用：在指定时间内平滑移动到目标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vs 🚀 对比：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「移到坐标」= 瞬移 ｜ 「滑行到」= 平滑动画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3095625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🦜 链式跟随：面向 + 滑行 = 编队飞行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714375" y="3333750"/>
            <a:ext cx="7637621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鹦鹉1号 → 面向小猫 + 滑行到小猫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鹦鹉2号 → 面向鹦鹉1号 + 滑行到鹦鹉1号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鹦鹉N号 → 面向鹦鹉N-1号 + 滑行到鹦鹉N-1号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核心原理：每一只都跟随前一只，自然形成队列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24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381500" cy="1524000"/>
          </a:xfrm>
          <a:prstGeom prst="roundRect">
            <a:avLst>
              <a:gd name="adj" fmla="val 7500"/>
            </a:avLst>
          </a:prstGeom>
          <a:solidFill>
            <a:srgbClr val="E3F2FD"/>
          </a:solidFill>
          <a:ln/>
          <a:effectLst>
            <a:outerShdw sx="100000" sy="100000" kx="0" ky="0" algn="bl" rotWithShape="0" blurRad="142875" dist="38100" dir="5400000">
              <a:srgbClr val="1E88FF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524000"/>
          </a:xfrm>
          <a:prstGeom prst="roundRect">
            <a:avLst>
              <a:gd name="adj" fmla="val 7500"/>
            </a:avLst>
          </a:prstGeom>
          <a:solidFill>
            <a:srgbClr val="FFF3E0"/>
          </a:solidFill>
          <a:ln/>
          <a:effectLst>
            <a:outerShdw sx="100000" sy="100000" kx="0" ky="0" algn="bl" rotWithShape="0" blurRad="142875" dist="38100" dir="5400000">
              <a:srgbClr val="FF9800">
                <a:alpha val="1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143250"/>
            <a:ext cx="8220075" cy="1314450"/>
          </a:xfrm>
          <a:prstGeom prst="roundRect">
            <a:avLst>
              <a:gd name="adj" fmla="val 869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坐标变化表 + 新旧串联</a:t>
            </a:r>
            <a:endParaRPr lang="en-US" sz="292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415718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📖 四方向键盘坐标变化表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428750"/>
            <a:ext cx="386715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↑ 上键 → y 增加（往上飞）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 下键 → y 减少（往下飞）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右键 → x 增加（往右走）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左键 → x 减少（往左走）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上下改 y · 左右改 x —— 这是Scratch舞台的坐标规律！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🆕 今天新学的 vs 旧的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000625" y="1476375"/>
            <a:ext cx="122872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🧭 面向方向（旧）vs 面向角色（新）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5000625" y="1704975"/>
            <a:ext cx="11699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移到xy（旧）vs 滑行到（新）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5000625" y="1933575"/>
            <a:ext cx="116019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单键控制（旧）vs 四方向（新）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5000625" y="2195513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340822" y="2195513"/>
            <a:ext cx="91380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（旧）+ 面向+滑行（新）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5000625" y="2466975"/>
            <a:ext cx="4065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= 编队飞行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2809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新旧知识串联——一步步进化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14375" y="3238500"/>
            <a:ext cx="7734300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方向（旧 · 学过了） + 面向角色（新） = 鹦鹉永远看小猫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移到坐标（旧 · 学过了） + 滑行到（新） = 平滑跟随动画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单键控制一只（旧） + 四方向 + 链式跟随（新） = 整支飞行队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y坐标增减（旧 · L1-3） + 四方向键盘（新） = 更复杂的移动控制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24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667000" cy="171450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095625" y="1238250"/>
            <a:ext cx="2762250" cy="171450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0" y="1238250"/>
            <a:ext cx="2952750" cy="171450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857500"/>
            <a:ext cx="2667000" cy="1333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9800">
                <a:alpha val="25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3095625" y="2857500"/>
            <a:ext cx="2762250" cy="1333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5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上节课我们用声波打蝙蝠！</a:t>
            </a:r>
            <a:endParaRPr lang="en-US" sz="3300" dirty="0"/>
          </a:p>
        </p:txBody>
      </p:sp>
      <p:sp>
        <p:nvSpPr>
          <p:cNvPr id="11" name="Text 8"/>
          <p:cNvSpPr/>
          <p:nvPr/>
        </p:nvSpPr>
        <p:spPr>
          <a:xfrm>
            <a:off x="714375" y="1333500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🤔 如果…那么…否则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571625"/>
            <a:ext cx="2126932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判断按键方向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按对了走、按错了停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3238500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🧭 方向与角度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3238500" y="1571625"/>
            <a:ext cx="2223611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面向0°=朝上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面向90°=朝右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面向180°=朝下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857875" y="1333500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y坐标增减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857875" y="1571625"/>
            <a:ext cx="2416969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y增加=往上飞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y减少=往下飞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y不变=平行移动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2952750"/>
            <a:ext cx="21269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👆 碰到颜色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14375" y="319087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碰到绿色=过关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碰到红色=失败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3238500" y="29527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🦇 超声蝙蝠挑战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3238500" y="3190875"/>
            <a:ext cx="2223611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键盘控制角色移动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碰到颜色切换场景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今天要指挥一整支鹦鹉飞行队——编队飞行！🦜🦜🦜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24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考考你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36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90625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47875"/>
            <a:ext cx="407670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572000" y="2047875"/>
            <a:ext cx="426720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2905125"/>
            <a:ext cx="817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3810000"/>
            <a:ext cx="8053340" cy="361950"/>
          </a:xfrm>
          <a:prstGeom prst="roundRect">
            <a:avLst>
              <a:gd name="adj" fmla="val 2631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📢 答案：（口头抢答+老师讲解）B A A B B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看看你记住了多少？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690562" y="1262063"/>
            <a:ext cx="391548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 · 要让鹦鹉朝向小猫，应该用哪个积木？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90562" y="1452563"/>
            <a:ext cx="391548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面向 90 度 B. 面向小猫 C. 面向鼠标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4976813" y="1262063"/>
            <a:ext cx="352877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 · 「在1秒内滑行到」和「移到」有什么区别？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976813" y="1452563"/>
            <a:ext cx="3528774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滑行=平滑动画 移到=瞬移 B. 一样 C. 移到更平滑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90562" y="2119312"/>
            <a:ext cx="3625453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 · 按↑键时，y坐标怎么变化？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690562" y="2309813"/>
            <a:ext cx="3625453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y增加 B. y减少 C. x增加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691063" y="2119312"/>
            <a:ext cx="381881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 · 鹦鹉2号应该面向谁？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691063" y="2309813"/>
            <a:ext cx="381881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小猫 B. 鹦鹉1号 C. 鹦鹉3号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690562" y="2976562"/>
            <a:ext cx="778263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 · 链式跟随的核心思路是什么？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690562" y="3167063"/>
            <a:ext cx="778263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所有鹦鹉都面向小猫 B. 每只鹦鹉都面向前面一只 C. 鹦鹉自己乱飞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24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我是小老师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8315325" cy="3505200"/>
          </a:xfrm>
          <a:prstGeom prst="roundRect">
            <a:avLst>
              <a:gd name="adj" fmla="val 326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7250" y="3476625"/>
            <a:ext cx="7569946" cy="409575"/>
          </a:xfrm>
          <a:prstGeom prst="roundRect">
            <a:avLst>
              <a:gd name="adj" fmla="val 18605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答案：(1)=C (2)=E (3)=A (4)=D (5)=F → 💡 面向小猫 + 滑行到小猫！</a:t>
            </a:r>
            <a:endParaRPr lang="en-US" sz="112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填空完成鹦鹉1号程序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857250" y="1381125"/>
            <a:ext cx="754094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📜 鹦鹉1号程序（请在空格中填入正确的选项）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857250" y="1714500"/>
            <a:ext cx="7540942" cy="2381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92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___(1)___ 被点击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92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重复 ___(2)___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92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___(3)___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92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___(4)___ 内滑行到 ___(5)___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92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选项池：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92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小猫 B. 鹦鹉1号 C. 绿旗 D. 1秒 E. 执行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92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F. 小猫 G. 造型 H. 碰到 I. 坐标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24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190875"/>
            <a:ext cx="1044131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 面向角色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762125" y="3190875"/>
            <a:ext cx="1044131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滑行到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2857500" y="3190875"/>
            <a:ext cx="1044131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📍 坐标进阶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0"/>
              </a:lnSpc>
              <a:buNone/>
            </a:pPr>
            <a:r>
              <a:rPr lang="en-US" sz="14250" spc="428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今天你指挥了一支鹦鹉飞行队！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146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面向角色 · 滑行到 · 坐标进阶 · 链式跟随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7239000" y="2000250"/>
            <a:ext cx="1382506" cy="504825"/>
          </a:xfrm>
          <a:prstGeom prst="roundRect">
            <a:avLst>
              <a:gd name="adj" fmla="val 2830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辛苦啦！💪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L1-4</a:t>
            </a:r>
            <a:endParaRPr lang="en-US" sz="8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课后彩蛋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285875"/>
            <a:ext cx="8220075" cy="1933575"/>
          </a:xfrm>
          <a:prstGeom prst="roundRect">
            <a:avLst>
              <a:gd name="adj" fmla="val 6897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314325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666750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你知道还有什么能排成队吗？</a:t>
            </a:r>
            <a:endParaRPr lang="en-US" sz="2920" dirty="0"/>
          </a:p>
        </p:txBody>
      </p:sp>
      <p:sp>
        <p:nvSpPr>
          <p:cNvPr id="8" name="Text 5"/>
          <p:cNvSpPr/>
          <p:nvPr/>
        </p:nvSpPr>
        <p:spPr>
          <a:xfrm>
            <a:off x="714375" y="13811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✨ 思考：如果把鹦鹉换成蝴蝶呢？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4375" y="1619250"/>
            <a:ext cx="773430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链式跟随不只能做鹦鹉飞行队！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🐟 小鱼泡泡队 — 一条跟一条，像水里的泡泡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🐜 蚂蚁搬家 — 排成一列运送食物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🦋 蝴蝶飞行队 — 美丽的花蝴蝶队形飞行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32385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小超人的秘密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3476625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我们今天学的「面向角色+滑行到」组合，和上节课学的「碰到颜色+切换背景」组合，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都是 Scratch 中非常经典的程序设计模式！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你能发现更多这样的「积木组合拳」吗？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24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🦋 蝴蝶飞行队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85875"/>
            <a:ext cx="8220075" cy="1933575"/>
          </a:xfrm>
          <a:prstGeom prst="roundRect">
            <a:avLst>
              <a:gd name="adj" fmla="val 6897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3095625"/>
            <a:ext cx="8220075" cy="1457325"/>
          </a:xfrm>
          <a:prstGeom prst="roundRect">
            <a:avLst>
              <a:gd name="adj" fmla="val 784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666750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🏠 课后小任务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14375" y="13811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🦋 任务：创建蝴蝶飞行队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4375" y="1619250"/>
            <a:ext cx="773430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打开 Scratch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添加一个小猫角色做队长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添加 3 只或更多蝴蝶角色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用今天的链式跟随方法让蝴蝶们排成一队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🎯 挑战：让蝴蝶在跟随的时候上下波动（像真的在飞！）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提示：可以在「滑行到」的同时加一点 y 坐标的偏移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31908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下节课前想一想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3429000"/>
            <a:ext cx="7734300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如果小猫队长突然掉进水里了，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鹦鹉们该怎么办？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——下节课L1-5「射箭达人」告诉你答案！🏹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286000" y="4429125"/>
            <a:ext cx="464058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小超人，下节课见！🏹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24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课前导入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602932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2762250"/>
            <a:ext cx="26193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9800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143250" y="2762250"/>
            <a:ext cx="26193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0" y="2762250"/>
            <a:ext cx="2619375" cy="1381125"/>
          </a:xfrm>
          <a:prstGeom prst="roundRect">
            <a:avLst>
              <a:gd name="adj" fmla="val 965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5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丛林里的鹦鹉王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55106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🌴 丛林故事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5510689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丛林里住着一只聪明的小猫和一群鹦鹉。小猫是队长，每当他出发巡逻，鹦鹉们就排成一队跟着飞！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不管小猫往哪个方向走，鹦鹉们都紧紧跟在后面，像一支训练有素的飞行队。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90562" y="2857500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🤔 鹦鹉怎么知道方向？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690562" y="3095625"/>
            <a:ext cx="2175272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它能知道小猫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朝着哪个方向吗？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3262312" y="2857500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🤔 鹦鹉怎么跟上去？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3262312" y="3095625"/>
            <a:ext cx="2175272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它知道自己要飞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到小猫的位置去吗？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5834063" y="2857500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🤔 多只怎么排队？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834063" y="3095625"/>
            <a:ext cx="2175272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不只是1只，N只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鹦鹉怎么排好队？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今天两个新积木就能解决这些问题！🦜✨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24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285875"/>
            <a:ext cx="2895600" cy="3419475"/>
          </a:xfrm>
          <a:prstGeom prst="roundRect">
            <a:avLst>
              <a:gd name="adj" fmla="val 4605"/>
            </a:avLst>
          </a:prstGeom>
          <a:solidFill>
            <a:srgbClr val="FFFF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3429000" y="1619250"/>
            <a:ext cx="2647950" cy="1457325"/>
          </a:xfrm>
          <a:prstGeom prst="roundRect">
            <a:avLst>
              <a:gd name="adj" fmla="val 7843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953125" y="1619250"/>
            <a:ext cx="2886075" cy="1457325"/>
          </a:xfrm>
          <a:prstGeom prst="roundRect">
            <a:avLst>
              <a:gd name="adj" fmla="val 7843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429000" y="2952750"/>
            <a:ext cx="5410200" cy="1457325"/>
          </a:xfrm>
          <a:prstGeom prst="roundRect">
            <a:avLst>
              <a:gd name="adj" fmla="val 7843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33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飞行队需要几个角色？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714375" y="1381125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角色清单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714500"/>
            <a:ext cx="2320290" cy="2381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🐱 小猫 × 1（队长）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🦜 鹦鹉 × N（队员）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🌴 丛林背景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429000" y="1285875"/>
            <a:ext cx="522065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功能拆解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3548062" y="1690688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🐱 小猫队长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548062" y="1905000"/>
            <a:ext cx="217527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按↑↓←→移动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按键时切换造型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带领整支队伍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072188" y="1690688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🦜 鹦鹉1号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6072188" y="1905000"/>
            <a:ext cx="2416969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面向小猫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滑行跟到小猫身边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3548063" y="3048000"/>
            <a:ext cx="49789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🦜🦜 鹦鹉2号～N号（排队原理）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3548063" y="3286125"/>
            <a:ext cx="4978956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每只鹦鹉都「面向」前一只 + 滑行到前一只的位置 → 自然形成队列！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71500" y="4524375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核心：一个带、一个跟，后面的跟着前面的——链式跟随！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24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182737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 面向角色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941314" y="2981325"/>
            <a:ext cx="696238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学习「面向角色」积木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429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847654" y="2914650"/>
            <a:ext cx="62143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滑行到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469085" y="2981325"/>
            <a:ext cx="839670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学习「1秒内滑行到」积木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096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516737" y="2914650"/>
            <a:ext cx="75857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📍 坐标进阶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275314" y="2981325"/>
            <a:ext cx="696238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四方向键盘坐标变化表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5" name="Text 1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6" name="Text 1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新积木与坐标进阶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掌握这两个新积木和坐标变化规律，鹦鹉飞行队就能出发啦！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24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新积木①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79082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238500" y="1190625"/>
            <a:ext cx="288607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000750" y="1190625"/>
            <a:ext cx="2600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2619375"/>
            <a:ext cx="7956661" cy="600075"/>
          </a:xfrm>
          <a:prstGeom prst="roundRect">
            <a:avLst>
              <a:gd name="adj" fmla="val 1904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9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效果：鹦鹉的箭头永远指向小猫方向！</a:t>
            </a:r>
            <a:endParaRPr lang="en-US" sz="1950" dirty="0"/>
          </a:p>
        </p:txBody>
      </p:sp>
      <p:sp>
        <p:nvSpPr>
          <p:cNvPr id="9" name="Shape 6"/>
          <p:cNvSpPr/>
          <p:nvPr/>
        </p:nvSpPr>
        <p:spPr>
          <a:xfrm>
            <a:off x="571500" y="3429000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面向小猫——方向跟着队长走！</a:t>
            </a:r>
            <a:endParaRPr lang="en-US" sz="2920" dirty="0"/>
          </a:p>
        </p:txBody>
      </p:sp>
      <p:sp>
        <p:nvSpPr>
          <p:cNvPr id="11" name="Text 8"/>
          <p:cNvSpPr/>
          <p:nvPr/>
        </p:nvSpPr>
        <p:spPr>
          <a:xfrm>
            <a:off x="714375" y="12858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714375" y="1524000"/>
            <a:ext cx="2223611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鹦鹉怎么知道小猫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朝哪个方向？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它需要「看着」小猫！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3381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认识积木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3381375" y="1524000"/>
            <a:ext cx="2320290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📂 位置：运动类（蓝色）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作用：始终朝向目标角色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🌻 比喻：像向日葵追着太阳！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6143625" y="1285875"/>
            <a:ext cx="20302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 动手试试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6143625" y="1576388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给鹦鹉加上：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6143625" y="2128838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「面向小猫」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3500438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📌 「面向角色」vs「面向方向」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738563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面向90度：固定朝右 → 面向小猫：动态跟随队长的方向，小猫转它就转！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71500" y="4381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面向角色 = 自动追踪目标，不用猜角度！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24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新积木②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79082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238500" y="1190625"/>
            <a:ext cx="288607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000750" y="1190625"/>
            <a:ext cx="2600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2667000"/>
            <a:ext cx="3981450" cy="1504950"/>
          </a:xfrm>
          <a:prstGeom prst="roundRect">
            <a:avLst>
              <a:gd name="adj" fmla="val 7595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572000" y="2667000"/>
            <a:ext cx="3981450" cy="1504950"/>
          </a:xfrm>
          <a:prstGeom prst="roundRect">
            <a:avLst>
              <a:gd name="adj" fmla="val 7595"/>
            </a:avLst>
          </a:prstGeom>
          <a:solidFill>
            <a:srgbClr val="FFF8E1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4095750"/>
            <a:ext cx="7956661" cy="409575"/>
          </a:xfrm>
          <a:prstGeom prst="roundRect">
            <a:avLst>
              <a:gd name="adj" fmla="val 27907"/>
            </a:avLst>
          </a:prstGeom>
          <a:solidFill>
            <a:srgbClr val="FFF3E0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面向+滑行=鹦鹉跟小猫飞起来啦！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1秒内滑行到小猫——平滑跟上去！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714375" y="128587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想一想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714375" y="1524000"/>
            <a:ext cx="2223611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鹦鹉知道了方向，但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怎么才能平滑地飞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到小猫身边呢？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3381375" y="128587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认识积木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3381375" y="1524000"/>
            <a:ext cx="2320290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📂 位置：运动类（蓝色）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 指定时间内平滑移动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目标：小猫的位置坐标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6143625" y="1285875"/>
            <a:ext cx="203025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 动手试试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6143625" y="1524000"/>
            <a:ext cx="2030254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在面向小猫下面加：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「在1秒内滑行到小猫」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762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⚡ 移到 x, y（瞬移）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3000375"/>
            <a:ext cx="3480435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瞬间传送，眼睛看不到过程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适合：设置起跑线、回起点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714875" y="2762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🚀 1秒内滑行到（平滑）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714875" y="3000375"/>
            <a:ext cx="3480435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可以看到鹦鹉飞过去的动画！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适合：跟随移动、编队飞行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24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📍 坐标进阶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952500" y="1333500"/>
            <a:ext cx="3371850" cy="3276600"/>
          </a:xfrm>
          <a:prstGeom prst="roundRect">
            <a:avLst>
              <a:gd name="adj" fmla="val 4651"/>
            </a:avLst>
          </a:prstGeom>
          <a:solidFill>
            <a:srgbClr val="E3F2FD"/>
          </a:solidFill>
          <a:ln w="19050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381500" y="1333500"/>
            <a:ext cx="4095750" cy="3238500"/>
          </a:xfrm>
          <a:prstGeom prst="roundRect">
            <a:avLst>
              <a:gd name="adj" fmla="val 411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4524375" y="1857375"/>
            <a:ext cx="3722132" cy="333375"/>
          </a:xfrm>
          <a:prstGeom prst="roundRect">
            <a:avLst>
              <a:gd name="adj" fmla="val 22857"/>
            </a:avLst>
          </a:prstGeom>
          <a:solidFill>
            <a:srgbClr val="E3F2FD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↑ 上键 → y 坐标 增加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4524375" y="2286000"/>
            <a:ext cx="3722132" cy="333375"/>
          </a:xfrm>
          <a:prstGeom prst="roundRect">
            <a:avLst>
              <a:gd name="adj" fmla="val 22857"/>
            </a:avLst>
          </a:prstGeom>
          <a:solidFill>
            <a:srgbClr val="FFEBEE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 下键 → y 坐标 减少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4524375" y="2714625"/>
            <a:ext cx="3722132" cy="333375"/>
          </a:xfrm>
          <a:prstGeom prst="roundRect">
            <a:avLst>
              <a:gd name="adj" fmla="val 22857"/>
            </a:avLst>
          </a:prstGeom>
          <a:solidFill>
            <a:srgbClr val="E0F2F1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ECDC4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右键 → x 坐标 增加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4524375" y="3143250"/>
            <a:ext cx="3722132" cy="333375"/>
          </a:xfrm>
          <a:prstGeom prst="roundRect">
            <a:avLst>
              <a:gd name="adj" fmla="val 22857"/>
            </a:avLst>
          </a:prstGeom>
          <a:solidFill>
            <a:srgbClr val="FFF8E1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左键 → x 坐标 减少</a:t>
            </a:r>
            <a:endParaRPr lang="en-US" sz="1120" dirty="0"/>
          </a:p>
        </p:txBody>
      </p:sp>
      <p:sp>
        <p:nvSpPr>
          <p:cNvPr id="11" name="Shape 8"/>
          <p:cNvSpPr/>
          <p:nvPr/>
        </p:nvSpPr>
        <p:spPr>
          <a:xfrm>
            <a:off x="1143000" y="2000250"/>
            <a:ext cx="2667000" cy="19050"/>
          </a:xfrm>
          <a:prstGeom prst="rect">
            <a:avLst/>
          </a:prstGeom>
          <a:solidFill>
            <a:srgbClr val="1E88FF">
              <a:alpha val="30000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1143000" y="2667000"/>
            <a:ext cx="2667000" cy="19050"/>
          </a:xfrm>
          <a:prstGeom prst="rect">
            <a:avLst/>
          </a:prstGeom>
          <a:solidFill>
            <a:srgbClr val="1E88FF">
              <a:alpha val="30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四方向键盘——坐标怎么变？</a:t>
            </a:r>
            <a:endParaRPr lang="en-US" sz="2920" dirty="0"/>
          </a:p>
        </p:txBody>
      </p:sp>
      <p:sp>
        <p:nvSpPr>
          <p:cNvPr id="14" name="Text 11"/>
          <p:cNvSpPr/>
          <p:nvPr/>
        </p:nvSpPr>
        <p:spPr>
          <a:xfrm>
            <a:off x="1857375" y="1428750"/>
            <a:ext cx="125682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↑ 上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1857375" y="1666875"/>
            <a:ext cx="125682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增加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1143000" y="2095500"/>
            <a:ext cx="130516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← 左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1143000" y="2333625"/>
            <a:ext cx="130516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减少</a:t>
            </a:r>
            <a:endParaRPr lang="en-US" sz="1120" dirty="0"/>
          </a:p>
        </p:txBody>
      </p:sp>
      <p:sp>
        <p:nvSpPr>
          <p:cNvPr id="18" name="Text 15"/>
          <p:cNvSpPr/>
          <p:nvPr/>
        </p:nvSpPr>
        <p:spPr>
          <a:xfrm>
            <a:off x="2571750" y="2095500"/>
            <a:ext cx="130516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 右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2571750" y="2333625"/>
            <a:ext cx="1305163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增加</a:t>
            </a:r>
            <a:endParaRPr lang="en-US" sz="1120" dirty="0"/>
          </a:p>
        </p:txBody>
      </p:sp>
      <p:sp>
        <p:nvSpPr>
          <p:cNvPr id="20" name="Text 17"/>
          <p:cNvSpPr/>
          <p:nvPr/>
        </p:nvSpPr>
        <p:spPr>
          <a:xfrm>
            <a:off x="1857375" y="2762250"/>
            <a:ext cx="125682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↓ 下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1857375" y="3000375"/>
            <a:ext cx="125682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减少</a:t>
            </a:r>
            <a:endParaRPr lang="en-US" sz="1120" dirty="0"/>
          </a:p>
        </p:txBody>
      </p:sp>
      <p:sp>
        <p:nvSpPr>
          <p:cNvPr id="22" name="Text 19"/>
          <p:cNvSpPr/>
          <p:nvPr/>
        </p:nvSpPr>
        <p:spPr>
          <a:xfrm>
            <a:off x="2381250" y="1666875"/>
            <a:ext cx="290036" cy="342900"/>
          </a:xfrm>
          <a:prstGeom prst="roundRect">
            <a:avLst>
              <a:gd name="adj" fmla="val 24631"/>
            </a:avLst>
          </a:prstGeom>
          <a:solidFill>
            <a:srgbClr val="1E88FF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↑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2381250" y="2952750"/>
            <a:ext cx="290036" cy="342900"/>
          </a:xfrm>
          <a:prstGeom prst="roundRect">
            <a:avLst>
              <a:gd name="adj" fmla="val 24631"/>
            </a:avLst>
          </a:prstGeom>
          <a:solidFill>
            <a:srgbClr val="FF6B9D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↓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1905000" y="2476500"/>
            <a:ext cx="290036" cy="342900"/>
          </a:xfrm>
          <a:prstGeom prst="roundRect">
            <a:avLst>
              <a:gd name="adj" fmla="val 24631"/>
            </a:avLst>
          </a:prstGeom>
          <a:solidFill>
            <a:srgbClr val="FF4757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←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2762250" y="2476500"/>
            <a:ext cx="290036" cy="342900"/>
          </a:xfrm>
          <a:prstGeom prst="roundRect">
            <a:avLst>
              <a:gd name="adj" fmla="val 24631"/>
            </a:avLst>
          </a:prstGeom>
          <a:solidFill>
            <a:srgbClr val="4ECDC4"/>
          </a:solidFill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4524375" y="1476375"/>
            <a:ext cx="357711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7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键盘坐标变化一览表</a:t>
            </a:r>
            <a:endParaRPr lang="en-US" sz="1270" dirty="0"/>
          </a:p>
        </p:txBody>
      </p:sp>
      <p:sp>
        <p:nvSpPr>
          <p:cNvPr id="27" name="Text 24"/>
          <p:cNvSpPr/>
          <p:nvPr/>
        </p:nvSpPr>
        <p:spPr>
          <a:xfrm>
            <a:off x="4524375" y="3667125"/>
            <a:ext cx="3577114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上下改 y · 左右改 x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↑+↓ 在中线上下动 · ←+→ 在中线左右移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24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2143125"/>
            <a:ext cx="1500188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22424" y="2424113"/>
            <a:ext cx="247501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⌨️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822424" y="2619375"/>
            <a:ext cx="6173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小猫键盘控制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2071688" y="2143125"/>
            <a:ext cx="1500188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461617" y="2424113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🦜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2461617" y="2619375"/>
            <a:ext cx="720254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第一只鹦鹉跟随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3762375" y="2143125"/>
            <a:ext cx="1500188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203799" y="2424113"/>
            <a:ext cx="20582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🦜🦜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203799" y="2619375"/>
            <a:ext cx="6173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多只鹦鹉排队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571500" y="571500"/>
            <a:ext cx="2416969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15" name="Text 13"/>
          <p:cNvSpPr/>
          <p:nvPr/>
        </p:nvSpPr>
        <p:spPr>
          <a:xfrm>
            <a:off x="3048000" y="762000"/>
            <a:ext cx="4350544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16" name="Text 14"/>
          <p:cNvSpPr/>
          <p:nvPr/>
        </p:nvSpPr>
        <p:spPr>
          <a:xfrm>
            <a:off x="3048000" y="1381125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编队飞行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1238250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2928937" y="3143250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619625" y="3143250"/>
            <a:ext cx="203025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 链式跟随形成队列！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三步走：先有队长，再有一员，最后组成飞行队！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L1-4 鹦鹉飞行队</a:t>
            </a:r>
            <a:endParaRPr lang="en-US" sz="670" dirty="0"/>
          </a:p>
        </p:txBody>
      </p:sp>
      <p:sp>
        <p:nvSpPr>
          <p:cNvPr id="22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24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2026-05-20T04:43:58Z</dcterms:created>
  <dcterms:modified xsi:type="dcterms:W3CDTF">2026-05-20T04:43:58Z</dcterms:modified>
</cp:coreProperties>
</file>