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image" Target="../media/image-14-3.png"/><Relationship Id="rId4" Type="http://schemas.openxmlformats.org/officeDocument/2006/relationships/image" Target="../media/image-14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image" Target="../media/image-18-3.png"/><Relationship Id="rId4" Type="http://schemas.openxmlformats.org/officeDocument/2006/relationships/image" Target="../media/image-18-4.svg"/><Relationship Id="rId5" Type="http://schemas.openxmlformats.org/officeDocument/2006/relationships/image" Target="../media/image-18-5.png"/><Relationship Id="rId6" Type="http://schemas.openxmlformats.org/officeDocument/2006/relationships/image" Target="../media/image-18-6.sv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image" Target="../media/image-22-3.png"/><Relationship Id="rId4" Type="http://schemas.openxmlformats.org/officeDocument/2006/relationships/image" Target="../media/image-22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image" Target="../media/image-24-3.png"/><Relationship Id="rId4" Type="http://schemas.openxmlformats.org/officeDocument/2006/relationships/image" Target="../media/image-24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image" Target="../media/image-8-3.png"/><Relationship Id="rId4" Type="http://schemas.openxmlformats.org/officeDocument/2006/relationships/image" Target="../media/image-8-4.svg"/><Relationship Id="rId5" Type="http://schemas.openxmlformats.org/officeDocument/2006/relationships/image" Target="../media/image-8-5.png"/><Relationship Id="rId6" Type="http://schemas.openxmlformats.org/officeDocument/2006/relationships/image" Target="../media/image-8-6.sv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E88FF"/>
          </a:solidFill>
          <a:ln/>
        </p:spPr>
      </p:sp>
      <p:sp>
        <p:nvSpPr>
          <p:cNvPr id="4" name="Text 1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FF4757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6750" y="1238250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spc="54" kern="0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5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666750" y="1524000"/>
            <a:ext cx="5317331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0"/>
              </a:lnSpc>
              <a:buNone/>
            </a:pPr>
            <a:r>
              <a:rPr lang="en-US" sz="10500" spc="525" kern="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射箭达人</a:t>
            </a:r>
            <a:endParaRPr lang="en-US" sz="10500" dirty="0"/>
          </a:p>
        </p:txBody>
      </p:sp>
      <p:sp>
        <p:nvSpPr>
          <p:cNvPr id="8" name="Text 4"/>
          <p:cNvSpPr/>
          <p:nvPr/>
        </p:nvSpPr>
        <p:spPr>
          <a:xfrm>
            <a:off x="666750" y="333375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和小超人一起百步穿杨 </a:t>
            </a:r>
            <a:pPr algn="l" indent="0" marL="0">
              <a:buNone/>
            </a:pPr>
            <a:r>
              <a:rPr lang="en-US" sz="16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🏹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0" name="Text 6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L1-5</a:t>
            </a:r>
            <a:endParaRPr lang="en-US" sz="8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01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695575" cy="1552575"/>
          </a:xfrm>
          <a:prstGeom prst="roundRect">
            <a:avLst>
              <a:gd name="adj" fmla="val 7362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143250" y="1190625"/>
            <a:ext cx="2981325" cy="1552575"/>
          </a:xfrm>
          <a:prstGeom prst="roundRect">
            <a:avLst>
              <a:gd name="adj" fmla="val 7362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619375"/>
            <a:ext cx="5648325" cy="1743075"/>
          </a:xfrm>
          <a:prstGeom prst="roundRect">
            <a:avLst>
              <a:gd name="adj" fmla="val 6557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6191250" y="3095625"/>
            <a:ext cx="2314575" cy="790575"/>
          </a:xfrm>
          <a:prstGeom prst="roundRect">
            <a:avLst>
              <a:gd name="adj" fmla="val 12048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000801" y="3248025"/>
            <a:ext cx="69539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FF4757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空格拉弓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7000801" y="3490912"/>
            <a:ext cx="50303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FF4757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帅呆了！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弓——拉开再合上</a:t>
            </a:r>
            <a:endParaRPr lang="en-US" sz="2920" dirty="0"/>
          </a:p>
        </p:txBody>
      </p:sp>
      <p:sp>
        <p:nvSpPr>
          <p:cNvPr id="12" name="Text 9"/>
          <p:cNvSpPr/>
          <p:nvPr/>
        </p:nvSpPr>
        <p:spPr>
          <a:xfrm>
            <a:off x="714375" y="1285875"/>
            <a:ext cx="212693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想一想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714375" y="1524000"/>
            <a:ext cx="2126932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弓要有两个造型：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"拉开"和"合上"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按空格就能切换！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3286125" y="1285875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关键积木</a:t>
            </a:r>
            <a:endParaRPr lang="en-US" sz="1120" dirty="0"/>
          </a:p>
        </p:txBody>
      </p:sp>
      <p:sp>
        <p:nvSpPr>
          <p:cNvPr id="15" name="Text 12"/>
          <p:cNvSpPr/>
          <p:nvPr/>
        </p:nvSpPr>
        <p:spPr>
          <a:xfrm>
            <a:off x="3286125" y="1585913"/>
            <a:ext cx="52461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 空格 键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3286125" y="1858268"/>
            <a:ext cx="73759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换成「合上」造型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3286125" y="2142530"/>
            <a:ext cx="14317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3286125" y="2435423"/>
            <a:ext cx="73759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换成「拉开」造型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714375" y="2714625"/>
            <a:ext cx="512397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📜 弓的角色程序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714375" y="3019425"/>
            <a:ext cx="4502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🟢 被点击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714375" y="3304208"/>
            <a:ext cx="5944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换成「拉开」造型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714375" y="3873773"/>
            <a:ext cx="52461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 空格 键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714375" y="4158555"/>
            <a:ext cx="5944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换成「合上」造型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714375" y="4748138"/>
            <a:ext cx="5944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换成「拉开」造型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26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10 / 24</a:t>
            </a:r>
            <a:endParaRPr lang="en-US" sz="6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02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695575" cy="1552575"/>
          </a:xfrm>
          <a:prstGeom prst="roundRect">
            <a:avLst>
              <a:gd name="adj" fmla="val 7362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143250" y="1190625"/>
            <a:ext cx="2981325" cy="1552575"/>
          </a:xfrm>
          <a:prstGeom prst="roundRect">
            <a:avLst>
              <a:gd name="adj" fmla="val 7362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619375"/>
            <a:ext cx="5648325" cy="1838325"/>
          </a:xfrm>
          <a:prstGeom prst="roundRect">
            <a:avLst>
              <a:gd name="adj" fmla="val 6218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191250" y="2571750"/>
            <a:ext cx="2349294" cy="371475"/>
          </a:xfrm>
          <a:prstGeom prst="roundRect">
            <a:avLst>
              <a:gd name="adj" fmla="val 25641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箭飞出去啦！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箭——飞向靶子</a:t>
            </a:r>
            <a:endParaRPr lang="en-US" sz="2920" dirty="0"/>
          </a:p>
        </p:txBody>
      </p:sp>
      <p:sp>
        <p:nvSpPr>
          <p:cNvPr id="10" name="Text 7"/>
          <p:cNvSpPr/>
          <p:nvPr/>
        </p:nvSpPr>
        <p:spPr>
          <a:xfrm>
            <a:off x="714375" y="1285875"/>
            <a:ext cx="212693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想一想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714375" y="1524000"/>
            <a:ext cx="2126932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箭要往上飞（Y轴增加）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撞到舞台边缘就该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回到起点重新准备！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286125" y="1285875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关键积木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3286125" y="1524000"/>
            <a:ext cx="2416969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 空格 键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将Y坐标增加 40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如果碰到边缘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回到起点 等0.5秒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2714625"/>
            <a:ext cx="512397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📜 箭的角色程序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714375" y="2952750"/>
            <a:ext cx="5123974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🟢 被点击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移到「起点位置」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 空格 键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将Y坐标增加 40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如果（碰到 边缘？）那么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移到「起点位置」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 0.5 秒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6191250" y="2952750"/>
            <a:ext cx="2320290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📍 箭的起点：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放在弓的前方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Y坐标略大于弓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18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11 / 24</a:t>
            </a:r>
            <a:endParaRPr lang="en-US" sz="6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695575" cy="1552575"/>
          </a:xfrm>
          <a:prstGeom prst="roundRect">
            <a:avLst>
              <a:gd name="adj" fmla="val 7362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143250" y="1190625"/>
            <a:ext cx="2981325" cy="1552575"/>
          </a:xfrm>
          <a:prstGeom prst="roundRect">
            <a:avLst>
              <a:gd name="adj" fmla="val 7362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619375"/>
            <a:ext cx="5648325" cy="1743075"/>
          </a:xfrm>
          <a:prstGeom prst="roundRect">
            <a:avLst>
              <a:gd name="adj" fmla="val 6557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6191250" y="3095625"/>
            <a:ext cx="2314575" cy="790575"/>
          </a:xfrm>
          <a:prstGeom prst="roundRect">
            <a:avLst>
              <a:gd name="adj" fmla="val 12048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000801" y="3248025"/>
            <a:ext cx="69539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FF4757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靶子在动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7000801" y="3490912"/>
            <a:ext cx="62879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FF4757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更好玩了！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靶子——随机移动</a:t>
            </a:r>
            <a:endParaRPr lang="en-US" sz="2920" dirty="0"/>
          </a:p>
        </p:txBody>
      </p:sp>
      <p:sp>
        <p:nvSpPr>
          <p:cNvPr id="12" name="Text 9"/>
          <p:cNvSpPr/>
          <p:nvPr/>
        </p:nvSpPr>
        <p:spPr>
          <a:xfrm>
            <a:off x="714375" y="1285875"/>
            <a:ext cx="212693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想一想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714375" y="1524000"/>
            <a:ext cx="2126932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靶子不能停在一个位置！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要不停地随机移动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让射箭更有挑战性～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3286125" y="1285875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关键积木</a:t>
            </a:r>
            <a:endParaRPr lang="en-US" sz="1120" dirty="0"/>
          </a:p>
        </p:txBody>
      </p:sp>
      <p:sp>
        <p:nvSpPr>
          <p:cNvPr id="15" name="Text 12"/>
          <p:cNvSpPr/>
          <p:nvPr/>
        </p:nvSpPr>
        <p:spPr>
          <a:xfrm>
            <a:off x="3286125" y="1890712"/>
            <a:ext cx="10122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移动随机 10~30 步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3286125" y="2174974"/>
            <a:ext cx="14317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3286125" y="2467868"/>
            <a:ext cx="99990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将旋转方式设为 不可旋转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2714625"/>
            <a:ext cx="512397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📜 靶子的程序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714375" y="3019425"/>
            <a:ext cx="4502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🟢 被点击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714375" y="3609008"/>
            <a:ext cx="125506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 取随机数（10 到 30）步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714375" y="4198590"/>
            <a:ext cx="93545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242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将旋转方式设为 不可旋转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12 / 24</a:t>
            </a:r>
            <a:endParaRPr lang="en-US" sz="6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04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95375"/>
            <a:ext cx="2695575" cy="1362075"/>
          </a:xfrm>
          <a:prstGeom prst="roundRect">
            <a:avLst>
              <a:gd name="adj" fmla="val 8392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143250" y="1095375"/>
            <a:ext cx="2981325" cy="1362075"/>
          </a:xfrm>
          <a:prstGeom prst="roundRect">
            <a:avLst>
              <a:gd name="adj" fmla="val 8392"/>
            </a:avLst>
          </a:prstGeom>
          <a:solidFill>
            <a:srgbClr val="FFEBEE"/>
          </a:solidFill>
          <a:ln w="14288">
            <a:solidFill>
              <a:srgbClr val="FF4757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000750" y="1095375"/>
            <a:ext cx="2886075" cy="1362075"/>
          </a:xfrm>
          <a:prstGeom prst="roundRect">
            <a:avLst>
              <a:gd name="adj" fmla="val 839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71500" y="2333625"/>
            <a:ext cx="5648325" cy="2124075"/>
          </a:xfrm>
          <a:prstGeom prst="roundRect">
            <a:avLst>
              <a:gd name="adj" fmla="val 5381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6096000" y="2571750"/>
            <a:ext cx="2505075" cy="790575"/>
          </a:xfrm>
          <a:prstGeom prst="roundRect">
            <a:avLst>
              <a:gd name="adj" fmla="val 12048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000652" y="2724150"/>
            <a:ext cx="569640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FF4757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射中！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7000652" y="2967038"/>
            <a:ext cx="695771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FF4757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"你真棒"！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命中检测 · 广播通知</a:t>
            </a:r>
            <a:endParaRPr lang="en-US" sz="2920" dirty="0"/>
          </a:p>
        </p:txBody>
      </p:sp>
      <p:sp>
        <p:nvSpPr>
          <p:cNvPr id="13" name="Text 10"/>
          <p:cNvSpPr/>
          <p:nvPr/>
        </p:nvSpPr>
        <p:spPr>
          <a:xfrm>
            <a:off x="714375" y="1190625"/>
            <a:ext cx="212693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想一想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714375" y="1428750"/>
            <a:ext cx="2126932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箭碰到靶子的时候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怎么让靶子和王子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都知道"命中"了？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3286125" y="1190625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🔴 核心：广播命中</a:t>
            </a:r>
            <a:endParaRPr lang="en-US" sz="1120" dirty="0"/>
          </a:p>
        </p:txBody>
      </p:sp>
      <p:sp>
        <p:nvSpPr>
          <p:cNvPr id="16" name="Text 13"/>
          <p:cNvSpPr/>
          <p:nvPr/>
        </p:nvSpPr>
        <p:spPr>
          <a:xfrm>
            <a:off x="3286125" y="1428750"/>
            <a:ext cx="2416969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箭如果碰到 靶子 →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广播"命中"并等待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靶子换中箭造型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王子说"你真棒"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6143625" y="119062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🎨 造型反馈</a:t>
            </a:r>
            <a:endParaRPr lang="en-US" sz="1120" dirty="0"/>
          </a:p>
        </p:txBody>
      </p:sp>
      <p:sp>
        <p:nvSpPr>
          <p:cNvPr id="18" name="Text 15"/>
          <p:cNvSpPr/>
          <p:nvPr/>
        </p:nvSpPr>
        <p:spPr>
          <a:xfrm>
            <a:off x="6143625" y="1428750"/>
            <a:ext cx="2320290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靶子准备两个造型：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正常靶子 + 中箭靶子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收到广播→换中箭造型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714375" y="2428875"/>
            <a:ext cx="512397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📜 「箭」角色增加命中检测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714375" y="2667000"/>
            <a:ext cx="5123974" cy="1333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 空格 键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将Y坐标增加 40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如果（碰到 靶子？）那么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广播（命中）并等待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移到「起点位置」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如果（碰到 边缘？）那么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移到「起点位置」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 0.5 秒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571500" y="43815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广播+造型切换就够了：碰到→发消息→换造型→说"你真棒"，反馈一目了然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13 / 24</a:t>
            </a:r>
            <a:endParaRPr lang="en-US" sz="6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 Bug急救站</a:t>
            </a:r>
            <a:endParaRPr lang="en-US" sz="970" dirty="0"/>
          </a:p>
        </p:txBody>
      </p:sp>
      <p:sp>
        <p:nvSpPr>
          <p:cNvPr id="5" name="Shape 1"/>
          <p:cNvSpPr/>
          <p:nvPr/>
        </p:nvSpPr>
        <p:spPr>
          <a:xfrm>
            <a:off x="571500" y="1047750"/>
            <a:ext cx="2838450" cy="1123950"/>
          </a:xfrm>
          <a:prstGeom prst="roundRect">
            <a:avLst>
              <a:gd name="adj" fmla="val 8475"/>
            </a:avLst>
          </a:prstGeom>
          <a:solidFill>
            <a:srgbClr val="FFFFFF"/>
          </a:solidFill>
          <a:ln w="14288">
            <a:solidFill>
              <a:srgbClr val="FF475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3286125" y="1047750"/>
            <a:ext cx="2838450" cy="1123950"/>
          </a:xfrm>
          <a:prstGeom prst="roundRect">
            <a:avLst>
              <a:gd name="adj" fmla="val 8475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6000750" y="1047750"/>
            <a:ext cx="2838450" cy="1123950"/>
          </a:xfrm>
          <a:prstGeom prst="roundRect">
            <a:avLst>
              <a:gd name="adj" fmla="val 8475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571500" y="2047875"/>
            <a:ext cx="2838450" cy="1123950"/>
          </a:xfrm>
          <a:prstGeom prst="roundRect">
            <a:avLst>
              <a:gd name="adj" fmla="val 8475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3286125" y="2047875"/>
            <a:ext cx="2838450" cy="1123950"/>
          </a:xfrm>
          <a:prstGeom prst="roundRect">
            <a:avLst>
              <a:gd name="adj" fmla="val 8475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571500" y="3095625"/>
            <a:ext cx="8220075" cy="1076325"/>
          </a:xfrm>
          <a:prstGeom prst="roundRect">
            <a:avLst>
              <a:gd name="adj" fmla="val 10619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71500" y="571500"/>
            <a:ext cx="5800725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别慌！常见问题都在这儿</a:t>
            </a:r>
            <a:endParaRPr lang="en-US" sz="2320" dirty="0"/>
          </a:p>
        </p:txBody>
      </p:sp>
      <p:sp>
        <p:nvSpPr>
          <p:cNvPr id="12" name="Text 8"/>
          <p:cNvSpPr/>
          <p:nvPr/>
        </p:nvSpPr>
        <p:spPr>
          <a:xfrm>
            <a:off x="690563" y="1119188"/>
            <a:ext cx="236862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箭不发射</a:t>
            </a:r>
            <a:endParaRPr lang="en-US" sz="970" dirty="0"/>
          </a:p>
        </p:txBody>
      </p:sp>
      <p:sp>
        <p:nvSpPr>
          <p:cNvPr id="13" name="Text 9"/>
          <p:cNvSpPr/>
          <p:nvPr/>
        </p:nvSpPr>
        <p:spPr>
          <a:xfrm>
            <a:off x="690563" y="1309688"/>
            <a:ext cx="2368629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检查：按下空格事件有没有？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Y坐标增加积木连上了吗？</a:t>
            </a:r>
            <a:endParaRPr lang="en-US" sz="900" dirty="0"/>
          </a:p>
        </p:txBody>
      </p:sp>
      <p:sp>
        <p:nvSpPr>
          <p:cNvPr id="14" name="Text 10"/>
          <p:cNvSpPr/>
          <p:nvPr/>
        </p:nvSpPr>
        <p:spPr>
          <a:xfrm>
            <a:off x="3405188" y="1119188"/>
            <a:ext cx="236862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弓不切换造型</a:t>
            </a:r>
            <a:endParaRPr lang="en-US" sz="970" dirty="0"/>
          </a:p>
        </p:txBody>
      </p:sp>
      <p:sp>
        <p:nvSpPr>
          <p:cNvPr id="15" name="Text 11"/>
          <p:cNvSpPr/>
          <p:nvPr/>
        </p:nvSpPr>
        <p:spPr>
          <a:xfrm>
            <a:off x="3405188" y="1309688"/>
            <a:ext cx="2368629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检查：造型都导入了吗？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换成造型积木用对了吗？</a:t>
            </a:r>
            <a:endParaRPr lang="en-US" sz="900" dirty="0"/>
          </a:p>
        </p:txBody>
      </p:sp>
      <p:sp>
        <p:nvSpPr>
          <p:cNvPr id="16" name="Text 12"/>
          <p:cNvSpPr/>
          <p:nvPr/>
        </p:nvSpPr>
        <p:spPr>
          <a:xfrm>
            <a:off x="6119813" y="1119188"/>
            <a:ext cx="236862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B8860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靶子不动</a:t>
            </a:r>
            <a:endParaRPr lang="en-US" sz="970" dirty="0"/>
          </a:p>
        </p:txBody>
      </p:sp>
      <p:sp>
        <p:nvSpPr>
          <p:cNvPr id="17" name="Text 13"/>
          <p:cNvSpPr/>
          <p:nvPr/>
        </p:nvSpPr>
        <p:spPr>
          <a:xfrm>
            <a:off x="6119813" y="1390650"/>
            <a:ext cx="20582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检查：</a:t>
            </a:r>
            <a:endParaRPr lang="en-US" sz="900" dirty="0"/>
          </a:p>
        </p:txBody>
      </p:sp>
      <p:sp>
        <p:nvSpPr>
          <p:cNvPr id="18" name="Text 14"/>
          <p:cNvSpPr/>
          <p:nvPr/>
        </p:nvSpPr>
        <p:spPr>
          <a:xfrm>
            <a:off x="7560915" y="1390650"/>
            <a:ext cx="34297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包好了吗？</a:t>
            </a:r>
            <a:endParaRPr lang="en-US" sz="900" dirty="0"/>
          </a:p>
        </p:txBody>
      </p:sp>
      <p:sp>
        <p:nvSpPr>
          <p:cNvPr id="19" name="Text 15"/>
          <p:cNvSpPr/>
          <p:nvPr/>
        </p:nvSpPr>
        <p:spPr>
          <a:xfrm>
            <a:off x="6119813" y="1662113"/>
            <a:ext cx="96031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移动随机步数有没有放在里面？</a:t>
            </a:r>
            <a:endParaRPr lang="en-US" sz="900" dirty="0"/>
          </a:p>
        </p:txBody>
      </p:sp>
      <p:sp>
        <p:nvSpPr>
          <p:cNvPr id="20" name="Text 16"/>
          <p:cNvSpPr/>
          <p:nvPr/>
        </p:nvSpPr>
        <p:spPr>
          <a:xfrm>
            <a:off x="690563" y="2119312"/>
            <a:ext cx="236862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广播收不到</a:t>
            </a:r>
            <a:endParaRPr lang="en-US" sz="970" dirty="0"/>
          </a:p>
        </p:txBody>
      </p:sp>
      <p:sp>
        <p:nvSpPr>
          <p:cNvPr id="21" name="Text 17"/>
          <p:cNvSpPr/>
          <p:nvPr/>
        </p:nvSpPr>
        <p:spPr>
          <a:xfrm>
            <a:off x="690563" y="2309813"/>
            <a:ext cx="2368629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检查：消息名称一致吗？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「当接收到」积木用了吗？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发和收的名称要一模一样！</a:t>
            </a:r>
            <a:endParaRPr lang="en-US" sz="900" dirty="0"/>
          </a:p>
        </p:txBody>
      </p:sp>
      <p:sp>
        <p:nvSpPr>
          <p:cNvPr id="22" name="Text 18"/>
          <p:cNvSpPr/>
          <p:nvPr/>
        </p:nvSpPr>
        <p:spPr>
          <a:xfrm>
            <a:off x="3405188" y="2119312"/>
            <a:ext cx="236862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箭射完不回去</a:t>
            </a:r>
            <a:endParaRPr lang="en-US" sz="970" dirty="0"/>
          </a:p>
        </p:txBody>
      </p:sp>
      <p:sp>
        <p:nvSpPr>
          <p:cNvPr id="23" name="Text 19"/>
          <p:cNvSpPr/>
          <p:nvPr/>
        </p:nvSpPr>
        <p:spPr>
          <a:xfrm>
            <a:off x="3405188" y="2309813"/>
            <a:ext cx="2368629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检查：碰到边缘后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有没有"移到起点"？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等待0.5秒加了吗？</a:t>
            </a:r>
            <a:endParaRPr lang="en-US" sz="900" dirty="0"/>
          </a:p>
        </p:txBody>
      </p:sp>
      <p:sp>
        <p:nvSpPr>
          <p:cNvPr id="24" name="Text 20"/>
          <p:cNvSpPr/>
          <p:nvPr/>
        </p:nvSpPr>
        <p:spPr>
          <a:xfrm>
            <a:off x="714375" y="319087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🔑 黄金口诀：消息名称要统一！</a:t>
            </a:r>
            <a:endParaRPr lang="en-US" sz="1120" dirty="0"/>
          </a:p>
        </p:txBody>
      </p:sp>
      <p:sp>
        <p:nvSpPr>
          <p:cNvPr id="25" name="Text 21"/>
          <p:cNvSpPr/>
          <p:nvPr/>
        </p:nvSpPr>
        <p:spPr>
          <a:xfrm>
            <a:off x="714375" y="3429000"/>
            <a:ext cx="7734300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广播「命中」→ 当接收到「命中」——名字一定要一模一样！多一个字少一个字都不行！</a:t>
            </a:r>
            <a:endParaRPr lang="en-US" sz="970" dirty="0"/>
          </a:p>
        </p:txBody>
      </p:sp>
      <p:sp>
        <p:nvSpPr>
          <p:cNvPr id="26" name="Text 2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27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14 / 24</a:t>
            </a:r>
            <a:endParaRPr lang="en-US" sz="6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2619375"/>
            <a:ext cx="2667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15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381375" y="2619375"/>
            <a:ext cx="2667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15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6000750" y="2619375"/>
            <a:ext cx="2667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5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</a:t>
            </a:r>
            <a:endParaRPr lang="en-US" sz="9750" dirty="0"/>
          </a:p>
        </p:txBody>
      </p:sp>
      <p:sp>
        <p:nvSpPr>
          <p:cNvPr id="9" name="Text 7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扩展关</a:t>
            </a:r>
            <a:endParaRPr lang="en-US" sz="4500" dirty="0"/>
          </a:p>
        </p:txBody>
      </p:sp>
      <p:sp>
        <p:nvSpPr>
          <p:cNvPr id="10" name="Text 8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7B1FA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射箭大师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904875" y="2714625"/>
            <a:ext cx="212693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🚀 自由创作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发挥你的想象力！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3524250" y="2714625"/>
            <a:ext cx="212693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🎨 互相欣赏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看看大家的创意！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6143625" y="2714625"/>
            <a:ext cx="212693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🎤 我是小老师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向别人展示作品！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571500" y="3714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射箭游戏已经能玩了，现在让它变成你的专属作品！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571500" y="438150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16" name="Text 14"/>
          <p:cNvSpPr/>
          <p:nvPr/>
        </p:nvSpPr>
        <p:spPr>
          <a:xfrm>
            <a:off x="8096250" y="4381500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15 / 24</a:t>
            </a:r>
            <a:endParaRPr lang="en-US" sz="6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 自由创作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886075" cy="1933575"/>
          </a:xfrm>
          <a:prstGeom prst="roundRect">
            <a:avLst>
              <a:gd name="adj" fmla="val 5911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42875" dist="38100" dir="5400000">
              <a:srgbClr val="1E88FF">
                <a:alpha val="2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286125" y="1238250"/>
            <a:ext cx="2933700" cy="1933575"/>
          </a:xfrm>
          <a:prstGeom prst="roundRect">
            <a:avLst>
              <a:gd name="adj" fmla="val 5911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  <a:effectLst>
            <a:outerShdw sx="100000" sy="100000" kx="0" ky="0" algn="bl" rotWithShape="0" blurRad="142875" dist="38100" dir="5400000">
              <a:srgbClr val="4ECDC4">
                <a:alpha val="2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48375" y="1238250"/>
            <a:ext cx="2838450" cy="1933575"/>
          </a:xfrm>
          <a:prstGeom prst="roundRect">
            <a:avLst>
              <a:gd name="adj" fmla="val 5911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  <a:effectLst>
            <a:outerShdw sx="100000" sy="100000" kx="0" ky="0" algn="bl" rotWithShape="0" blurRad="142875" dist="38100" dir="5400000">
              <a:srgbClr val="FF6B9D">
                <a:alpha val="2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095625"/>
            <a:ext cx="8220075" cy="1076325"/>
          </a:xfrm>
          <a:prstGeom prst="roundRect">
            <a:avLst>
              <a:gd name="adj" fmla="val 10619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挑战升级！</a:t>
            </a:r>
            <a:endParaRPr lang="en-US" sz="2920" dirty="0"/>
          </a:p>
        </p:txBody>
      </p:sp>
      <p:sp>
        <p:nvSpPr>
          <p:cNvPr id="10" name="Text 7"/>
          <p:cNvSpPr/>
          <p:nvPr/>
        </p:nvSpPr>
        <p:spPr>
          <a:xfrm>
            <a:off x="714375" y="1333500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🌟 调整箭速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14375" y="1666875"/>
            <a:ext cx="2320290" cy="1095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把 Y坐标增加 40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改成 20 或 60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看看箭飞得快还是慢？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429000" y="1333500"/>
            <a:ext cx="2368629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🌟🌟 多靶子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3429000" y="1666875"/>
            <a:ext cx="2368629" cy="1095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添加2~3个靶子角色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每个靶子复制同样的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移动和接收广播程序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看谁先被射中！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191250" y="1333500"/>
            <a:ext cx="227195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🌟🌟🌟 归中机制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6191250" y="1666875"/>
            <a:ext cx="2271951" cy="1095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箭射出去后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不管命中还是没命中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都要自动回到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弓前面的起点位置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19087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小提示</a:t>
            </a:r>
            <a:endParaRPr lang="en-US" sz="1120" dirty="0"/>
          </a:p>
        </p:txBody>
      </p:sp>
      <p:sp>
        <p:nvSpPr>
          <p:cNvPr id="17" name="Text 14"/>
          <p:cNvSpPr/>
          <p:nvPr/>
        </p:nvSpPr>
        <p:spPr>
          <a:xfrm>
            <a:off x="714375" y="3429000"/>
            <a:ext cx="7734300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拿到 🌟🌟 以上的同学，把作品保存在账号里，回家还可以继续调哦！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16 / 24</a:t>
            </a:r>
            <a:endParaRPr lang="en-US" sz="6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互相欣赏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886075" cy="1743075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42875" dist="38100" dir="5400000">
              <a:srgbClr val="1E88FF">
                <a:alpha val="2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238250"/>
            <a:ext cx="2886075" cy="1743075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  <a:effectLst>
            <a:outerShdw sx="100000" sy="100000" kx="0" ky="0" algn="bl" rotWithShape="0" blurRad="142875" dist="38100" dir="5400000">
              <a:srgbClr val="4ECDC4">
                <a:alpha val="2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96000" y="1238250"/>
            <a:ext cx="2790825" cy="1743075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42875" dist="38100" dir="5400000">
              <a:srgbClr val="FFD23F">
                <a:alpha val="2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2952750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来看看谁的箭法最准！</a:t>
            </a:r>
            <a:endParaRPr lang="en-US" sz="2920" dirty="0"/>
          </a:p>
        </p:txBody>
      </p:sp>
      <p:sp>
        <p:nvSpPr>
          <p:cNvPr id="10" name="Text 7"/>
          <p:cNvSpPr/>
          <p:nvPr/>
        </p:nvSpPr>
        <p:spPr>
          <a:xfrm>
            <a:off x="714375" y="13335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🖥️ 第1步：展示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14375" y="1619250"/>
            <a:ext cx="2320290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打开你的射箭游戏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按空格射给同桌看！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说说你做了什么～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476625" y="13335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👀 第2步：观察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3476625" y="1619250"/>
            <a:ext cx="2320290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认真看同桌的作品！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TA 的箭快还是慢？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有几个靶子？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哪里做得好？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238875" y="133350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💬 第3步：互评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6238875" y="1619250"/>
            <a:ext cx="2223611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告诉同桌：哪里最棒！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也可以提一个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小小的建议～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互相学习共同进步！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04800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互评四星标准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714375" y="3333750"/>
            <a:ext cx="7734300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⭐ 弓能拉开合上 ⭐ 箭能飞出去 ⭐ 靶子在动 ⭐ 射中有反馈！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17 / 24</a:t>
            </a:r>
            <a:endParaRPr lang="en-US" sz="6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381125"/>
            <a:ext cx="8191500" cy="904875"/>
          </a:xfrm>
          <a:prstGeom prst="roundRect">
            <a:avLst>
              <a:gd name="adj" fmla="val 1263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2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571500" y="2524125"/>
            <a:ext cx="3867150" cy="342900"/>
          </a:xfrm>
          <a:prstGeom prst="roundRect">
            <a:avLst>
              <a:gd name="adj" fmla="val 22222"/>
            </a:avLst>
          </a:prstGeom>
          <a:solidFill>
            <a:srgbClr val="1E88F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📡 广播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4381500" y="2524125"/>
            <a:ext cx="4157186" cy="342900"/>
          </a:xfrm>
          <a:prstGeom prst="roundRect">
            <a:avLst>
              <a:gd name="adj" fmla="val 22222"/>
            </a:avLst>
          </a:prstGeom>
          <a:solidFill>
            <a:srgbClr val="FF6B9D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⏳ 广播并等待</a:t>
            </a:r>
            <a:endParaRPr lang="en-US" sz="970" dirty="0"/>
          </a:p>
        </p:txBody>
      </p:sp>
      <p:sp>
        <p:nvSpPr>
          <p:cNvPr id="8" name="Shape 5"/>
          <p:cNvSpPr/>
          <p:nvPr/>
        </p:nvSpPr>
        <p:spPr>
          <a:xfrm>
            <a:off x="571500" y="2809875"/>
            <a:ext cx="4067175" cy="96202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9" name="Shape 6"/>
          <p:cNvSpPr/>
          <p:nvPr/>
        </p:nvSpPr>
        <p:spPr>
          <a:xfrm>
            <a:off x="4381500" y="2809875"/>
            <a:ext cx="4352925" cy="96202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0" name="Text 7"/>
          <p:cNvSpPr/>
          <p:nvPr/>
        </p:nvSpPr>
        <p:spPr>
          <a:xfrm>
            <a:off x="571500" y="3714750"/>
            <a:ext cx="8053340" cy="361950"/>
          </a:xfrm>
          <a:prstGeom prst="roundRect">
            <a:avLst>
              <a:gd name="adj" fmla="val 2631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在射箭游戏里，我们用的是「广播并等待」——确保顺序不乱！</a:t>
            </a:r>
            <a:endParaRPr lang="en-US" sz="1050" dirty="0"/>
          </a:p>
        </p:txBody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500" y="2809875"/>
            <a:ext cx="4067175" cy="962025"/>
          </a:xfrm>
          <a:prstGeom prst="rect">
            <a:avLst/>
          </a:prstGeom>
        </p:spPr>
      </p:pic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1500" y="2809875"/>
            <a:ext cx="4352925" cy="96202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广播机制核心知识</a:t>
            </a:r>
            <a:endParaRPr lang="en-US" sz="2920" dirty="0"/>
          </a:p>
        </p:txBody>
      </p:sp>
      <p:sp>
        <p:nvSpPr>
          <p:cNvPr id="14" name="Text 9"/>
          <p:cNvSpPr/>
          <p:nvPr/>
        </p:nvSpPr>
        <p:spPr>
          <a:xfrm>
            <a:off x="571500" y="10953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📡 广播机制是什么？</a:t>
            </a:r>
            <a:endParaRPr lang="en-US" sz="1200" dirty="0"/>
          </a:p>
        </p:txBody>
      </p:sp>
      <p:sp>
        <p:nvSpPr>
          <p:cNvPr id="15" name="Text 10"/>
          <p:cNvSpPr/>
          <p:nvPr/>
        </p:nvSpPr>
        <p:spPr>
          <a:xfrm>
            <a:off x="714375" y="1476375"/>
            <a:ext cx="7734300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 = 一个角色发出消息 → 所有角色都能收到 → 收到后执行各自的任务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就像一个对讲机📻，发消息的人一喊，所有人（谁想知道）都可以听到！</a:t>
            </a:r>
            <a:endParaRPr lang="en-US" sz="1050" dirty="0"/>
          </a:p>
        </p:txBody>
      </p:sp>
      <p:sp>
        <p:nvSpPr>
          <p:cNvPr id="16" name="Text 11"/>
          <p:cNvSpPr/>
          <p:nvPr/>
        </p:nvSpPr>
        <p:spPr>
          <a:xfrm>
            <a:off x="571500" y="22383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广播 vs 广播并等待对比</a:t>
            </a:r>
            <a:endParaRPr lang="en-US" sz="1200" dirty="0"/>
          </a:p>
        </p:txBody>
      </p:sp>
      <p:sp>
        <p:nvSpPr>
          <p:cNvPr id="17" name="Text 12"/>
          <p:cNvSpPr/>
          <p:nvPr/>
        </p:nvSpPr>
        <p:spPr>
          <a:xfrm>
            <a:off x="690562" y="2881313"/>
            <a:ext cx="3625453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发完继续跑，不等待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比喻：📱 发群消息</a:t>
            </a:r>
            <a:endParaRPr lang="en-US" sz="1050" dirty="0"/>
          </a:p>
        </p:txBody>
      </p:sp>
      <p:sp>
        <p:nvSpPr>
          <p:cNvPr id="18" name="Text 13"/>
          <p:cNvSpPr/>
          <p:nvPr/>
        </p:nvSpPr>
        <p:spPr>
          <a:xfrm>
            <a:off x="4500563" y="2881313"/>
            <a:ext cx="3915489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发完等待，等大家都做完再继续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比喻：📞 打电话</a:t>
            </a:r>
            <a:endParaRPr lang="en-US" sz="1050" dirty="0"/>
          </a:p>
        </p:txBody>
      </p:sp>
      <p:sp>
        <p:nvSpPr>
          <p:cNvPr id="19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20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18 / 24</a:t>
            </a:r>
            <a:endParaRPr lang="en-US" sz="6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381125"/>
            <a:ext cx="4381500" cy="1619250"/>
          </a:xfrm>
          <a:prstGeom prst="roundRect">
            <a:avLst>
              <a:gd name="adj" fmla="val 705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2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381125"/>
            <a:ext cx="4000500" cy="1619250"/>
          </a:xfrm>
          <a:prstGeom prst="roundRect">
            <a:avLst>
              <a:gd name="adj" fmla="val 7059"/>
            </a:avLst>
          </a:prstGeom>
          <a:solidFill>
            <a:srgbClr val="FFF3E0"/>
          </a:solidFill>
          <a:ln/>
          <a:effectLst>
            <a:outerShdw sx="100000" sy="100000" kx="0" ky="0" algn="bl" rotWithShape="0" blurRad="142875" dist="38100" dir="5400000">
              <a:srgbClr val="FF9800">
                <a:alpha val="12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3238500"/>
            <a:ext cx="8220075" cy="1171575"/>
          </a:xfrm>
          <a:prstGeom prst="roundRect">
            <a:avLst>
              <a:gd name="adj" fmla="val 975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新积木全家福 + 复习</a:t>
            </a:r>
            <a:endParaRPr lang="en-US" sz="2920" dirty="0"/>
          </a:p>
        </p:txBody>
      </p:sp>
      <p:sp>
        <p:nvSpPr>
          <p:cNvPr id="9" name="Text 6"/>
          <p:cNvSpPr/>
          <p:nvPr/>
        </p:nvSpPr>
        <p:spPr>
          <a:xfrm>
            <a:off x="571500" y="1095375"/>
            <a:ext cx="415718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今天新学的积木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3867150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广播（事件/黄色）——发消息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⏳ 广播并等待（事件/黄色）——发完等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📥 当接收到（事件/黄色）——收到消息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🎨 换成造型（外观/紫色）——切换外观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⌨️ 当按下空格（事件/黄色）——键盘控制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碰到？（侦测/浅蓝）——碰撞检测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857750" y="1095375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📖 复习旧知识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000625" y="1547813"/>
            <a:ext cx="900708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🟢 当绿旗 — 启动程序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5000625" y="1854473"/>
            <a:ext cx="12241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🔁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6358310" y="1854473"/>
            <a:ext cx="538237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— 持续运行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5000625" y="2164035"/>
            <a:ext cx="980777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🎲 取随机数 — 每次不同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5000625" y="2470696"/>
            <a:ext cx="154186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↩️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5000625" y="2780258"/>
            <a:ext cx="44254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🔄 不可旋转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5000625" y="3086919"/>
            <a:ext cx="46226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⏱️ 等待N秒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571500" y="2952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🔗 新旧串联：射箭游戏用到了哪些？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714375" y="3414713"/>
            <a:ext cx="12241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🔁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2072060" y="3414713"/>
            <a:ext cx="1631007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（旧）+ 🎲 随机数（旧）= 靶子随机移动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714375" y="3734693"/>
            <a:ext cx="2233612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🟢 绿旗（旧）+ 🎨 换成造型（新）= 游戏开始用拉开造型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714375" y="4054673"/>
            <a:ext cx="2233612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碰到（新）+ 📡 广播并等待（新）= 箭碰到靶子发消息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714375" y="4374654"/>
            <a:ext cx="2393603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📥 当接收到（新）+ 🎨 换成造型（新）= 靶子收到消息换造型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26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19 / 24</a:t>
            </a:r>
            <a:endParaRPr lang="en-US" sz="6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🔁 温故知新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286000" cy="190500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3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2714625" y="1238250"/>
            <a:ext cx="2286000" cy="190500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5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4857750" y="1238250"/>
            <a:ext cx="2286000" cy="190500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5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048000"/>
            <a:ext cx="2286000" cy="1143000"/>
          </a:xfrm>
          <a:prstGeom prst="roundRect">
            <a:avLst>
              <a:gd name="adj" fmla="val 1166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9800">
                <a:alpha val="25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上节课我们让鹦鹉飞起来了！</a:t>
            </a:r>
            <a:endParaRPr lang="en-US" sz="2920" dirty="0"/>
          </a:p>
        </p:txBody>
      </p:sp>
      <p:sp>
        <p:nvSpPr>
          <p:cNvPr id="10" name="Text 7"/>
          <p:cNvSpPr/>
          <p:nvPr/>
        </p:nvSpPr>
        <p:spPr>
          <a:xfrm>
            <a:off x="714375" y="1333500"/>
            <a:ext cx="174021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👀 面向角色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1571625"/>
            <a:ext cx="1740217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让一个角色看向另一个角色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编程里的"面对面"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2857500" y="1333500"/>
            <a:ext cx="174021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🏃 滑行到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2857500" y="1571625"/>
            <a:ext cx="1740217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在几秒内平滑飞到某个位置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比移动更优雅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5000625" y="1333500"/>
            <a:ext cx="174021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🦜 鹦鹉排队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5000625" y="1571625"/>
            <a:ext cx="1740217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多只鹦鹉依次飞到指定位置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理解顺序和排列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143250"/>
            <a:ext cx="174021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⌨️ 四方向键盘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714375" y="3381375"/>
            <a:ext cx="1740217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上下左右键控制角色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实现手动操控体验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571500" y="4143375"/>
            <a:ext cx="802433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今天做更厉害的——百步穿杨的射箭达人！🏹🎯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20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 / 24</a:t>
            </a:r>
            <a:endParaRPr lang="en-US" sz="6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🧠 考考你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362450" cy="1076325"/>
          </a:xfrm>
          <a:prstGeom prst="roundRect">
            <a:avLst>
              <a:gd name="adj" fmla="val 8850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857750" y="1190625"/>
            <a:ext cx="3981450" cy="1076325"/>
          </a:xfrm>
          <a:prstGeom prst="roundRect">
            <a:avLst>
              <a:gd name="adj" fmla="val 8850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143125"/>
            <a:ext cx="4362450" cy="1076325"/>
          </a:xfrm>
          <a:prstGeom prst="roundRect">
            <a:avLst>
              <a:gd name="adj" fmla="val 8850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857750" y="2143125"/>
            <a:ext cx="3981450" cy="1076325"/>
          </a:xfrm>
          <a:prstGeom prst="roundRect">
            <a:avLst>
              <a:gd name="adj" fmla="val 8850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71500" y="3095625"/>
            <a:ext cx="8172450" cy="1076325"/>
          </a:xfrm>
          <a:prstGeom prst="roundRect">
            <a:avLst>
              <a:gd name="adj" fmla="val 8850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4000500"/>
            <a:ext cx="8053340" cy="371475"/>
          </a:xfrm>
          <a:prstGeom prst="roundRect">
            <a:avLst>
              <a:gd name="adj" fmla="val 25641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📢 答案：（口头抢答+老师讲解）B B B B B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看看你记住了多少？</a:t>
            </a:r>
            <a:endParaRPr lang="en-US" sz="2920" dirty="0"/>
          </a:p>
        </p:txBody>
      </p:sp>
      <p:sp>
        <p:nvSpPr>
          <p:cNvPr id="12" name="Text 9"/>
          <p:cNvSpPr/>
          <p:nvPr/>
        </p:nvSpPr>
        <p:spPr>
          <a:xfrm>
            <a:off x="690562" y="1262063"/>
            <a:ext cx="391548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Q1 · 广播积木在哪个分类？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690562" y="1452562"/>
            <a:ext cx="3915489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运动 B. 事件 C. 侦测 D. 外观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4976813" y="1262063"/>
            <a:ext cx="3528774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Q2 · 广播和广播并等待有什么区别？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4976813" y="1452562"/>
            <a:ext cx="3528774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一样 B. 广播不等 广播并等待要等 C. 广播更快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690562" y="2214563"/>
            <a:ext cx="391548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B8860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Q3 · 哪个积木用来接收广播消息？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690562" y="2452688"/>
            <a:ext cx="93665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广播  B. 当接收到  C.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1731987" y="2452688"/>
            <a:ext cx="33419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D. 等待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4976813" y="2214563"/>
            <a:ext cx="3528774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Q4 · 靶子收不到广播，最可能的原因是？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4976813" y="2405063"/>
            <a:ext cx="3528774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靶子没绿旗 B. 消息名称不一致 C. 箭太快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690562" y="3167063"/>
            <a:ext cx="778263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Q5 · 广播的消息谁可以收到？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690562" y="3357563"/>
            <a:ext cx="7782639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只有发消息的角色 B. 舞台上所有角色 C. 只有背景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20 / 24</a:t>
            </a:r>
            <a:endParaRPr lang="en-US" sz="6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27524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我是小老师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381000" y="1143000"/>
            <a:ext cx="8696325" cy="3552825"/>
          </a:xfrm>
          <a:prstGeom prst="roundRect">
            <a:avLst>
              <a:gd name="adj" fmla="val 3217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  <a:effectLst>
            <a:outerShdw sx="100000" sy="100000" kx="0" ky="0" algn="bl" rotWithShape="0" blurRad="142875" dist="38100" dir="5400000">
              <a:srgbClr val="9C27B0">
                <a:alpha val="18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381000" y="4476750"/>
            <a:ext cx="8536734" cy="371475"/>
          </a:xfrm>
          <a:prstGeom prst="roundRect">
            <a:avLst>
              <a:gd name="adj" fmla="val 25641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💪 不用紧张，照着填空说出来就可以！你已经是一个非常棒的小老师了～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向爸爸妈妈展示你的射箭游戏！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523875" y="1238250"/>
            <a:ext cx="821769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📝 展示小脚本 —— 照着说就行</a:t>
            </a:r>
            <a:endParaRPr lang="en-US" sz="1120" dirty="0"/>
          </a:p>
        </p:txBody>
      </p:sp>
      <p:sp>
        <p:nvSpPr>
          <p:cNvPr id="9" name="Text 6"/>
          <p:cNvSpPr/>
          <p:nvPr/>
        </p:nvSpPr>
        <p:spPr>
          <a:xfrm>
            <a:off x="523875" y="1500187"/>
            <a:ext cx="8217694" cy="2809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今天我做了一个「___________」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2. 按「___________」键就可以射箭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3. 我新学了「___________」积木，它的作用是___________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4. 广播和广播并等待的区别是___________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5. 弓有两个造型：「___________」和「___________」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6. 靶子为什么一直在动？因为___________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7. 箭碰到靶子后会___________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8. 靶子收到"命中"消息后，会___________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9. 我最喜欢的是___________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10. 下次我想试试___________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571500" y="4905375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11" name="Text 8"/>
          <p:cNvSpPr/>
          <p:nvPr/>
        </p:nvSpPr>
        <p:spPr>
          <a:xfrm>
            <a:off x="8096250" y="4905375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21 / 24</a:t>
            </a:r>
            <a:endParaRPr lang="en-US" sz="67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E88FF"/>
          </a:solidFill>
          <a:ln/>
        </p:spPr>
      </p:sp>
      <p:sp>
        <p:nvSpPr>
          <p:cNvPr id="4" name="Text 1"/>
          <p:cNvSpPr/>
          <p:nvPr/>
        </p:nvSpPr>
        <p:spPr>
          <a:xfrm>
            <a:off x="666750" y="3190875"/>
            <a:ext cx="1382506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 学会了广播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2095500" y="3190875"/>
            <a:ext cx="1382506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⏳ 理解了等待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3524250" y="3190875"/>
            <a:ext cx="1382506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6B9D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切换了造型</a:t>
            </a:r>
            <a:endParaRPr lang="en-US" sz="10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66750" y="571500"/>
            <a:ext cx="7927657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250"/>
              </a:lnSpc>
              <a:buNone/>
            </a:pPr>
            <a:r>
              <a:rPr lang="en-US" sz="14250" spc="428" kern="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下课啦！</a:t>
            </a:r>
            <a:endParaRPr lang="en-US" sz="14250" dirty="0"/>
          </a:p>
        </p:txBody>
      </p:sp>
      <p:sp>
        <p:nvSpPr>
          <p:cNvPr id="9" name="Text 5"/>
          <p:cNvSpPr/>
          <p:nvPr/>
        </p:nvSpPr>
        <p:spPr>
          <a:xfrm>
            <a:off x="666750" y="2381250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今天你创造了一个百步穿杨的射箭游戏！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666750" y="27146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广播 · 广播并等待 · 造型切换 · 碰撞检测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7239000" y="2000250"/>
            <a:ext cx="1382506" cy="504825"/>
          </a:xfrm>
          <a:prstGeom prst="roundRect">
            <a:avLst>
              <a:gd name="adj" fmla="val 28302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辛苦啦！💪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3" name="Text 9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L1-5</a:t>
            </a:r>
            <a:endParaRPr lang="en-US" sz="82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📋 总览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285750" y="1143000"/>
            <a:ext cx="2266950" cy="2266950"/>
          </a:xfrm>
          <a:prstGeom prst="roundRect">
            <a:avLst>
              <a:gd name="adj" fmla="val 4202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428875" y="1143000"/>
            <a:ext cx="2266950" cy="2266950"/>
          </a:xfrm>
          <a:prstGeom prst="roundRect">
            <a:avLst>
              <a:gd name="adj" fmla="val 4202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4572000" y="1143000"/>
            <a:ext cx="2266950" cy="2266950"/>
          </a:xfrm>
          <a:prstGeom prst="roundRect">
            <a:avLst>
              <a:gd name="adj" fmla="val 4202"/>
            </a:avLst>
          </a:prstGeom>
          <a:solidFill>
            <a:srgbClr val="FCE4EC"/>
          </a:solidFill>
          <a:ln w="14288">
            <a:solidFill>
              <a:srgbClr val="FF6B9D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6715125" y="1143000"/>
            <a:ext cx="2362200" cy="2266950"/>
          </a:xfrm>
          <a:prstGeom prst="roundRect">
            <a:avLst>
              <a:gd name="adj" fmla="val 420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3810000"/>
            <a:ext cx="8053340" cy="371475"/>
          </a:xfrm>
          <a:prstGeom prst="roundRect">
            <a:avLst>
              <a:gd name="adj" fmla="val 25641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这就是广播的魅力——一条消息把四个角色连成一个游戏！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完整程序一览</a:t>
            </a:r>
            <a:endParaRPr lang="en-US" sz="2920" dirty="0"/>
          </a:p>
        </p:txBody>
      </p:sp>
      <p:sp>
        <p:nvSpPr>
          <p:cNvPr id="11" name="Text 8"/>
          <p:cNvSpPr/>
          <p:nvPr/>
        </p:nvSpPr>
        <p:spPr>
          <a:xfrm>
            <a:off x="381000" y="1214438"/>
            <a:ext cx="188523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🏹 弓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381000" y="1447800"/>
            <a:ext cx="25152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当🟢点下</a:t>
            </a:r>
            <a:endParaRPr lang="en-US" sz="820" dirty="0"/>
          </a:p>
        </p:txBody>
      </p:sp>
      <p:sp>
        <p:nvSpPr>
          <p:cNvPr id="13" name="Text 10"/>
          <p:cNvSpPr/>
          <p:nvPr/>
        </p:nvSpPr>
        <p:spPr>
          <a:xfrm>
            <a:off x="381000" y="1657350"/>
            <a:ext cx="50303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换成「拉开」造型</a:t>
            </a:r>
            <a:endParaRPr lang="en-US" sz="820" dirty="0"/>
          </a:p>
        </p:txBody>
      </p:sp>
      <p:sp>
        <p:nvSpPr>
          <p:cNvPr id="14" name="Text 11"/>
          <p:cNvSpPr/>
          <p:nvPr/>
        </p:nvSpPr>
        <p:spPr>
          <a:xfrm>
            <a:off x="381000" y="2076450"/>
            <a:ext cx="34773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 空格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381000" y="2286000"/>
            <a:ext cx="50303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换成「合上」造型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381000" y="2800350"/>
            <a:ext cx="50303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换成「拉开」造型</a:t>
            </a:r>
            <a:endParaRPr lang="en-US" sz="820" dirty="0"/>
          </a:p>
        </p:txBody>
      </p:sp>
      <p:sp>
        <p:nvSpPr>
          <p:cNvPr id="17" name="Text 14"/>
          <p:cNvSpPr/>
          <p:nvPr/>
        </p:nvSpPr>
        <p:spPr>
          <a:xfrm>
            <a:off x="2524125" y="1214438"/>
            <a:ext cx="188523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箭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2524125" y="1404938"/>
            <a:ext cx="1885236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当🟢点下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移到起点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 空格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将Y坐标增加 40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如果碰靶子? 那么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广播(命中)并等待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移到起点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如果碰边缘? 那么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移到起点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 0.5 秒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4667250" y="1214438"/>
            <a:ext cx="1885236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靶子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4667250" y="1447800"/>
            <a:ext cx="25152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当🟢点下</a:t>
            </a:r>
            <a:endParaRPr lang="en-US" sz="820" dirty="0"/>
          </a:p>
        </p:txBody>
      </p:sp>
      <p:sp>
        <p:nvSpPr>
          <p:cNvPr id="21" name="Text 18"/>
          <p:cNvSpPr/>
          <p:nvPr/>
        </p:nvSpPr>
        <p:spPr>
          <a:xfrm>
            <a:off x="4667250" y="1962150"/>
            <a:ext cx="702171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移动随机10~30步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4667250" y="2171700"/>
            <a:ext cx="41061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碰边缘就反弹</a:t>
            </a:r>
            <a:endParaRPr lang="en-US" sz="820" dirty="0"/>
          </a:p>
        </p:txBody>
      </p:sp>
      <p:sp>
        <p:nvSpPr>
          <p:cNvPr id="23" name="Text 20"/>
          <p:cNvSpPr/>
          <p:nvPr/>
        </p:nvSpPr>
        <p:spPr>
          <a:xfrm>
            <a:off x="4667250" y="2381250"/>
            <a:ext cx="28485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不可旋转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4667250" y="2800350"/>
            <a:ext cx="41061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当接收到 命中</a:t>
            </a:r>
            <a:endParaRPr lang="en-US" sz="820" dirty="0"/>
          </a:p>
        </p:txBody>
      </p:sp>
      <p:sp>
        <p:nvSpPr>
          <p:cNvPr id="25" name="Text 22"/>
          <p:cNvSpPr/>
          <p:nvPr/>
        </p:nvSpPr>
        <p:spPr>
          <a:xfrm>
            <a:off x="4667250" y="3009900"/>
            <a:ext cx="50303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换成「中箭」造型</a:t>
            </a:r>
            <a:endParaRPr lang="en-US" sz="820" dirty="0"/>
          </a:p>
        </p:txBody>
      </p:sp>
      <p:sp>
        <p:nvSpPr>
          <p:cNvPr id="26" name="Text 23"/>
          <p:cNvSpPr/>
          <p:nvPr/>
        </p:nvSpPr>
        <p:spPr>
          <a:xfrm>
            <a:off x="6810375" y="1214438"/>
            <a:ext cx="1981914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🤴 王子</a:t>
            </a:r>
            <a:endParaRPr lang="en-US" sz="900" dirty="0"/>
          </a:p>
        </p:txBody>
      </p:sp>
      <p:sp>
        <p:nvSpPr>
          <p:cNvPr id="27" name="Text 24"/>
          <p:cNvSpPr/>
          <p:nvPr/>
        </p:nvSpPr>
        <p:spPr>
          <a:xfrm>
            <a:off x="6810375" y="1404938"/>
            <a:ext cx="1981914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当🟢点下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移到指定位置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当接收到 命中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说「你真棒！」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 2 秒</a:t>
            </a:r>
            <a:endParaRPr lang="en-US" sz="820" dirty="0"/>
          </a:p>
        </p:txBody>
      </p:sp>
      <p:sp>
        <p:nvSpPr>
          <p:cNvPr id="28" name="Text 25"/>
          <p:cNvSpPr/>
          <p:nvPr/>
        </p:nvSpPr>
        <p:spPr>
          <a:xfrm>
            <a:off x="571500" y="3429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四个角色通过"命中"广播串联：箭发 → 靶子收 → 靶子换造型 → 王子说话</a:t>
            </a:r>
            <a:endParaRPr lang="en-US" sz="1050" dirty="0"/>
          </a:p>
        </p:txBody>
      </p:sp>
      <p:sp>
        <p:nvSpPr>
          <p:cNvPr id="29" name="Text 2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30" name="Text 2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23 / 24</a:t>
            </a:r>
            <a:endParaRPr lang="en-US" sz="6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🏺 知识扩展</a:t>
            </a:r>
            <a:endParaRPr lang="en-US" sz="900" dirty="0"/>
          </a:p>
        </p:txBody>
      </p:sp>
      <p:sp>
        <p:nvSpPr>
          <p:cNvPr id="5" name="Shape 1"/>
          <p:cNvSpPr/>
          <p:nvPr/>
        </p:nvSpPr>
        <p:spPr>
          <a:xfrm>
            <a:off x="571500" y="1190625"/>
            <a:ext cx="298132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42875" dist="38100" dir="5400000">
              <a:srgbClr val="FF9800">
                <a:alpha val="18000"/>
              </a:srgbClr>
            </a:outerShdw>
          </a:effectLst>
        </p:spPr>
      </p:sp>
      <p:sp>
        <p:nvSpPr>
          <p:cNvPr id="6" name="Shape 2"/>
          <p:cNvSpPr/>
          <p:nvPr/>
        </p:nvSpPr>
        <p:spPr>
          <a:xfrm>
            <a:off x="3381375" y="1190625"/>
            <a:ext cx="298132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42875" dist="38100" dir="5400000">
              <a:srgbClr val="1E88FF">
                <a:alpha val="18000"/>
              </a:srgbClr>
            </a:outerShdw>
          </a:effectLst>
        </p:spPr>
      </p:sp>
      <p:sp>
        <p:nvSpPr>
          <p:cNvPr id="7" name="Shape 3"/>
          <p:cNvSpPr/>
          <p:nvPr/>
        </p:nvSpPr>
        <p:spPr>
          <a:xfrm>
            <a:off x="6191250" y="1190625"/>
            <a:ext cx="269557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  <a:effectLst>
            <a:outerShdw sx="100000" sy="100000" kx="0" ky="0" algn="bl" rotWithShape="0" blurRad="142875" dist="38100" dir="5400000">
              <a:srgbClr val="4ECDC4">
                <a:alpha val="18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571500" y="2762250"/>
            <a:ext cx="8220075" cy="1171575"/>
          </a:xfrm>
          <a:prstGeom prst="roundRect">
            <a:avLst>
              <a:gd name="adj" fmla="val 975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射箭的前世今生</a:t>
            </a:r>
            <a:endParaRPr lang="en-US" sz="2920" dirty="0"/>
          </a:p>
        </p:txBody>
      </p:sp>
      <p:sp>
        <p:nvSpPr>
          <p:cNvPr id="10" name="Text 6"/>
          <p:cNvSpPr/>
          <p:nvPr/>
        </p:nvSpPr>
        <p:spPr>
          <a:xfrm>
            <a:off x="714375" y="1285875"/>
            <a:ext cx="241696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🏺 远古起源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714375" y="1524000"/>
            <a:ext cx="2416969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射箭历史超过20000年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最早用于打猎获取食物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石器时代就有了弓箭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是人类最早的远程武器</a:t>
            </a:r>
            <a:endParaRPr lang="en-US" sz="970" dirty="0"/>
          </a:p>
        </p:txBody>
      </p:sp>
      <p:sp>
        <p:nvSpPr>
          <p:cNvPr id="12" name="Text 8"/>
          <p:cNvSpPr/>
          <p:nvPr/>
        </p:nvSpPr>
        <p:spPr>
          <a:xfrm>
            <a:off x="3524250" y="1285875"/>
            <a:ext cx="241696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👑 君子六艺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3524250" y="1524000"/>
            <a:ext cx="2416969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周朝君子必学六艺：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礼、乐、射、御、书、数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射箭是君子的必修课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代表着品德与修养</a:t>
            </a:r>
            <a:endParaRPr lang="en-US" sz="970" dirty="0"/>
          </a:p>
        </p:txBody>
      </p:sp>
      <p:sp>
        <p:nvSpPr>
          <p:cNvPr id="14" name="Text 10"/>
          <p:cNvSpPr/>
          <p:nvPr/>
        </p:nvSpPr>
        <p:spPr>
          <a:xfrm>
            <a:off x="6334125" y="1285875"/>
            <a:ext cx="2126932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现代射箭</a:t>
            </a:r>
            <a:endParaRPr lang="en-US" sz="1050" dirty="0"/>
          </a:p>
        </p:txBody>
      </p:sp>
      <p:sp>
        <p:nvSpPr>
          <p:cNvPr id="15" name="Text 11"/>
          <p:cNvSpPr/>
          <p:nvPr/>
        </p:nvSpPr>
        <p:spPr>
          <a:xfrm>
            <a:off x="6334125" y="1524000"/>
            <a:ext cx="2126932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1900年成为奥运项目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韩国、中国都是射箭强国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有反曲弓和复合弓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考验专注力和稳定性</a:t>
            </a:r>
            <a:endParaRPr lang="en-US" sz="970" dirty="0"/>
          </a:p>
        </p:txBody>
      </p:sp>
      <p:sp>
        <p:nvSpPr>
          <p:cNvPr id="16" name="Text 12"/>
          <p:cNvSpPr/>
          <p:nvPr/>
        </p:nvSpPr>
        <p:spPr>
          <a:xfrm>
            <a:off x="714375" y="285750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🔍 我们的射箭游戏和真实射箭有什么联系？</a:t>
            </a:r>
            <a:endParaRPr lang="en-US" sz="1120" dirty="0"/>
          </a:p>
        </p:txBody>
      </p:sp>
      <p:sp>
        <p:nvSpPr>
          <p:cNvPr id="17" name="Text 13"/>
          <p:cNvSpPr/>
          <p:nvPr/>
        </p:nvSpPr>
        <p:spPr>
          <a:xfrm>
            <a:off x="714375" y="3095625"/>
            <a:ext cx="7734300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🏹 弓拉开合上 → 真实射箭的拉弓动作 🎯 箭飞向靶子 → 射箭的弹道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命中广播 → 裁判宣布结果 🎨 靶子换造型 → 中靶的视觉反馈</a:t>
            </a:r>
            <a:endParaRPr lang="en-US" sz="1050" dirty="0"/>
          </a:p>
        </p:txBody>
      </p:sp>
      <p:sp>
        <p:nvSpPr>
          <p:cNvPr id="18" name="Text 14"/>
          <p:cNvSpPr/>
          <p:nvPr/>
        </p:nvSpPr>
        <p:spPr>
          <a:xfrm>
            <a:off x="571500" y="3810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今天我们不仅学了编程，还了解了射箭的千年文化！</a:t>
            </a:r>
            <a:endParaRPr lang="en-US" sz="1350" dirty="0"/>
          </a:p>
        </p:txBody>
      </p:sp>
      <p:sp>
        <p:nvSpPr>
          <p:cNvPr id="19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20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24 / 24</a:t>
            </a:r>
            <a:endParaRPr lang="en-US" sz="6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📖 课前导入</a:t>
            </a:r>
            <a:endParaRPr lang="en-US" sz="970" dirty="0"/>
          </a:p>
        </p:txBody>
      </p:sp>
      <p:sp>
        <p:nvSpPr>
          <p:cNvPr id="5" name="Shape 1"/>
          <p:cNvSpPr/>
          <p:nvPr/>
        </p:nvSpPr>
        <p:spPr>
          <a:xfrm>
            <a:off x="571500" y="666750"/>
            <a:ext cx="5657850" cy="1943100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Shape 2"/>
          <p:cNvSpPr/>
          <p:nvPr/>
        </p:nvSpPr>
        <p:spPr>
          <a:xfrm>
            <a:off x="571500" y="2381250"/>
            <a:ext cx="2028825" cy="981075"/>
          </a:xfrm>
          <a:prstGeom prst="roundRect">
            <a:avLst>
              <a:gd name="adj" fmla="val 11650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7" name="Text 3"/>
          <p:cNvSpPr/>
          <p:nvPr/>
        </p:nvSpPr>
        <p:spPr>
          <a:xfrm>
            <a:off x="987028" y="2774156"/>
            <a:ext cx="5689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🏺 博古通今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1555998" y="2752725"/>
            <a:ext cx="63823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射箭有上万年历史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最早可追溯到石器时代</a:t>
            </a:r>
            <a:endParaRPr lang="en-US" sz="820" dirty="0"/>
          </a:p>
        </p:txBody>
      </p:sp>
      <p:sp>
        <p:nvSpPr>
          <p:cNvPr id="9" name="Shape 5"/>
          <p:cNvSpPr/>
          <p:nvPr/>
        </p:nvSpPr>
        <p:spPr>
          <a:xfrm>
            <a:off x="2714625" y="2381250"/>
            <a:ext cx="2028825" cy="981075"/>
          </a:xfrm>
          <a:prstGeom prst="roundRect">
            <a:avLst>
              <a:gd name="adj" fmla="val 11650"/>
            </a:avLst>
          </a:prstGeom>
          <a:solidFill>
            <a:srgbClr val="E0F7FA"/>
          </a:solidFill>
          <a:ln w="14288">
            <a:solidFill>
              <a:srgbClr val="4ECDC4"/>
            </a:solidFill>
            <a:prstDash val="solid"/>
          </a:ln>
          <a:effectLst>
            <a:outerShdw sx="100000" sy="100000" kx="0" ky="0" algn="bl" rotWithShape="0" blurRad="101600" dist="40411" dir="2700000">
              <a:srgbClr val="4ECDC4">
                <a:alpha val="100000"/>
              </a:srgbClr>
            </a:outerShdw>
          </a:effectLst>
        </p:spPr>
      </p:sp>
      <p:sp>
        <p:nvSpPr>
          <p:cNvPr id="10" name="Text 6"/>
          <p:cNvSpPr/>
          <p:nvPr/>
        </p:nvSpPr>
        <p:spPr>
          <a:xfrm>
            <a:off x="3098676" y="2774156"/>
            <a:ext cx="5689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E0F7FA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👑 君子六艺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3667646" y="2752725"/>
            <a:ext cx="70205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中国古代：礼乐射御书数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射箭是君子的必修课</a:t>
            </a:r>
            <a:endParaRPr lang="en-US" sz="820" dirty="0"/>
          </a:p>
        </p:txBody>
      </p:sp>
      <p:sp>
        <p:nvSpPr>
          <p:cNvPr id="12" name="Shape 8"/>
          <p:cNvSpPr/>
          <p:nvPr/>
        </p:nvSpPr>
        <p:spPr>
          <a:xfrm>
            <a:off x="4857750" y="2381250"/>
            <a:ext cx="2028825" cy="981075"/>
          </a:xfrm>
          <a:prstGeom prst="roundRect">
            <a:avLst>
              <a:gd name="adj" fmla="val 11650"/>
            </a:avLst>
          </a:prstGeom>
          <a:solidFill>
            <a:srgbClr val="FCE4EC"/>
          </a:solidFill>
          <a:ln w="14288">
            <a:solidFill>
              <a:srgbClr val="FF6B9D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</p:sp>
      <p:sp>
        <p:nvSpPr>
          <p:cNvPr id="13" name="Text 9"/>
          <p:cNvSpPr/>
          <p:nvPr/>
        </p:nvSpPr>
        <p:spPr>
          <a:xfrm>
            <a:off x="5304681" y="2774156"/>
            <a:ext cx="5689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CE4EC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百步穿杨</a:t>
            </a:r>
            <a:endParaRPr lang="en-US" sz="1350" dirty="0"/>
          </a:p>
        </p:txBody>
      </p:sp>
      <p:sp>
        <p:nvSpPr>
          <p:cNvPr id="14" name="Text 10"/>
          <p:cNvSpPr/>
          <p:nvPr/>
        </p:nvSpPr>
        <p:spPr>
          <a:xfrm>
            <a:off x="5873651" y="2752725"/>
            <a:ext cx="574408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形容射箭技术高超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百步之外射中杨柳叶</a:t>
            </a:r>
            <a:endParaRPr lang="en-US" sz="820" dirty="0"/>
          </a:p>
        </p:txBody>
      </p:sp>
      <p:sp>
        <p:nvSpPr>
          <p:cNvPr id="15" name="Text 11"/>
          <p:cNvSpPr/>
          <p:nvPr/>
        </p:nvSpPr>
        <p:spPr>
          <a:xfrm>
            <a:off x="762000" y="76200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9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🏹 童话王国的射箭大赛</a:t>
            </a:r>
            <a:endParaRPr lang="en-US" sz="1950" dirty="0"/>
          </a:p>
        </p:txBody>
      </p:sp>
      <p:sp>
        <p:nvSpPr>
          <p:cNvPr id="16" name="Text 12"/>
          <p:cNvSpPr/>
          <p:nvPr/>
        </p:nvSpPr>
        <p:spPr>
          <a:xfrm>
            <a:off x="762000" y="1095375"/>
            <a:ext cx="4833937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童话王国举办了一年一度的射箭大赛！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王子拉开弓 → 箭飞向靶子 → 靶子在动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王子需要知道：什么时候射中了？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我们能用广播帮他们传消息吗？</a:t>
            </a:r>
            <a:endParaRPr lang="en-US" sz="1120" dirty="0"/>
          </a:p>
        </p:txBody>
      </p:sp>
      <p:sp>
        <p:nvSpPr>
          <p:cNvPr id="17" name="Text 13"/>
          <p:cNvSpPr/>
          <p:nvPr/>
        </p:nvSpPr>
        <p:spPr>
          <a:xfrm>
            <a:off x="571500" y="35718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🏹 射箭有什么神奇的地方？开弓、放箭、中靶——每一步都有秘密等着我们去发现！</a:t>
            </a:r>
            <a:endParaRPr lang="en-US" sz="1050" dirty="0"/>
          </a:p>
        </p:txBody>
      </p:sp>
      <p:sp>
        <p:nvSpPr>
          <p:cNvPr id="18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19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 / 24</a:t>
            </a:r>
            <a:endParaRPr lang="en-US" sz="6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980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🔍 功能分析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381000" y="1143000"/>
            <a:ext cx="3648075" cy="3552825"/>
          </a:xfrm>
          <a:prstGeom prst="roundRect">
            <a:avLst>
              <a:gd name="adj" fmla="val 3753"/>
            </a:avLst>
          </a:prstGeom>
          <a:solidFill>
            <a:srgbClr val="FFFFFF"/>
          </a:solidFill>
          <a:ln w="14288">
            <a:solidFill>
              <a:srgbClr val="8392AE"/>
            </a:solidFill>
            <a:prstDash val="dash"/>
          </a:ln>
        </p:spPr>
      </p:sp>
      <p:sp>
        <p:nvSpPr>
          <p:cNvPr id="6" name="Shape 3"/>
          <p:cNvSpPr/>
          <p:nvPr/>
        </p:nvSpPr>
        <p:spPr>
          <a:xfrm>
            <a:off x="4095750" y="1143000"/>
            <a:ext cx="2647950" cy="1028700"/>
          </a:xfrm>
          <a:prstGeom prst="roundRect">
            <a:avLst>
              <a:gd name="adj" fmla="val 9259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137919" y="1547813"/>
            <a:ext cx="289247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3E0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🏹 弓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5427166" y="1590675"/>
            <a:ext cx="278480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拉开合上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4095750" y="2000250"/>
            <a:ext cx="2647950" cy="1028700"/>
          </a:xfrm>
          <a:prstGeom prst="roundRect">
            <a:avLst>
              <a:gd name="adj" fmla="val 9259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137249" y="2405062"/>
            <a:ext cx="289247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E3F2FD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箭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5426497" y="2447925"/>
            <a:ext cx="279764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Y轴发射</a:t>
            </a:r>
            <a:endParaRPr lang="en-US" sz="900" dirty="0"/>
          </a:p>
        </p:txBody>
      </p:sp>
      <p:sp>
        <p:nvSpPr>
          <p:cNvPr id="12" name="Shape 9"/>
          <p:cNvSpPr/>
          <p:nvPr/>
        </p:nvSpPr>
        <p:spPr>
          <a:xfrm>
            <a:off x="6572250" y="1143000"/>
            <a:ext cx="2457450" cy="1028700"/>
          </a:xfrm>
          <a:prstGeom prst="roundRect">
            <a:avLst>
              <a:gd name="adj" fmla="val 9259"/>
            </a:avLst>
          </a:prstGeom>
          <a:solidFill>
            <a:srgbClr val="FCE4EC"/>
          </a:solidFill>
          <a:ln w="14288">
            <a:solidFill>
              <a:srgbClr val="FF6B9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462019" y="1547813"/>
            <a:ext cx="403547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CE4EC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靶子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7865566" y="1590675"/>
            <a:ext cx="278480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随机移动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572250" y="2000250"/>
            <a:ext cx="2457450" cy="1028700"/>
          </a:xfrm>
          <a:prstGeom prst="roundRect">
            <a:avLst>
              <a:gd name="adj" fmla="val 9259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427714" y="2405062"/>
            <a:ext cx="403547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E8F5E9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🤴 王子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7831262" y="2447925"/>
            <a:ext cx="348119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命中说真棒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拆解射箭游戏</a:t>
            </a:r>
            <a:endParaRPr lang="en-US" sz="2920" dirty="0"/>
          </a:p>
        </p:txBody>
      </p:sp>
      <p:sp>
        <p:nvSpPr>
          <p:cNvPr id="19" name="Text 16"/>
          <p:cNvSpPr/>
          <p:nvPr/>
        </p:nvSpPr>
        <p:spPr>
          <a:xfrm>
            <a:off x="523875" y="1285875"/>
            <a:ext cx="309372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🎮 整体功能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523875" y="1571625"/>
            <a:ext cx="3093720" cy="2667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按空格键 → 弓拉开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再按 → 箭飞出去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靶子在不停地移动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箭碰到靶子 → 射中！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王子知道后欢呼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4095750" y="809625"/>
            <a:ext cx="96678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 拆成4个角色</a:t>
            </a:r>
            <a:endParaRPr lang="en-US" sz="1120" dirty="0"/>
          </a:p>
        </p:txBody>
      </p:sp>
      <p:sp>
        <p:nvSpPr>
          <p:cNvPr id="22" name="Text 19"/>
          <p:cNvSpPr/>
          <p:nvPr/>
        </p:nvSpPr>
        <p:spPr>
          <a:xfrm>
            <a:off x="571500" y="45243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四个角色怎么互相通知？今天学「广播」——发消息的小喇叭！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04 / 24</a:t>
            </a:r>
            <a:endParaRPr lang="en-US" sz="6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2524125"/>
            <a:ext cx="23812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4757">
                <a:alpha val="2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710482" y="2847975"/>
            <a:ext cx="48421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 广播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678260" y="3114675"/>
            <a:ext cx="556960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发消息给所有角色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3381375" y="2524125"/>
            <a:ext cx="23812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2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4124102" y="2847975"/>
            <a:ext cx="89579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⏳ 广播并等待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4331866" y="3114675"/>
            <a:ext cx="487397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发完等大家做完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000750" y="2524125"/>
            <a:ext cx="23812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6812087" y="2847975"/>
            <a:ext cx="75857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造型切换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6985546" y="3114675"/>
            <a:ext cx="417758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换外观做反馈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9750" dirty="0"/>
          </a:p>
        </p:txBody>
      </p:sp>
      <p:sp>
        <p:nvSpPr>
          <p:cNvPr id="15" name="Text 13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</a:t>
            </a:r>
            <a:endParaRPr lang="en-US" sz="4500" dirty="0"/>
          </a:p>
        </p:txBody>
      </p:sp>
      <p:sp>
        <p:nvSpPr>
          <p:cNvPr id="16" name="Text 14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广播机制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掌握这三个新知识，你的角色就能互相"打电话"了！📞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571500" y="438150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19" name="Text 17"/>
          <p:cNvSpPr/>
          <p:nvPr/>
        </p:nvSpPr>
        <p:spPr>
          <a:xfrm>
            <a:off x="8096250" y="4381500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05 / 24</a:t>
            </a:r>
            <a:endParaRPr lang="en-US" sz="6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新积木①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505075" cy="1552575"/>
          </a:xfrm>
          <a:prstGeom prst="roundRect">
            <a:avLst>
              <a:gd name="adj" fmla="val 7362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952750" y="1190625"/>
            <a:ext cx="2981325" cy="1552575"/>
          </a:xfrm>
          <a:prstGeom prst="roundRect">
            <a:avLst>
              <a:gd name="adj" fmla="val 7362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810250" y="1190625"/>
            <a:ext cx="2981325" cy="1552575"/>
          </a:xfrm>
          <a:prstGeom prst="roundRect">
            <a:avLst>
              <a:gd name="adj" fmla="val 736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71500" y="2619375"/>
            <a:ext cx="1933575" cy="981075"/>
          </a:xfrm>
          <a:prstGeom prst="roundRect">
            <a:avLst>
              <a:gd name="adj" fmla="val 11650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296144" y="2819400"/>
            <a:ext cx="48421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E88FF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🛠️ 动手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1298153" y="3086100"/>
            <a:ext cx="487397" cy="3143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广播积木在</a:t>
            </a:r>
            <a:pPr algn="ctr" indent="0" marL="0">
              <a:buNone/>
            </a:pPr>
            <a:endParaRPr lang="en-US" sz="1050" dirty="0"/>
          </a:p>
          <a:p>
            <a:pPr algn="ctr" indent="0" marL="0">
              <a:buNone/>
            </a:pPr>
            <a:r>
              <a:rPr lang="en-US" sz="10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事件分类里找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3333750" y="2619375"/>
            <a:ext cx="2981325" cy="1266825"/>
          </a:xfrm>
          <a:prstGeom prst="roundRect">
            <a:avLst>
              <a:gd name="adj" fmla="val 902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286500" y="2619375"/>
            <a:ext cx="2252615" cy="981075"/>
          </a:xfrm>
          <a:prstGeom prst="roundRect">
            <a:avLst>
              <a:gd name="adj" fmla="val 9709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懂了！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广播 · 发送消息</a:t>
            </a:r>
            <a:endParaRPr lang="en-US" sz="2920" dirty="0"/>
          </a:p>
        </p:txBody>
      </p:sp>
      <p:sp>
        <p:nvSpPr>
          <p:cNvPr id="14" name="Text 11"/>
          <p:cNvSpPr/>
          <p:nvPr/>
        </p:nvSpPr>
        <p:spPr>
          <a:xfrm>
            <a:off x="714375" y="1285875"/>
            <a:ext cx="193357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想一想</a:t>
            </a:r>
            <a:endParaRPr lang="en-US" sz="1120" dirty="0"/>
          </a:p>
        </p:txBody>
      </p:sp>
      <p:sp>
        <p:nvSpPr>
          <p:cNvPr id="15" name="Text 12"/>
          <p:cNvSpPr/>
          <p:nvPr/>
        </p:nvSpPr>
        <p:spPr>
          <a:xfrm>
            <a:off x="714375" y="1524000"/>
            <a:ext cx="1933575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靶子被射中了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怎么通知王子？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需要一个传消息的方法！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3095625" y="1285875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认识广播</a:t>
            </a:r>
            <a:endParaRPr lang="en-US" sz="1120" dirty="0"/>
          </a:p>
        </p:txBody>
      </p:sp>
      <p:sp>
        <p:nvSpPr>
          <p:cNvPr id="17" name="Text 14"/>
          <p:cNvSpPr/>
          <p:nvPr/>
        </p:nvSpPr>
        <p:spPr>
          <a:xfrm>
            <a:off x="3095625" y="1524000"/>
            <a:ext cx="2416969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事件类积木（黄色）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发出一条消息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所有角色都能收到！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5953125" y="1285875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🛎️ 生活比喻</a:t>
            </a:r>
            <a:endParaRPr lang="en-US" sz="1120" dirty="0"/>
          </a:p>
        </p:txBody>
      </p:sp>
      <p:sp>
        <p:nvSpPr>
          <p:cNvPr id="19" name="Text 16"/>
          <p:cNvSpPr/>
          <p:nvPr/>
        </p:nvSpPr>
        <p:spPr>
          <a:xfrm>
            <a:off x="5953125" y="1524000"/>
            <a:ext cx="2416969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就像老师喊"下课啦"🛎️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全班同学都听到了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 = 舞台上的大喇叭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2762250" y="2809875"/>
            <a:ext cx="58007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375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3750" dirty="0"/>
          </a:p>
        </p:txBody>
      </p:sp>
      <p:sp>
        <p:nvSpPr>
          <p:cNvPr id="21" name="Text 18"/>
          <p:cNvSpPr/>
          <p:nvPr/>
        </p:nvSpPr>
        <p:spPr>
          <a:xfrm>
            <a:off x="3476625" y="2714625"/>
            <a:ext cx="2416969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广播（消息1）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创建一个"命中"消息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发给舞台上所有角色</a:t>
            </a:r>
            <a:endParaRPr lang="en-US" sz="1120" dirty="0"/>
          </a:p>
        </p:txBody>
      </p:sp>
      <p:sp>
        <p:nvSpPr>
          <p:cNvPr id="22" name="Text 19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广播就是给所有角色群发消息——一喊大家都听见！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06 / 24</a:t>
            </a:r>
            <a:endParaRPr lang="en-US" sz="6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新积木②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505075" cy="1457325"/>
          </a:xfrm>
          <a:prstGeom prst="roundRect">
            <a:avLst>
              <a:gd name="adj" fmla="val 7843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952750" y="1143000"/>
            <a:ext cx="3076575" cy="1457325"/>
          </a:xfrm>
          <a:prstGeom prst="roundRect">
            <a:avLst>
              <a:gd name="adj" fmla="val 7843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905500" y="1143000"/>
            <a:ext cx="2886075" cy="1362075"/>
          </a:xfrm>
          <a:prstGeom prst="roundRect">
            <a:avLst>
              <a:gd name="adj" fmla="val 839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6000750" y="1452562"/>
            <a:ext cx="1190625" cy="714375"/>
          </a:xfrm>
          <a:prstGeom prst="roundRect">
            <a:avLst>
              <a:gd name="adj" fmla="val 10667"/>
            </a:avLst>
          </a:prstGeom>
          <a:solidFill>
            <a:srgbClr val="FFFFFF"/>
          </a:solidFill>
          <a:ln/>
        </p:spPr>
      </p:sp>
      <p:sp>
        <p:nvSpPr>
          <p:cNvPr id="9" name="Text 6"/>
          <p:cNvSpPr/>
          <p:nvPr/>
        </p:nvSpPr>
        <p:spPr>
          <a:xfrm>
            <a:off x="6454825" y="1616869"/>
            <a:ext cx="282476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📱 广播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6481688" y="1774031"/>
            <a:ext cx="232105" cy="2286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发群消息</a:t>
            </a:r>
            <a:pPr algn="ctr" indent="0" marL="0">
              <a:buNone/>
            </a:pP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发完就走</a:t>
            </a:r>
            <a:endParaRPr lang="en-US" sz="750" dirty="0"/>
          </a:p>
        </p:txBody>
      </p:sp>
      <p:sp>
        <p:nvSpPr>
          <p:cNvPr id="11" name="Shape 8"/>
          <p:cNvSpPr/>
          <p:nvPr/>
        </p:nvSpPr>
        <p:spPr>
          <a:xfrm>
            <a:off x="7286625" y="1452562"/>
            <a:ext cx="1190625" cy="714375"/>
          </a:xfrm>
          <a:prstGeom prst="roundRect">
            <a:avLst>
              <a:gd name="adj" fmla="val 10667"/>
            </a:avLst>
          </a:prstGeom>
          <a:solidFill>
            <a:srgbClr val="FFFFFF"/>
          </a:solidFill>
          <a:ln/>
        </p:spPr>
      </p:sp>
      <p:sp>
        <p:nvSpPr>
          <p:cNvPr id="12" name="Text 9"/>
          <p:cNvSpPr/>
          <p:nvPr/>
        </p:nvSpPr>
        <p:spPr>
          <a:xfrm>
            <a:off x="7620670" y="1616869"/>
            <a:ext cx="522536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📞 广播并等待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738988" y="1774031"/>
            <a:ext cx="290112" cy="2286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打电话</a:t>
            </a:r>
            <a:pPr algn="ctr" indent="0" marL="0">
              <a:buNone/>
            </a:pP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等对方说完</a:t>
            </a:r>
            <a:endParaRPr lang="en-US" sz="750" dirty="0"/>
          </a:p>
        </p:txBody>
      </p:sp>
      <p:sp>
        <p:nvSpPr>
          <p:cNvPr id="14" name="Shape 11"/>
          <p:cNvSpPr/>
          <p:nvPr/>
        </p:nvSpPr>
        <p:spPr>
          <a:xfrm>
            <a:off x="571500" y="2476500"/>
            <a:ext cx="1933575" cy="885825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296144" y="2628900"/>
            <a:ext cx="48421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E88FF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🛠️ 动手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1298153" y="2895600"/>
            <a:ext cx="487397" cy="3143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两个积木</a:t>
            </a:r>
            <a:pPr algn="ctr" indent="0" marL="0">
              <a:buNone/>
            </a:pPr>
            <a:endParaRPr lang="en-US" sz="1050" dirty="0"/>
          </a:p>
          <a:p>
            <a:pPr algn="ctr" indent="0" marL="0">
              <a:buNone/>
            </a:pPr>
            <a:r>
              <a:rPr lang="en-US" sz="10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都在事件模块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3333750" y="2476500"/>
            <a:ext cx="2981325" cy="1171575"/>
          </a:xfrm>
          <a:prstGeom prst="roundRect">
            <a:avLst>
              <a:gd name="adj" fmla="val 975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286500" y="2476500"/>
            <a:ext cx="2252615" cy="885825"/>
          </a:xfrm>
          <a:prstGeom prst="roundRect">
            <a:avLst>
              <a:gd name="adj" fmla="val 1075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懂了！</a:t>
            </a:r>
            <a:endParaRPr lang="en-US" sz="2250" dirty="0"/>
          </a:p>
        </p:txBody>
      </p:sp>
      <p:sp>
        <p:nvSpPr>
          <p:cNvPr id="19" name="Text 1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广播并等待 · 发完等回复</a:t>
            </a:r>
            <a:endParaRPr lang="en-US" sz="2920" dirty="0"/>
          </a:p>
        </p:txBody>
      </p:sp>
      <p:sp>
        <p:nvSpPr>
          <p:cNvPr id="20" name="Text 17"/>
          <p:cNvSpPr/>
          <p:nvPr/>
        </p:nvSpPr>
        <p:spPr>
          <a:xfrm>
            <a:off x="714375" y="1238250"/>
            <a:ext cx="193357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想一想</a:t>
            </a:r>
            <a:endParaRPr lang="en-US" sz="1120" dirty="0"/>
          </a:p>
        </p:txBody>
      </p:sp>
      <p:sp>
        <p:nvSpPr>
          <p:cNvPr id="21" name="Text 18"/>
          <p:cNvSpPr/>
          <p:nvPr/>
        </p:nvSpPr>
        <p:spPr>
          <a:xfrm>
            <a:off x="714375" y="1476375"/>
            <a:ext cx="1933575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消息发出去了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发消息的人要不要等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别人做完再说？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3095625" y="1238250"/>
            <a:ext cx="251364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广播并等待</a:t>
            </a:r>
            <a:endParaRPr lang="en-US" sz="1120" dirty="0"/>
          </a:p>
        </p:txBody>
      </p:sp>
      <p:sp>
        <p:nvSpPr>
          <p:cNvPr id="23" name="Text 20"/>
          <p:cNvSpPr/>
          <p:nvPr/>
        </p:nvSpPr>
        <p:spPr>
          <a:xfrm>
            <a:off x="3095625" y="1476375"/>
            <a:ext cx="2513647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事件类积木（黄色）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发出消息后暂停自己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等所有收到消息的角色做完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再继续往下执行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6000750" y="1214437"/>
            <a:ext cx="251364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📡 vs ⏳ 生活对比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2762250" y="2667000"/>
            <a:ext cx="58007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375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3750" dirty="0"/>
          </a:p>
        </p:txBody>
      </p:sp>
      <p:sp>
        <p:nvSpPr>
          <p:cNvPr id="26" name="Text 23"/>
          <p:cNvSpPr/>
          <p:nvPr/>
        </p:nvSpPr>
        <p:spPr>
          <a:xfrm>
            <a:off x="3476625" y="2571750"/>
            <a:ext cx="2416969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⏳ 广播（命中）并等待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等王子说完"你真棒"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再继续下一步</a:t>
            </a:r>
            <a:endParaRPr lang="en-US" sz="1120" dirty="0"/>
          </a:p>
        </p:txBody>
      </p:sp>
      <p:sp>
        <p:nvSpPr>
          <p:cNvPr id="27" name="Text 24"/>
          <p:cNvSpPr/>
          <p:nvPr/>
        </p:nvSpPr>
        <p:spPr>
          <a:xfrm>
            <a:off x="571500" y="36195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⏳ 广播并等待 = 发完消息停下来等大家做完——有礼貌！</a:t>
            </a:r>
            <a:endParaRPr lang="en-US" sz="1050" dirty="0"/>
          </a:p>
        </p:txBody>
      </p:sp>
      <p:sp>
        <p:nvSpPr>
          <p:cNvPr id="28" name="Text 2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29" name="Text 2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07 / 24</a:t>
            </a:r>
            <a:endParaRPr lang="en-US" sz="6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 对比总结</a:t>
            </a:r>
            <a:endParaRPr lang="en-US" sz="970" dirty="0"/>
          </a:p>
        </p:txBody>
      </p:sp>
      <p:sp>
        <p:nvSpPr>
          <p:cNvPr id="5" name="Text 2"/>
          <p:cNvSpPr/>
          <p:nvPr/>
        </p:nvSpPr>
        <p:spPr>
          <a:xfrm>
            <a:off x="571500" y="1381125"/>
            <a:ext cx="4012168" cy="342900"/>
          </a:xfrm>
          <a:prstGeom prst="roundRect">
            <a:avLst>
              <a:gd name="adj" fmla="val 22222"/>
            </a:avLst>
          </a:prstGeom>
          <a:solidFill>
            <a:srgbClr val="1E88F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📡 广播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4524375" y="1381125"/>
            <a:ext cx="4012168" cy="342900"/>
          </a:xfrm>
          <a:prstGeom prst="roundRect">
            <a:avLst>
              <a:gd name="adj" fmla="val 22222"/>
            </a:avLst>
          </a:prstGeom>
          <a:solidFill>
            <a:srgbClr val="FF6B9D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⏳ 广播并等待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571500" y="1666875"/>
            <a:ext cx="4210050" cy="12001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Shape 5"/>
          <p:cNvSpPr/>
          <p:nvPr/>
        </p:nvSpPr>
        <p:spPr>
          <a:xfrm>
            <a:off x="4524375" y="1666875"/>
            <a:ext cx="4210050" cy="12001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9" name="Shape 6"/>
          <p:cNvSpPr/>
          <p:nvPr/>
        </p:nvSpPr>
        <p:spPr>
          <a:xfrm>
            <a:off x="571500" y="3095625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500" y="1666875"/>
            <a:ext cx="4210050" cy="1200150"/>
          </a:xfrm>
          <a:prstGeom prst="rect">
            <a:avLst/>
          </a:prstGeom>
        </p:spPr>
      </p:pic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4375" y="1666875"/>
            <a:ext cx="4210050" cy="120015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广播 vs 广播并等待</a:t>
            </a:r>
            <a:endParaRPr lang="en-US" sz="2920" dirty="0"/>
          </a:p>
        </p:txBody>
      </p:sp>
      <p:sp>
        <p:nvSpPr>
          <p:cNvPr id="13" name="Text 8"/>
          <p:cNvSpPr/>
          <p:nvPr/>
        </p:nvSpPr>
        <p:spPr>
          <a:xfrm>
            <a:off x="571500" y="10953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对比表格</a:t>
            </a:r>
            <a:endParaRPr lang="en-US" sz="1200" dirty="0"/>
          </a:p>
        </p:txBody>
      </p:sp>
      <p:sp>
        <p:nvSpPr>
          <p:cNvPr id="14" name="Text 9"/>
          <p:cNvSpPr/>
          <p:nvPr/>
        </p:nvSpPr>
        <p:spPr>
          <a:xfrm>
            <a:off x="690562" y="1738313"/>
            <a:ext cx="3770471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📱 像发群消息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发完继续往下跑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不等别人有没有看到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速度更快</a:t>
            </a:r>
            <a:endParaRPr lang="en-US" sz="1050" dirty="0"/>
          </a:p>
        </p:txBody>
      </p:sp>
      <p:sp>
        <p:nvSpPr>
          <p:cNvPr id="15" name="Text 10"/>
          <p:cNvSpPr/>
          <p:nvPr/>
        </p:nvSpPr>
        <p:spPr>
          <a:xfrm>
            <a:off x="4643438" y="1738313"/>
            <a:ext cx="3770471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📞 像打电话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发完停下来等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等对方做完继续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保证顺序不乱</a:t>
            </a:r>
            <a:endParaRPr lang="en-US" sz="1050" dirty="0"/>
          </a:p>
        </p:txBody>
      </p:sp>
      <p:sp>
        <p:nvSpPr>
          <p:cNvPr id="16" name="Text 11"/>
          <p:cNvSpPr/>
          <p:nvPr/>
        </p:nvSpPr>
        <p:spPr>
          <a:xfrm>
            <a:off x="571500" y="2762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⏱️ 时间轴对比</a:t>
            </a:r>
            <a:endParaRPr lang="en-US" sz="1200" dirty="0"/>
          </a:p>
        </p:txBody>
      </p:sp>
      <p:sp>
        <p:nvSpPr>
          <p:cNvPr id="17" name="Text 12"/>
          <p:cNvSpPr/>
          <p:nvPr/>
        </p:nvSpPr>
        <p:spPr>
          <a:xfrm>
            <a:off x="714375" y="3190875"/>
            <a:ext cx="7734300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广播：发消息 → （继续干自己的事） → 别人收到后同时做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⏳ 广播并等待：发消息 → </a:t>
            </a:r>
            <a:pPr algn="l" indent="0" marL="0">
              <a:lnSpc>
                <a:spcPts val="2730"/>
              </a:lnSpc>
              <a:buNone/>
            </a:pPr>
            <a:r>
              <a:rPr lang="en-US" sz="105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停！</a:t>
            </a:r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等别人全部做完 → 确认后再继续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简单说：一个不等，一个等。射箭游戏里我们用「广播并等待」</a:t>
            </a:r>
            <a:endParaRPr lang="en-US" sz="1050" dirty="0"/>
          </a:p>
        </p:txBody>
      </p:sp>
      <p:sp>
        <p:nvSpPr>
          <p:cNvPr id="18" name="Text 1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19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08 / 24</a:t>
            </a:r>
            <a:endParaRPr lang="en-US" sz="6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41148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381000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020068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🏹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917228" y="2619375"/>
            <a:ext cx="3086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弓造型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1952625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2591693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2488853" y="2619375"/>
            <a:ext cx="3086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箭发射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3524250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4163318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4060478" y="2619375"/>
            <a:ext cx="3086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靶子动</a:t>
            </a:r>
            <a:endParaRPr lang="en-US" sz="1350" dirty="0"/>
          </a:p>
        </p:txBody>
      </p:sp>
      <p:sp>
        <p:nvSpPr>
          <p:cNvPr id="14" name="Shape 12"/>
          <p:cNvSpPr/>
          <p:nvPr/>
        </p:nvSpPr>
        <p:spPr>
          <a:xfrm>
            <a:off x="5095875" y="2143125"/>
            <a:ext cx="1381125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FF4757">
                <a:alpha val="15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5734943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💥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5580608" y="2619375"/>
            <a:ext cx="411584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命中广播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571500" y="571500"/>
            <a:ext cx="2416969" cy="1333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9750" dirty="0"/>
          </a:p>
        </p:txBody>
      </p:sp>
      <p:sp>
        <p:nvSpPr>
          <p:cNvPr id="18" name="Text 16"/>
          <p:cNvSpPr/>
          <p:nvPr/>
        </p:nvSpPr>
        <p:spPr>
          <a:xfrm>
            <a:off x="3048000" y="762000"/>
            <a:ext cx="4350544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</a:t>
            </a:r>
            <a:endParaRPr lang="en-US" sz="4500" dirty="0"/>
          </a:p>
        </p:txBody>
      </p:sp>
      <p:sp>
        <p:nvSpPr>
          <p:cNvPr id="19" name="Text 17"/>
          <p:cNvSpPr/>
          <p:nvPr/>
        </p:nvSpPr>
        <p:spPr>
          <a:xfrm>
            <a:off x="3048000" y="1381125"/>
            <a:ext cx="435054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百步穿杨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1166813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2738438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4310063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571500" y="3429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跟着这四步走，射箭达人就是你啦！🏹🎯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L1-5 射箭达人</a:t>
            </a:r>
            <a:endParaRPr lang="en-US" sz="670" dirty="0"/>
          </a:p>
        </p:txBody>
      </p:sp>
      <p:sp>
        <p:nvSpPr>
          <p:cNvPr id="25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09 / 24</a:t>
            </a:r>
            <a:endParaRPr lang="en-US" sz="6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2026-05-20T04:44:04Z</dcterms:created>
  <dcterms:modified xsi:type="dcterms:W3CDTF">2026-05-20T04:44:04Z</dcterms:modified>
</cp:coreProperties>
</file>