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image" Target="../media/image-22-3.png"/><Relationship Id="rId4" Type="http://schemas.openxmlformats.org/officeDocument/2006/relationships/image" Target="../media/image-22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7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0"/>
              </a:lnSpc>
              <a:buNone/>
            </a:pPr>
            <a:r>
              <a:rPr lang="en-US" sz="10500" spc="525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七彩钢琴</a:t>
            </a:r>
            <a:endParaRPr lang="en-US" sz="1050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和小超人一起开音乐会 </a:t>
            </a:r>
            <a:pPr algn="l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🎹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L1-7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1148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45344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845344" y="2619375"/>
            <a:ext cx="452363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画+编程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1952625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413918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📋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2413918" y="2619375"/>
            <a:ext cx="4585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复制×6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3524250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060478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4060478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按下亮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5095875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5632103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🔊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5632103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调音量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6691313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7227540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🌈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7227540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舞台亮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21" name="Text 19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22" name="Text 20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搭建七彩钢琴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1166813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2738438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4310063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5905500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571500" y="3429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跟着这五步走，一架七彩钢琴就诞生啦！🎹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29" name="Text 2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25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7FA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803603" y="197643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03603" y="215741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69423" y="2100263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琴键画好了！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绘制第一个琴键 + 设置乐器 🎹</a:t>
            </a:r>
            <a:endParaRPr lang="en-US" sz="255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操作步骤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4737259" cy="2428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新建角色→选择「绘制」✏️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用矩形工具画一个长方形琴键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用填充工具涂上红色🔴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用文字工具在琴键上写"1"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调整琴键大小和位置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⑥ 拖出「将乐器设为 钢琴（1）」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⑦ 放在绿旗点击的下面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第一个琴键诞生！先试试能不能设好乐器～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25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7FA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803603" y="197643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03603" y="215741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69423" y="2100263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能弹了！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编程琴键1 按数字键演奏 🎵</a:t>
            </a:r>
            <a:endParaRPr lang="en-US" sz="255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操作步骤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590675"/>
            <a:ext cx="119955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拖出「当按下 1 键」事件积木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1875458"/>
            <a:ext cx="13660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下面放「演奏音符 60 0.5 拍」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2160240"/>
            <a:ext cx="10822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（60=哆，0.5拍=短音）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2445023"/>
            <a:ext cx="86298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再放「广播 按键1」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2729805"/>
            <a:ext cx="148686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切换到舞台→拖出「当接收到 按键1」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3014588"/>
            <a:ext cx="10903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放「将颜色特效增加 25」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3306514"/>
            <a:ext cx="29899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⑥ 放「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1370186" y="3306514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604171"/>
            <a:ext cx="8191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⑦ 放「清除图形特效」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14375" y="4145161"/>
            <a:ext cx="1364908" cy="200025"/>
          </a:xfrm>
          <a:prstGeom prst="roundRect">
            <a:avLst>
              <a:gd name="adj" fmla="val 28571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按下1键 = 哆～舞台闪红光！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25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31432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619500" y="1190625"/>
            <a:ext cx="5076825" cy="3076575"/>
          </a:xfrm>
          <a:prstGeom prst="roundRect">
            <a:avLst>
              <a:gd name="adj" fmla="val 3715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复制大法 × 6 做七个琴键 📋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714375" y="1285875"/>
            <a:ext cx="261032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复制大法四步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24000"/>
            <a:ext cx="2610326" cy="2428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右键琴键1→复制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改颜色：换一种新颜色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改数字：把琴键写2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改代码：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 按键改成2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 音符改成62（来）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 广播改成"按键2"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重复6次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得到7个琴键！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3714750" y="1262063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🎹 七键对照表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3714750" y="1476375"/>
            <a:ext cx="4737259" cy="2476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键1 🔴 按下1 → 演奏音符60（哆）→ 广播按键1 → 舞台红光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键2 🟠 按下2 → 演奏音符62（来）→ 广播按键2 → 舞台橙光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键3 🟡 按下3 → 演奏音符64（咪）→ 广播按键3 → 舞台黄光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键4 🟢 按下4 → 演奏音符65（发）→ 广播按键4 → 舞台绿光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键5 🔵 按下5 → 演奏音符67（索）→ 广播按键5 → 舞台青光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键6 🟣 按下6 → 演奏音符69（拉）→ 广播按键6 → 舞台蓝光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键7 🟤 按下7 → 演奏音符71（西）→ 广播按键7 → 舞台紫光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25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7FA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803603" y="197643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03603" y="215741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69423" y="2100263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 按键发光！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按下琴键变亮 ✨ 造型切换</a:t>
            </a:r>
            <a:endParaRPr lang="en-US" sz="270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操作步骤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4737259" cy="2428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打开琴键的「造型」标签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选造型1（正常色）→ 右键复制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得到造型2 → 用填充工具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把颜色调得浅一些/亮一些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（降低饱和度或换成亮色）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切换到代码：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 当按下键时→「换成 造型2」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 当松开键时→「换成 造型1」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按下→变亮 / 松开→恢复 真的太酷了！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25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5238750" cy="314325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810250" y="1190625"/>
            <a:ext cx="2695575" cy="1933575"/>
          </a:xfrm>
          <a:prstGeom prst="roundRect">
            <a:avLst>
              <a:gd name="adj" fmla="val 4926"/>
            </a:avLst>
          </a:prstGeom>
          <a:solidFill>
            <a:srgbClr val="F5F7FA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6803603" y="1976437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03603" y="2157413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8392AE"/>
                </a:solidFill>
                <a:highlight>
                  <a:srgbClr val="F5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操作截图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69423" y="2100263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（课堂演示）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5810250" y="3238500"/>
            <a:ext cx="2736009" cy="838200"/>
          </a:xfrm>
          <a:prstGeom prst="roundRect">
            <a:avLst>
              <a:gd name="adj" fmla="val 1136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可以调音量了！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控制音量 🔊 上下键调节</a:t>
            </a:r>
            <a:endParaRPr lang="en-US" sz="255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473725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操作步骤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590675"/>
            <a:ext cx="7448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在舞台代码里加：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1882601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2289349" y="1882601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2180258"/>
            <a:ext cx="105943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放「将音量设为 80%」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2465040"/>
            <a:ext cx="9778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（80% = 适中的音量）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2749823"/>
            <a:ext cx="5219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再加一个：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3034605"/>
            <a:ext cx="137048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「当按下⬆️键」→「将音量增加 10」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3319388"/>
            <a:ext cx="5219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再加一个：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604171"/>
            <a:ext cx="141513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「当按下⬇️键」→「将音量增加 -10」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14375" y="4145161"/>
            <a:ext cx="1401389" cy="200025"/>
          </a:xfrm>
          <a:prstGeom prst="roundRect">
            <a:avLst>
              <a:gd name="adj" fmla="val 28571"/>
            </a:avLst>
          </a:prstGeom>
          <a:solidFill>
            <a:srgbClr val="FFD23F"/>
          </a:solidFill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🔊 上下键调节音量，像真正的音响！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25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714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572000" y="2714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遇到问题别慌，来看看怎么解决！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卡1：按键没反应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检查：音乐扩展添加了吗？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左下角→添加扩展→音乐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还有「将乐器设为」在前面吗？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两个都要确认！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卡2：按下响好多次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597819"/>
            <a:ext cx="4109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检查：「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482605" y="1597819"/>
            <a:ext cx="3715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」加了吗？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714875" y="1890712"/>
            <a:ext cx="111464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在「演奏音符」后面加一个小等待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14875" y="2163068"/>
            <a:ext cx="8917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防止键盘识别太快连发多次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2435423"/>
            <a:ext cx="102773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加一个等待0.1～0.2秒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2809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卡3：按下后不亮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048000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检查：有造型2吗？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造型标签里要有两个造型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造型1=正常 造型2=变亮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复制造型1→改亮→得到造型2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714875" y="2809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卡4：舞台不发光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714875" y="3048000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检查：舞台里有没有接收广播？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广播发送了「按键1」→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舞台要有「当接收到 按键1」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确认舞台代码里加了接收端！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4286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7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编程就是不断调试！你已经会自己排查了～</a:t>
            </a:r>
            <a:endParaRPr lang="en-US" sz="12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25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81375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1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00075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9750" dirty="0"/>
          </a:p>
        </p:txBody>
      </p:sp>
      <p:sp>
        <p:nvSpPr>
          <p:cNvPr id="9" name="Text 7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</a:t>
            </a:r>
            <a:endParaRPr lang="en-US" sz="4500" dirty="0"/>
          </a:p>
        </p:txBody>
      </p:sp>
      <p:sp>
        <p:nvSpPr>
          <p:cNvPr id="10" name="Text 8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7B1FA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音乐会升级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90487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自由创作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弹出你的旋律！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3524250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互相欣赏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听听大家的音乐！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614362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🎤 我是小老师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弹给大家听！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71500" y="3714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🎹 钢琴已经能弹了，现在把它升级成专业乐器！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6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25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自由创作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190625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190625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42875" dist="38100" dir="5400000">
              <a:srgbClr val="FF6B9D">
                <a:alpha val="3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1500" y="3476625"/>
            <a:ext cx="8053340" cy="600075"/>
          </a:xfrm>
          <a:prstGeom prst="roundRect">
            <a:avLst>
              <a:gd name="adj" fmla="val 1587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⏱️ 自由创作时间：10 分钟 | 🎵 用心聆听，大胆演奏！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想让你的钢琴更好听吗？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基础挑战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714375" y="1571625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试着弹奏「小星星」✨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哆哆索索拉拉索～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按顺序弹出亮点音符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60 60 67 67 69 69 67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 进阶挑战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3476625" y="1571625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切换不同乐器演奏！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试试「将乐器设为 吉他」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或「将乐器设为 小提琴」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听听不同的音色～🎸🎻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28587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⭐⭐⭐ 高级挑战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238875" y="1571625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和同桌合奏一首曲子！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你弹哆来咪，同桌弹发索拉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两架七彩钢琴一起演奏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真正的彩虹音乐会！🌈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3048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选一个挑战开始吧！音乐没有标准答案～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25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4000500" cy="1143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33500"/>
            <a:ext cx="4000500" cy="1143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2714625"/>
            <a:ext cx="8124825" cy="981075"/>
          </a:xfrm>
          <a:prstGeom prst="roundRect">
            <a:avLst>
              <a:gd name="adj" fmla="val 11650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4000500"/>
            <a:ext cx="8172450" cy="933450"/>
          </a:xfrm>
          <a:prstGeom prst="roundRect">
            <a:avLst>
              <a:gd name="adj" fmla="val 12245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新积木和概念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428750"/>
            <a:ext cx="348043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音乐扩展 —— Scratch的隐藏模块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🎹 音高数字 —— 数字代表音符高低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000625" y="1428750"/>
            <a:ext cx="348043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 将乐器设为 ___（音乐扩展/紫色）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 演奏音符 ___ ___拍（音乐扩展/紫色）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🧩 将音量设为 ___%（音乐扩展/紫色）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571500" y="2428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🎹 七键对照表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90562" y="2786063"/>
            <a:ext cx="7782639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🔴键1(60哆) 🟠键2(62来) 🟡键3(64咪) 🟢键4(65发) 🔵键5(67索) 🟣键6(69拉) 🟤键7(71西)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每个键→按下数字键→演奏音符→广播→舞台变色发光✨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3714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积木搭配组合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690562" y="4071938"/>
            <a:ext cx="7782639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添加扩展→音乐 + 「将乐器设为」+ 「演奏音符」= 七彩钢琴 🎹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「广播按键」+ 舞台「当接收到」→ 颜色特效 = 视觉联动 🌈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25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476500" cy="19050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905125" y="1238250"/>
            <a:ext cx="2476500" cy="19050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000375"/>
            <a:ext cx="2476500" cy="114300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2905125" y="3000375"/>
            <a:ext cx="2476500" cy="114300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2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上节课我们闯过了迷宫城堡！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🔍 碰到颜色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71625"/>
            <a:ext cx="1933575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侦测模块的六边形积木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戴"颜色眼镜"检测碰壁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048000" y="133350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⬆️ 四方向移动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3048000" y="1571625"/>
            <a:ext cx="1933575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键盘控制箭头上下左右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在迷宫通道中自由穿行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095625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广播联动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14375" y="3333750"/>
            <a:ext cx="193357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广播"撞墙"和"过关"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舞台接收后播声音/换背景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3048000" y="3095625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关卡设计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3048000" y="3333750"/>
            <a:ext cx="193357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用背景编辑器画迷宫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设计2-3关不同难度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048125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今天用Scratch来做音乐——搭建一架七彩钢琴！🎹✨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25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考考你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314825" cy="885825"/>
          </a:xfrm>
          <a:prstGeom prst="roundRect">
            <a:avLst>
              <a:gd name="adj" fmla="val 1075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90625"/>
            <a:ext cx="3933825" cy="885825"/>
          </a:xfrm>
          <a:prstGeom prst="roundRect">
            <a:avLst>
              <a:gd name="adj" fmla="val 10753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00250"/>
            <a:ext cx="4314825" cy="885825"/>
          </a:xfrm>
          <a:prstGeom prst="roundRect">
            <a:avLst>
              <a:gd name="adj" fmla="val 10753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857750" y="2000250"/>
            <a:ext cx="3933825" cy="885825"/>
          </a:xfrm>
          <a:prstGeom prst="roundRect">
            <a:avLst>
              <a:gd name="adj" fmla="val 10753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2809875"/>
            <a:ext cx="4314825" cy="885825"/>
          </a:xfrm>
          <a:prstGeom prst="roundRect">
            <a:avLst>
              <a:gd name="adj" fmla="val 10753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857750" y="2809875"/>
            <a:ext cx="3933825" cy="885825"/>
          </a:xfrm>
          <a:prstGeom prst="roundRect">
            <a:avLst>
              <a:gd name="adj" fmla="val 10753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1500" y="3667125"/>
            <a:ext cx="8053340" cy="371475"/>
          </a:xfrm>
          <a:prstGeom prst="roundRect">
            <a:avLst>
              <a:gd name="adj" fmla="val 2564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📢 答案：B B B B B B（口头抢答+老师讲解）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看看你记住了多少？</a:t>
            </a:r>
            <a:endParaRPr lang="en-US" sz="2920" dirty="0"/>
          </a:p>
        </p:txBody>
      </p:sp>
      <p:sp>
        <p:nvSpPr>
          <p:cNvPr id="13" name="Text 10"/>
          <p:cNvSpPr/>
          <p:nvPr/>
        </p:nvSpPr>
        <p:spPr>
          <a:xfrm>
            <a:off x="666750" y="1238250"/>
            <a:ext cx="39638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 · 音乐扩展在哪里添加？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666750" y="1381125"/>
            <a:ext cx="3963829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积木面板里 B. 左下角添加扩展按钮 C. 文件菜单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4953000" y="1238250"/>
            <a:ext cx="3577114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 · 数字60代表什么音符？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4953000" y="1381125"/>
            <a:ext cx="3577114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发 B. 哆（中央C） C. 西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666750" y="2047875"/>
            <a:ext cx="39638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 · 「演奏音符」第二个数字代表？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666750" y="2190750"/>
            <a:ext cx="3963829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音量 B. 拍数（时长） C. 音高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4953000" y="2047875"/>
            <a:ext cx="3577114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 · 琴键按下变亮靠什么？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4953000" y="2190750"/>
            <a:ext cx="3577114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改背景 B. 造型1和造型2切换 C. 加新角色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666750" y="2857500"/>
            <a:ext cx="3963829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Q5 · 音量控制用哪个积木？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666750" y="3000375"/>
            <a:ext cx="3963829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演奏音符 B. 将音量设为% C. 将乐器设为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4953000" y="2857500"/>
            <a:ext cx="3577114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Q6 · 做7个琴键最快的方法？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4953000" y="3000375"/>
            <a:ext cx="3577114" cy="4048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每个重新画 B. 复制第一个改颜色数字代码 C. 下载</a:t>
            </a:r>
            <a:endParaRPr lang="en-US" sz="82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25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我是小老师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1143000"/>
            <a:ext cx="8696325" cy="3552825"/>
          </a:xfrm>
          <a:prstGeom prst="roundRect">
            <a:avLst>
              <a:gd name="adj" fmla="val 3217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42875" dist="38100" dir="5400000">
              <a:srgbClr val="9C27B0">
                <a:alpha val="18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381000" y="4524375"/>
            <a:ext cx="8536734" cy="371475"/>
          </a:xfrm>
          <a:prstGeom prst="roundRect">
            <a:avLst>
              <a:gd name="adj" fmla="val 2564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不用紧张，照着填空说出来就可以！还可以现场弹一首～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向爸爸妈妈展示你的七彩钢琴！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523875" y="1238250"/>
            <a:ext cx="821769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展示小脚本 —— 照着说就行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523875" y="1500187"/>
            <a:ext cx="8217694" cy="2809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我的作品叫「___________」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我用了___________个琴键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琴键是通过___________的方法快速复制出来的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按下数字1键，它会演奏音高___________的音符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5. 音高数字60代表___________（哆/来/咪）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6. 为了让琴键按下变亮，我用了___________个造型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7. 每次按键都会广播消息，舞台接收到后___________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8. 我用___________来控制音量大小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9. 音乐扩展是通过___________添加的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10. 我弹得最好听的一首歌是___________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25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3190875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🔮 音乐扩展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2000250" y="3190875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 演奏音符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333750" y="3190875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广播光效</a:t>
            </a:r>
            <a:endParaRPr lang="en-US" sz="10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571500"/>
            <a:ext cx="7927657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0"/>
              </a:lnSpc>
              <a:buNone/>
            </a:pPr>
            <a:r>
              <a:rPr lang="en-US" sz="14250" spc="428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4250" dirty="0"/>
          </a:p>
        </p:txBody>
      </p:sp>
      <p:sp>
        <p:nvSpPr>
          <p:cNvPr id="9" name="Text 5"/>
          <p:cNvSpPr/>
          <p:nvPr/>
        </p:nvSpPr>
        <p:spPr>
          <a:xfrm>
            <a:off x="666750" y="2381250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今天你亲手搭建了一架七彩钢琴！🎹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66750" y="27146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音乐扩展 · 演奏音符 · 琴键复制 · 造型亮度 · 广播光效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7239000" y="2000250"/>
            <a:ext cx="1382506" cy="504825"/>
          </a:xfrm>
          <a:prstGeom prst="roundRect">
            <a:avLst>
              <a:gd name="adj" fmla="val 28302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辛苦啦！💪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3" name="Text 9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L1-7</a:t>
            </a:r>
            <a:endParaRPr lang="en-US" sz="8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🎼 MIDI数字对照表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8191500" cy="3238500"/>
          </a:xfrm>
          <a:prstGeom prst="roundRect">
            <a:avLst>
              <a:gd name="adj" fmla="val 352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音符数字完全对照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🎼 常用音符数字对照（中央C=60）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2476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哆 Do = 60 来 Re = 62 咪 Mi = 64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 Fa = 65 索 Sol = 67 拉 La = 69 西 Si = 71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高八度：数字 +12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哆(高) = 72 来(高) = 74 咪(高) = 76 发(高) = 77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低八度：数字 -12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哆(低) = 48 来(低) = 50 咪(低) = 52 发(低) = 53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规律：每差一个八度，数字差12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数字越大声音越高，数字越小声音越低！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71500" y="4286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🎹 记住：哆=60，每+2就是下一个音！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25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📜 完整代码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8143875" cy="3190875"/>
          </a:xfrm>
          <a:prstGeom prst="roundRect">
            <a:avLst>
              <a:gd name="adj" fmla="val 358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七彩钢琴核心代码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690562" y="1238250"/>
            <a:ext cx="778263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🎹 琴键角色代码（琴键1为例）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690562" y="1576388"/>
            <a:ext cx="109314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</a:t>
            </a:r>
            <a:endParaRPr lang="en-US" sz="930" dirty="0"/>
          </a:p>
        </p:txBody>
      </p:sp>
      <p:sp>
        <p:nvSpPr>
          <p:cNvPr id="9" name="Text 6"/>
          <p:cNvSpPr/>
          <p:nvPr/>
        </p:nvSpPr>
        <p:spPr>
          <a:xfrm>
            <a:off x="2300511" y="1576388"/>
            <a:ext cx="713482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将乐器设为 钢琴</a:t>
            </a:r>
            <a:endParaRPr lang="en-US" sz="930" dirty="0"/>
          </a:p>
        </p:txBody>
      </p:sp>
      <p:sp>
        <p:nvSpPr>
          <p:cNvPr id="10" name="Text 7"/>
          <p:cNvSpPr/>
          <p:nvPr/>
        </p:nvSpPr>
        <p:spPr>
          <a:xfrm>
            <a:off x="690562" y="1881187"/>
            <a:ext cx="109314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</a:t>
            </a:r>
            <a:endParaRPr lang="en-US" sz="930" dirty="0"/>
          </a:p>
        </p:txBody>
      </p:sp>
      <p:sp>
        <p:nvSpPr>
          <p:cNvPr id="11" name="Text 8"/>
          <p:cNvSpPr/>
          <p:nvPr/>
        </p:nvSpPr>
        <p:spPr>
          <a:xfrm>
            <a:off x="2300511" y="1881187"/>
            <a:ext cx="835223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将音量设为 80%</a:t>
            </a:r>
            <a:endParaRPr lang="en-US" sz="930" dirty="0"/>
          </a:p>
        </p:txBody>
      </p:sp>
      <p:sp>
        <p:nvSpPr>
          <p:cNvPr id="12" name="Text 9"/>
          <p:cNvSpPr/>
          <p:nvPr/>
        </p:nvSpPr>
        <p:spPr>
          <a:xfrm>
            <a:off x="690562" y="2412206"/>
            <a:ext cx="622325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1️⃣ 当按下 1 键</a:t>
            </a:r>
            <a:endParaRPr lang="en-US" sz="930" dirty="0"/>
          </a:p>
        </p:txBody>
      </p:sp>
      <p:sp>
        <p:nvSpPr>
          <p:cNvPr id="13" name="Text 10"/>
          <p:cNvSpPr/>
          <p:nvPr/>
        </p:nvSpPr>
        <p:spPr>
          <a:xfrm>
            <a:off x="690562" y="2662237"/>
            <a:ext cx="822871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换成 造型2（变亮）</a:t>
            </a:r>
            <a:endParaRPr lang="en-US" sz="930" dirty="0"/>
          </a:p>
        </p:txBody>
      </p:sp>
      <p:sp>
        <p:nvSpPr>
          <p:cNvPr id="14" name="Text 11"/>
          <p:cNvSpPr/>
          <p:nvPr/>
        </p:nvSpPr>
        <p:spPr>
          <a:xfrm>
            <a:off x="690562" y="2912269"/>
            <a:ext cx="911423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演奏音符 60 0.5拍</a:t>
            </a:r>
            <a:endParaRPr lang="en-US" sz="930" dirty="0"/>
          </a:p>
        </p:txBody>
      </p:sp>
      <p:sp>
        <p:nvSpPr>
          <p:cNvPr id="15" name="Text 12"/>
          <p:cNvSpPr/>
          <p:nvPr/>
        </p:nvSpPr>
        <p:spPr>
          <a:xfrm>
            <a:off x="690562" y="3162300"/>
            <a:ext cx="537046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广播 按键1</a:t>
            </a:r>
            <a:endParaRPr lang="en-US" sz="930" dirty="0"/>
          </a:p>
        </p:txBody>
      </p:sp>
      <p:sp>
        <p:nvSpPr>
          <p:cNvPr id="16" name="Text 13"/>
          <p:cNvSpPr/>
          <p:nvPr/>
        </p:nvSpPr>
        <p:spPr>
          <a:xfrm>
            <a:off x="690562" y="3436144"/>
            <a:ext cx="137666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930" dirty="0"/>
          </a:p>
        </p:txBody>
      </p:sp>
      <p:sp>
        <p:nvSpPr>
          <p:cNvPr id="17" name="Text 14"/>
          <p:cNvSpPr/>
          <p:nvPr/>
        </p:nvSpPr>
        <p:spPr>
          <a:xfrm>
            <a:off x="690562" y="3717131"/>
            <a:ext cx="822871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换成 造型1（恢复）</a:t>
            </a:r>
            <a:endParaRPr lang="en-US" sz="930" dirty="0"/>
          </a:p>
        </p:txBody>
      </p:sp>
      <p:sp>
        <p:nvSpPr>
          <p:cNvPr id="18" name="Text 15"/>
          <p:cNvSpPr/>
          <p:nvPr/>
        </p:nvSpPr>
        <p:spPr>
          <a:xfrm>
            <a:off x="690562" y="4217194"/>
            <a:ext cx="466576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🌈 舞台代码：</a:t>
            </a:r>
            <a:endParaRPr lang="en-US" sz="930" dirty="0"/>
          </a:p>
        </p:txBody>
      </p:sp>
      <p:sp>
        <p:nvSpPr>
          <p:cNvPr id="19" name="Text 16"/>
          <p:cNvSpPr/>
          <p:nvPr/>
        </p:nvSpPr>
        <p:spPr>
          <a:xfrm>
            <a:off x="690562" y="4467225"/>
            <a:ext cx="2628454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按键1 → 将颜色特效增加 25 → 等待 0.1秒 → 清除图形特效</a:t>
            </a:r>
            <a:endParaRPr lang="en-US" sz="930" dirty="0"/>
          </a:p>
        </p:txBody>
      </p:sp>
      <p:sp>
        <p:nvSpPr>
          <p:cNvPr id="20" name="Text 17"/>
          <p:cNvSpPr/>
          <p:nvPr/>
        </p:nvSpPr>
        <p:spPr>
          <a:xfrm>
            <a:off x="690562" y="4717256"/>
            <a:ext cx="765200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...（按键2～7同理）</a:t>
            </a:r>
            <a:endParaRPr lang="en-US" sz="930" dirty="0"/>
          </a:p>
        </p:txBody>
      </p:sp>
      <p:sp>
        <p:nvSpPr>
          <p:cNvPr id="21" name="Text 18"/>
          <p:cNvSpPr/>
          <p:nvPr/>
        </p:nvSpPr>
        <p:spPr>
          <a:xfrm>
            <a:off x="690562" y="4967287"/>
            <a:ext cx="1107653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当按下⬆️键 → 将音量增加 10</a:t>
            </a:r>
            <a:endParaRPr lang="en-US" sz="930" dirty="0"/>
          </a:p>
        </p:txBody>
      </p:sp>
      <p:sp>
        <p:nvSpPr>
          <p:cNvPr id="22" name="Text 19"/>
          <p:cNvSpPr/>
          <p:nvPr/>
        </p:nvSpPr>
        <p:spPr>
          <a:xfrm>
            <a:off x="690562" y="5217319"/>
            <a:ext cx="1150590" cy="138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69"/>
              </a:lnSpc>
              <a:buNone/>
            </a:pPr>
            <a:r>
              <a:rPr lang="en-US" sz="93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当按下⬇️键 → 将音量增加 -10</a:t>
            </a:r>
            <a:endParaRPr lang="en-US" sz="930" dirty="0"/>
          </a:p>
        </p:txBody>
      </p:sp>
      <p:sp>
        <p:nvSpPr>
          <p:cNvPr id="23" name="Text 20"/>
          <p:cNvSpPr/>
          <p:nvPr/>
        </p:nvSpPr>
        <p:spPr>
          <a:xfrm>
            <a:off x="571500" y="4286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📌 每个琴键：改数字 → 改音符 → 改广播消息 → 改颜色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25</a:t>
            </a:r>
            <a:endParaRPr lang="en-US" sz="6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🔮 下节预告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762000"/>
            <a:ext cx="5895975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53882" dir="2700000">
              <a:srgbClr val="9C27B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71500" y="3095625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62000" y="857250"/>
            <a:ext cx="517231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⚽ 下节课预告：山地足球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762000" y="1190625"/>
            <a:ext cx="5172313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小超人被邀请参加一场山地足球赛！⚽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足球在高低不平的山坡上弹跳滚动……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你能控制足球的方向吗？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下一节课你将会：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🧲 学习「面向方向」积木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⚽ 用键盘控制足球上下左右滚动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模拟山坡上的重力效果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714375" y="31908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预习小任务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3429000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回家想一想：足球在斜坡上为什么会往下滚？Scratch中怎么让角色"面向"一个方向？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409575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⚽ 下节课见！准备好踢球～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25 / 25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952750"/>
            <a:ext cx="2028825" cy="1076325"/>
          </a:xfrm>
          <a:prstGeom prst="roundRect">
            <a:avLst>
              <a:gd name="adj" fmla="val 1061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926976" y="3393281"/>
            <a:ext cx="8776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🎹 你喜欢音乐吗？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1804615" y="3431381"/>
            <a:ext cx="44676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听过哪些乐器？</a:t>
            </a:r>
            <a:endParaRPr lang="en-US" sz="820" dirty="0"/>
          </a:p>
        </p:txBody>
      </p:sp>
      <p:sp>
        <p:nvSpPr>
          <p:cNvPr id="9" name="Shape 5"/>
          <p:cNvSpPr/>
          <p:nvPr/>
        </p:nvSpPr>
        <p:spPr>
          <a:xfrm>
            <a:off x="2714625" y="2952750"/>
            <a:ext cx="2028825" cy="1076325"/>
          </a:xfrm>
          <a:prstGeom prst="roundRect">
            <a:avLst>
              <a:gd name="adj" fmla="val 10619"/>
            </a:avLst>
          </a:prstGeom>
          <a:solidFill>
            <a:srgbClr val="E0F7FA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2800424" y="3393281"/>
            <a:ext cx="1083394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E0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 电脑能发出声音吗？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3883819" y="3431381"/>
            <a:ext cx="785364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Scratch怎么放音乐？</a:t>
            </a:r>
            <a:endParaRPr lang="en-US" sz="820" dirty="0"/>
          </a:p>
        </p:txBody>
      </p:sp>
      <p:sp>
        <p:nvSpPr>
          <p:cNvPr id="12" name="Shape 8"/>
          <p:cNvSpPr/>
          <p:nvPr/>
        </p:nvSpPr>
        <p:spPr>
          <a:xfrm>
            <a:off x="4857750" y="2952750"/>
            <a:ext cx="2028825" cy="1076325"/>
          </a:xfrm>
          <a:prstGeom prst="roundRect">
            <a:avLst>
              <a:gd name="adj" fmla="val 10619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13" name="Text 9"/>
          <p:cNvSpPr/>
          <p:nvPr/>
        </p:nvSpPr>
        <p:spPr>
          <a:xfrm>
            <a:off x="5233243" y="3393281"/>
            <a:ext cx="77472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🌈 按下键发光？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6007968" y="3431381"/>
            <a:ext cx="51058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怎么让颜色变化？</a:t>
            </a:r>
            <a:endParaRPr lang="en-US" sz="820" dirty="0"/>
          </a:p>
        </p:txBody>
      </p:sp>
      <p:sp>
        <p:nvSpPr>
          <p:cNvPr id="15" name="Text 11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🌈 彩虹音乐会的邀请</a:t>
            </a:r>
            <a:endParaRPr lang="en-US" sz="1950" dirty="0"/>
          </a:p>
        </p:txBody>
      </p:sp>
      <p:sp>
        <p:nvSpPr>
          <p:cNvPr id="16" name="Text 12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小超人收到一封闪闪发光的邀请函！✉️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上面写着：</a:t>
            </a:r>
            <a:pPr algn="l" indent="0" marL="0">
              <a:lnSpc>
                <a:spcPts val="2250"/>
              </a:lnSpc>
              <a:buNone/>
            </a:pPr>
            <a:r>
              <a:rPr lang="en-US" sz="1120" b="1" dirty="0">
                <a:solidFill>
                  <a:srgbClr val="9C27B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"诚邀你参加彩虹音乐会🌈🎵"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可是……小超人没有钢琴怎么办？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没关系！我们可以用Scratch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自己搭建一架七彩钢琴</a:t>
            </a:r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按数字键奏出彩虹般美妙的音乐！🎹✨</a:t>
            </a:r>
            <a:endParaRPr lang="en-US" sz="1120" dirty="0"/>
          </a:p>
        </p:txBody>
      </p:sp>
      <p:sp>
        <p:nvSpPr>
          <p:cNvPr id="17" name="Text 13"/>
          <p:cNvSpPr/>
          <p:nvPr/>
        </p:nvSpPr>
        <p:spPr>
          <a:xfrm>
            <a:off x="571500" y="419100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带着这些好奇心，让我们一起打开Scratch音乐的大门！🎵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9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25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3371850" cy="2419350"/>
          </a:xfrm>
          <a:prstGeom prst="roundRect">
            <a:avLst>
              <a:gd name="adj" fmla="val 4724"/>
            </a:avLst>
          </a:prstGeom>
          <a:solidFill>
            <a:srgbClr val="1E88FF">
              <a:alpha val="4000"/>
            </a:srgbClr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6" name="Shape 3"/>
          <p:cNvSpPr/>
          <p:nvPr/>
        </p:nvSpPr>
        <p:spPr>
          <a:xfrm>
            <a:off x="4286250" y="1143000"/>
            <a:ext cx="3619500" cy="2667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2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七彩钢琴是什么样的？</a:t>
            </a:r>
            <a:endParaRPr lang="en-US" sz="2920" dirty="0"/>
          </a:p>
        </p:txBody>
      </p:sp>
      <p:sp>
        <p:nvSpPr>
          <p:cNvPr id="8" name="Text 5"/>
          <p:cNvSpPr/>
          <p:nvPr/>
        </p:nvSpPr>
        <p:spPr>
          <a:xfrm>
            <a:off x="1714500" y="2095500"/>
            <a:ext cx="106346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📺 视频播放区</a:t>
            </a:r>
            <a:pPr algn="ctr" indent="0" marL="0">
              <a:buNone/>
            </a:pPr>
            <a:endParaRPr lang="en-US" sz="13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（实际上课播放）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4476750" y="1238250"/>
            <a:ext cx="299704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功能拆解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476750" y="1571625"/>
            <a:ext cx="299704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🎹 7个琴键：每键一种颜色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数字键：按键盘演奏音符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按下变亮：键被按下会闪亮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🔊 音量控制：可以调大调小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🌈 舞台光效：每次按键发出不同光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广播联动：琴键广播→舞台变色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音乐模块：Scratch音乐扩展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571500" y="371475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想一想：Scratch怎么演奏音符？广播又如何联动舞台光效？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25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119634" y="291465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🔮 音乐扩展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878211" y="2981325"/>
            <a:ext cx="824262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给Scratch装"外挂"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429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884042" y="291465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 演奏音符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642619" y="2981325"/>
            <a:ext cx="626599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数字代表音高和拍数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096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489576" y="291465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绘制琴键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248153" y="2981325"/>
            <a:ext cx="751375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矩形+填色+文字工具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5" name="Text 1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6" name="Text 1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音乐扩展与设计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Scratch的隐藏技能——音乐模块，今天就要解锁它！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9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25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🔮 Scratch扩展模块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667250" cy="2952750"/>
          </a:xfrm>
          <a:prstGeom prst="roundRect">
            <a:avLst>
              <a:gd name="adj" fmla="val 451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238750" y="1190625"/>
            <a:ext cx="3267075" cy="1171575"/>
          </a:xfrm>
          <a:prstGeom prst="roundRect">
            <a:avLst>
              <a:gd name="adj" fmla="val 9756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116464" y="1643063"/>
            <a:ext cx="8957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9C27B0"/>
                </a:solidFill>
                <a:highlight>
                  <a:srgbClr val="F3E5F5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🔮 魔法解锁！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7012260" y="1716881"/>
            <a:ext cx="625013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66666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左下角→加号→音乐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5238750" y="2524125"/>
            <a:ext cx="3267075" cy="1362075"/>
          </a:xfrm>
          <a:prstGeom prst="roundRect">
            <a:avLst>
              <a:gd name="adj" fmla="val 8392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390754" y="2981325"/>
            <a:ext cx="962992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紫色积木冒出来了！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426398" y="3162300"/>
            <a:ext cx="905079" cy="2667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66666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「演奏音符」「将乐器设为」</a:t>
            </a:r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66666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「将音量设为」……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Scratch还能"装外挂"？！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714375" y="1285875"/>
            <a:ext cx="415718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🔮 三步解锁音乐模块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1571625"/>
            <a:ext cx="4157186" cy="2143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看Scratch左下角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找到一个「添加扩展」按钮 ⬇️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像一个小加号包裹着的积木块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点击后在弹窗里找到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🎵「音乐」模块 → 点击选中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哇！积木面板里多了一组紫色的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音乐积木！✨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就像给Scratch装了一个"外挂"！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25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667250" cy="2952750"/>
          </a:xfrm>
          <a:prstGeom prst="roundRect">
            <a:avLst>
              <a:gd name="adj" fmla="val 451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238750" y="1190625"/>
            <a:ext cx="3267075" cy="1362075"/>
          </a:xfrm>
          <a:prstGeom prst="roundRect">
            <a:avLst>
              <a:gd name="adj" fmla="val 839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10015" y="1738312"/>
            <a:ext cx="62143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E88FF"/>
                </a:solidFill>
                <a:highlight>
                  <a:srgbClr val="E3F2FD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🎹 选乐器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6931447" y="1812131"/>
            <a:ext cx="51058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66666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音乐模块（紫色）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5238750" y="2714625"/>
            <a:ext cx="326707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409506" y="3119437"/>
            <a:ext cx="92548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2B4B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今天用 钢琴（1）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552158" y="3300413"/>
            <a:ext cx="640184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2B4B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制作七彩钢琴！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「将乐器设为 ___」积木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714375" y="1285875"/>
            <a:ext cx="415718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位置：音乐扩展模块（紫色）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1571625"/>
            <a:ext cx="4157186" cy="2143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🎹 作用：选择用什么乐器演奏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📖 比喻理解：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就像去乐器商店选一件乐器！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🎹 钢琴 Piano（编号1）——最常用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🎸 吉他 Guitar（编号25～26）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🎻 小提琴 Violin（编号41）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🥁 架子鼓 Drum Kit（编号26）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</a:t>
            </a:r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放在「演奏音符」前面→后面都用这种乐器演奏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25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667250" cy="2952750"/>
          </a:xfrm>
          <a:prstGeom prst="roundRect">
            <a:avLst>
              <a:gd name="adj" fmla="val 451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238750" y="1190625"/>
            <a:ext cx="3267075" cy="1266825"/>
          </a:xfrm>
          <a:prstGeom prst="roundRect">
            <a:avLst>
              <a:gd name="adj" fmla="val 9023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875065" y="1690688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E88FF"/>
                </a:solidFill>
                <a:highlight>
                  <a:srgbClr val="E3F2FD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🎼 音高对照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6633642" y="1704975"/>
            <a:ext cx="125440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66666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60=哆 62=来 64=咪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buNone/>
            </a:pPr>
            <a:r>
              <a:rPr lang="en-US" sz="820" dirty="0">
                <a:solidFill>
                  <a:srgbClr val="66666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65=发 67=索 69=拉 71=西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5238750" y="2619375"/>
            <a:ext cx="3267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239842" y="3071813"/>
            <a:ext cx="1264816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「演奏音符60 0.5拍」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601271" y="3252788"/>
            <a:ext cx="54195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= 哆～半拍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「演奏音符 ___ ___ 拍」积木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14375" y="1285875"/>
            <a:ext cx="415718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📍 位置：音乐扩展模块（紫色）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1571625"/>
            <a:ext cx="4157186" cy="2143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作用：演奏一个特定音高的音符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📖 两个参数：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第1个数字 = 音高（数字越大音越高）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60 = 中央C（哆）🎼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62 = Re（来） 64 = Mi（咪）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第2个数字 = 拍数（音符长度）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0.5拍 = 短音 1拍 = 正常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</a:t>
            </a:r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口诀：数字大声音高，数字小声音低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25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绘制琴键 + 📡 广播复用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952750" cy="2667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524250" y="1190625"/>
            <a:ext cx="2857500" cy="2667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381750" y="1190625"/>
            <a:ext cx="2124075" cy="2409825"/>
          </a:xfrm>
          <a:prstGeom prst="roundRect">
            <a:avLst>
              <a:gd name="adj" fmla="val 538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27677" y="2085975"/>
            <a:ext cx="63214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4CAF50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🧪 试试看！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7158930" y="2305050"/>
            <a:ext cx="578260" cy="4000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打开Scratch</a:t>
            </a:r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用矩形工具</a:t>
            </a:r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画一个琴键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自己画琴键 + 广播联动舞台光效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1437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画一个琴键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1571625"/>
            <a:ext cx="2416969" cy="1857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新建角色→「绘制」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用矩形工具画一个长方形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用填充工具涂上颜色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用文字工具写上数字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就得到第一个琴键了！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一共需要画7个琴键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366712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广播联动舞台光效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3667125" y="1571625"/>
            <a:ext cx="2320290" cy="1857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每个琴键按下去时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广播不同消息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琴键1→广播"按键1"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琴键2→广播"按键2"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……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舞台收到后→换背景颜色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舞台发出对应颜色的光！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复习广播：一按一发光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L1-7 七彩钢琴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25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2026-05-20T04:44:17Z</dcterms:created>
  <dcterms:modified xsi:type="dcterms:W3CDTF">2026-05-20T04:44:17Z</dcterms:modified>
</cp:coreProperties>
</file>