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image" Target="../media/image-21-3.png"/><Relationship Id="rId4" Type="http://schemas.openxmlformats.org/officeDocument/2006/relationships/image" Target="../media/image-2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7B1FA2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9C27B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7B1FA2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9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spc="488" kern="0" dirty="0">
                <a:solidFill>
                  <a:srgbClr val="7B1FA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女巫的魔法</a:t>
            </a:r>
            <a:endParaRPr lang="en-US" sz="975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和小超人一起收集魔法能量 </a:t>
            </a:r>
            <a:pPr algn="l" indent="0" marL="0">
              <a:buNone/>
            </a:pPr>
            <a:r>
              <a:rPr lang="en-US" sz="16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L1-9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4114800" cy="47625"/>
          </a:xfrm>
          <a:prstGeom prst="rect">
            <a:avLst/>
          </a:prstGeom>
          <a:solidFill>
            <a:srgbClr val="9C27B0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313036" y="2926556"/>
            <a:ext cx="869454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🧙 Step 1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2182490" y="2988469"/>
            <a:ext cx="31911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女巫四方向</a:t>
            </a:r>
            <a:endParaRPr lang="en-US" sz="820" dirty="0"/>
          </a:p>
        </p:txBody>
      </p:sp>
      <p:sp>
        <p:nvSpPr>
          <p:cNvPr id="8" name="Shape 6"/>
          <p:cNvSpPr/>
          <p:nvPr/>
        </p:nvSpPr>
        <p:spPr>
          <a:xfrm>
            <a:off x="3429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4011513" y="2926556"/>
            <a:ext cx="869454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 Step 2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4880967" y="2988469"/>
            <a:ext cx="25529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改变方向</a:t>
            </a:r>
            <a:endParaRPr lang="en-US" sz="820" dirty="0"/>
          </a:p>
        </p:txBody>
      </p:sp>
      <p:sp>
        <p:nvSpPr>
          <p:cNvPr id="11" name="Shape 9"/>
          <p:cNvSpPr/>
          <p:nvPr/>
        </p:nvSpPr>
        <p:spPr>
          <a:xfrm>
            <a:off x="6096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647036" y="2926556"/>
            <a:ext cx="869454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🔮 Step 3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7516490" y="2988469"/>
            <a:ext cx="31911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魔法球追踪</a:t>
            </a:r>
            <a:endParaRPr lang="en-US" sz="820" dirty="0"/>
          </a:p>
        </p:txBody>
      </p:sp>
      <p:sp>
        <p:nvSpPr>
          <p:cNvPr id="14" name="Shape 12"/>
          <p:cNvSpPr/>
          <p:nvPr/>
        </p:nvSpPr>
        <p:spPr>
          <a:xfrm>
            <a:off x="762000" y="3714750"/>
            <a:ext cx="3238500" cy="762000"/>
          </a:xfrm>
          <a:prstGeom prst="roundRect">
            <a:avLst>
              <a:gd name="adj" fmla="val 15000"/>
            </a:avLst>
          </a:prstGeom>
          <a:solidFill>
            <a:srgbClr val="FFF8E1"/>
          </a:solidFill>
          <a:ln/>
          <a:effectLst>
            <a:outerShdw sx="100000" sy="100000" kx="0" ky="0" algn="bl" rotWithShape="0" blurRad="142875" dist="38100" dir="5400000">
              <a:srgbClr val="FF9800">
                <a:alpha val="25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1454051" y="3940969"/>
            <a:ext cx="1351359" cy="3095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2100" dirty="0">
                <a:solidFill>
                  <a:srgbClr val="FF9800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🏆 Step 4 🔴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2805410" y="4036219"/>
            <a:ext cx="51058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得分系统（变量）</a:t>
            </a:r>
            <a:endParaRPr lang="en-US" sz="820" dirty="0"/>
          </a:p>
        </p:txBody>
      </p:sp>
      <p:sp>
        <p:nvSpPr>
          <p:cNvPr id="17" name="Shape 15"/>
          <p:cNvSpPr/>
          <p:nvPr/>
        </p:nvSpPr>
        <p:spPr>
          <a:xfrm>
            <a:off x="4381500" y="3714750"/>
            <a:ext cx="2286000" cy="762000"/>
          </a:xfrm>
          <a:prstGeom prst="roundRect">
            <a:avLst>
              <a:gd name="adj" fmla="val 15000"/>
            </a:avLst>
          </a:prstGeom>
          <a:solidFill>
            <a:srgbClr val="E8F5E9"/>
          </a:solidFill>
          <a:ln/>
          <a:effectLst>
            <a:outerShdw sx="100000" sy="100000" kx="0" ky="0" algn="bl" rotWithShape="0" blurRad="142875" dist="38100" dir="5400000">
              <a:srgbClr val="4CAF50">
                <a:alpha val="25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4964013" y="3974306"/>
            <a:ext cx="869454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4CAF50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 Step 5</a:t>
            </a:r>
            <a:endParaRPr lang="en-US" sz="1650" dirty="0"/>
          </a:p>
        </p:txBody>
      </p:sp>
      <p:sp>
        <p:nvSpPr>
          <p:cNvPr id="19" name="Text 17"/>
          <p:cNvSpPr/>
          <p:nvPr/>
        </p:nvSpPr>
        <p:spPr>
          <a:xfrm>
            <a:off x="5833467" y="4036219"/>
            <a:ext cx="25529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球换位置</a:t>
            </a:r>
            <a:endParaRPr lang="en-US" sz="820" dirty="0"/>
          </a:p>
        </p:txBody>
      </p:sp>
      <p:sp>
        <p:nvSpPr>
          <p:cNvPr id="20" name="Text 18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21" name="Text 19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22" name="Text 20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6A1B9A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女巫魔法大冒险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4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24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2028825"/>
          </a:xfrm>
          <a:prstGeom prst="roundRect">
            <a:avLst>
              <a:gd name="adj" fmla="val 5634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33850" cy="2038350"/>
          </a:xfrm>
          <a:prstGeom prst="roundRect">
            <a:avLst>
              <a:gd name="adj" fmla="val 5607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30480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键盘控制女巫飞行 🧙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问题：女巫怎么飞？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24000"/>
            <a:ext cx="3480435" cy="1238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用键盘控制！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和之前学的四方向移动一样：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 ↑ 上键 → y坐标增加（往上飞）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 ↓ 下键 → y坐标减少（往下飞）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 → 右键 → x坐标增加（往右飞）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 ← 左键 → x坐标减少（往左飞）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积木拼图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2219325"/>
            <a:ext cx="26387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5571158" y="2219325"/>
            <a:ext cx="1257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4714875" y="2828925"/>
            <a:ext cx="26387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5571158" y="2828925"/>
            <a:ext cx="1257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4714875" y="3090862"/>
            <a:ext cx="72375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将y坐标增加 -5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4714875" y="3343275"/>
            <a:ext cx="26387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5571158" y="3343275"/>
            <a:ext cx="1257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4714875" y="3952875"/>
            <a:ext cx="26387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5571158" y="3952875"/>
            <a:ext cx="1257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4714875" y="4214813"/>
            <a:ext cx="72375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将x坐标增加 -5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🔄 这是复习内容</a:t>
            </a:r>
            <a:endParaRPr lang="en-US" sz="1050" dirty="0"/>
          </a:p>
        </p:txBody>
      </p:sp>
      <p:sp>
        <p:nvSpPr>
          <p:cNvPr id="23" name="Text 20"/>
          <p:cNvSpPr/>
          <p:nvPr/>
        </p:nvSpPr>
        <p:spPr>
          <a:xfrm>
            <a:off x="714375" y="3429000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这个四方向移动在 L1-4（鹦鹉飞行队）和 L1-6（迷宫挑战）都学过，相信你已经很熟悉了！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如果忘记了也没关系，跟着上面的积木拼一拼就能想起来～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24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1171575"/>
          </a:xfrm>
          <a:prstGeom prst="roundRect">
            <a:avLst>
              <a:gd name="adj" fmla="val 975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190750"/>
            <a:ext cx="8324850" cy="2038350"/>
          </a:xfrm>
          <a:prstGeom prst="roundRect">
            <a:avLst>
              <a:gd name="adj" fmla="val 5607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移动时改变面朝方向 🧭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480435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女巫向右飞，但脸朝左边？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太奇怪了！需要让女巫面向正确的方向！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解决方法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476375"/>
            <a:ext cx="3577114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在移动的同时，用「面向 方向」积木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改变女巫的面朝方向！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62000" y="228600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四方向完整代码（加入面向方向）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762000" y="3262312"/>
            <a:ext cx="2878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1642244" y="3262312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2687464" y="3567113"/>
            <a:ext cx="64859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面向上，往上飞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762000" y="3871913"/>
            <a:ext cx="2878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1642244" y="3871913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700064" y="4176712"/>
            <a:ext cx="124584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将y坐标增加 -5	← 面向下，往下飞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762000" y="4481512"/>
            <a:ext cx="2878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1642244" y="4481512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2464222" y="4786313"/>
            <a:ext cx="64859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面向右，往右飞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762000" y="5091113"/>
            <a:ext cx="28783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1642244" y="5091113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那么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1700064" y="5395912"/>
            <a:ext cx="124584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将x坐标增加 -5	← 面向左，往左飞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571500" y="400050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记住口诀：上0右90下180左负90！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24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1076325"/>
          </a:xfrm>
          <a:prstGeom prst="roundRect">
            <a:avLst>
              <a:gd name="adj" fmla="val 1061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24325" cy="1076325"/>
          </a:xfrm>
          <a:prstGeom prst="roundRect">
            <a:avLst>
              <a:gd name="adj" fmla="val 1061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95500"/>
            <a:ext cx="4705350" cy="2324100"/>
          </a:xfrm>
          <a:prstGeom prst="roundRect">
            <a:avLst>
              <a:gd name="adj" fmla="val 4918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143500" y="2095500"/>
            <a:ext cx="3552825" cy="2219325"/>
          </a:xfrm>
          <a:prstGeom prst="roundRect">
            <a:avLst>
              <a:gd name="adj" fmla="val 5150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魔法球追着女巫跑 🔮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476375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魔法球怎么知道女巫在哪？怎么追着她跑？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38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用「移到 角色」积木！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476375"/>
            <a:ext cx="3577114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上节课学的！让魔法球移到女巫的位置～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62000" y="2190750"/>
            <a:ext cx="396382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🔮 魔法球的脚本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762000" y="2859881"/>
            <a:ext cx="132241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随机位置 ▼		← 一开始随机出现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62000" y="3464198"/>
            <a:ext cx="114902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女巫 ▼		← 追着女巫！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1242640" y="3761333"/>
            <a:ext cx="70269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给女巫跑的机会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62000" y="4365650"/>
            <a:ext cx="1510228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⚠️ 注意：这个脚本写在「魔法球」角色里！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334000" y="2190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⏱️ 调整追踪速度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5334000" y="2543175"/>
            <a:ext cx="99156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等待秒数 → 控制「追踪间隔」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690815" y="3106043"/>
            <a:ext cx="37422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超快！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5334000" y="3396555"/>
            <a:ext cx="6401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女巫很难躲开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690815" y="3959423"/>
            <a:ext cx="30561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适中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5334000" y="4249936"/>
            <a:ext cx="5715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有一定难度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5690815" y="4812804"/>
            <a:ext cx="305619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很慢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5334000" y="5103316"/>
            <a:ext cx="64018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女巫轻松躲开</a:t>
            </a:r>
            <a:endParaRPr lang="en-US" sz="900" dirty="0"/>
          </a:p>
        </p:txBody>
      </p:sp>
      <p:sp>
        <p:nvSpPr>
          <p:cNvPr id="27" name="Text 24"/>
          <p:cNvSpPr/>
          <p:nvPr/>
        </p:nvSpPr>
        <p:spPr>
          <a:xfrm>
            <a:off x="571500" y="4191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现在女巫可以飞了，魔法球也会追了！但还缺一样东西——得分！</a:t>
            </a:r>
            <a:endParaRPr lang="en-US" sz="1350" dirty="0"/>
          </a:p>
        </p:txBody>
      </p:sp>
      <p:sp>
        <p:nvSpPr>
          <p:cNvPr id="28" name="Text 2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9" name="Text 2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24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E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75864" cy="371475"/>
          </a:xfrm>
          <a:prstGeom prst="roundRect">
            <a:avLst>
              <a:gd name="adj" fmla="val 41026"/>
            </a:avLst>
          </a:prstGeom>
          <a:solidFill>
            <a:srgbClr val="FF572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STEP 04 核心！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2038350" cy="895350"/>
          </a:xfrm>
          <a:prstGeom prst="roundRect">
            <a:avLst>
              <a:gd name="adj" fmla="val 12766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37630" y="1445419"/>
            <a:ext cx="5689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4CAF50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💾 创建变量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606600" y="1485900"/>
            <a:ext cx="545178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变量模块→建立变量</a:t>
            </a:r>
            <a:endParaRPr lang="en-US" sz="750" dirty="0"/>
          </a:p>
        </p:txBody>
      </p:sp>
      <p:sp>
        <p:nvSpPr>
          <p:cNvPr id="8" name="Shape 5"/>
          <p:cNvSpPr/>
          <p:nvPr/>
        </p:nvSpPr>
        <p:spPr>
          <a:xfrm>
            <a:off x="2762250" y="1095375"/>
            <a:ext cx="2038350" cy="895350"/>
          </a:xfrm>
          <a:prstGeom prst="roundRect">
            <a:avLst>
              <a:gd name="adj" fmla="val 12766"/>
            </a:avLst>
          </a:prstGeom>
          <a:solidFill>
            <a:srgbClr val="E3F2FD"/>
          </a:solidFill>
          <a:ln w="19050">
            <a:solidFill>
              <a:srgbClr val="1E88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363813" y="1445419"/>
            <a:ext cx="46605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E88FF"/>
                </a:solidFill>
                <a:highlight>
                  <a:srgbClr val="E3F2FD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🔢 初始化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829869" y="1485900"/>
            <a:ext cx="374630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绿旗→设为0</a:t>
            </a:r>
            <a:endParaRPr lang="en-US" sz="750" dirty="0"/>
          </a:p>
        </p:txBody>
      </p:sp>
      <p:sp>
        <p:nvSpPr>
          <p:cNvPr id="11" name="Shape 8"/>
          <p:cNvSpPr/>
          <p:nvPr/>
        </p:nvSpPr>
        <p:spPr>
          <a:xfrm>
            <a:off x="4953000" y="1095375"/>
            <a:ext cx="2038350" cy="895350"/>
          </a:xfrm>
          <a:prstGeom prst="roundRect">
            <a:avLst>
              <a:gd name="adj" fmla="val 12766"/>
            </a:avLst>
          </a:prstGeom>
          <a:solidFill>
            <a:srgbClr val="FFF3E0"/>
          </a:solidFill>
          <a:ln w="19050">
            <a:solidFill>
              <a:srgbClr val="FF980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434682" y="1445419"/>
            <a:ext cx="5689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FF9800"/>
                </a:solidFill>
                <a:highlight>
                  <a:srgbClr val="FFF3E0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➕ 加分逻辑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003652" y="1485900"/>
            <a:ext cx="513606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碰到球→得分+1</a:t>
            </a:r>
            <a:endParaRPr lang="en-US" sz="750" dirty="0"/>
          </a:p>
        </p:txBody>
      </p:sp>
      <p:sp>
        <p:nvSpPr>
          <p:cNvPr id="14" name="Shape 11"/>
          <p:cNvSpPr/>
          <p:nvPr/>
        </p:nvSpPr>
        <p:spPr>
          <a:xfrm>
            <a:off x="7143750" y="1095375"/>
            <a:ext cx="1371600" cy="895350"/>
          </a:xfrm>
          <a:prstGeom prst="roundRect">
            <a:avLst>
              <a:gd name="adj" fmla="val 12766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453610" y="1445419"/>
            <a:ext cx="466055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9C27B0"/>
                </a:solidFill>
                <a:highlight>
                  <a:srgbClr val="F3E5F5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换位置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7919665" y="1485900"/>
            <a:ext cx="290112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球随机位置</a:t>
            </a:r>
            <a:endParaRPr lang="en-US" sz="750" dirty="0"/>
          </a:p>
        </p:txBody>
      </p:sp>
      <p:sp>
        <p:nvSpPr>
          <p:cNvPr id="17" name="Shape 14"/>
          <p:cNvSpPr/>
          <p:nvPr/>
        </p:nvSpPr>
        <p:spPr>
          <a:xfrm>
            <a:off x="571500" y="2143125"/>
            <a:ext cx="8334375" cy="2524125"/>
          </a:xfrm>
          <a:prstGeom prst="roundRect">
            <a:avLst>
              <a:gd name="adj" fmla="val 4528"/>
            </a:avLst>
          </a:prstGeom>
          <a:solidFill>
            <a:srgbClr val="F3E5F5"/>
          </a:solidFill>
          <a:ln w="23813">
            <a:solidFill>
              <a:srgbClr val="9C27B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71500" y="4429125"/>
            <a:ext cx="4862941" cy="409575"/>
          </a:xfrm>
          <a:prstGeom prst="roundRect">
            <a:avLst>
              <a:gd name="adj" fmla="val 2325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E651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这是本节课最重要的代码！反复练习创建变量和加分的步骤！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得分系统——变量登场！🏆</a:t>
            </a:r>
            <a:endParaRPr lang="en-US" sz="2550" dirty="0"/>
          </a:p>
        </p:txBody>
      </p:sp>
      <p:sp>
        <p:nvSpPr>
          <p:cNvPr id="20" name="Text 17"/>
          <p:cNvSpPr/>
          <p:nvPr/>
        </p:nvSpPr>
        <p:spPr>
          <a:xfrm>
            <a:off x="762000" y="2238375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🔮 魔法球完整脚本（包含得分！)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1361033" y="2931765"/>
            <a:ext cx="115297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初始化！游戏开始时得分是0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62000" y="3253680"/>
            <a:ext cx="636720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随机位置 ▼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1389311" y="3253680"/>
            <a:ext cx="70269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魔法球随机出现</a:t>
            </a:r>
            <a:endParaRPr lang="en-US" sz="970" dirty="0"/>
          </a:p>
        </p:txBody>
      </p:sp>
      <p:sp>
        <p:nvSpPr>
          <p:cNvPr id="24" name="Text 21"/>
          <p:cNvSpPr/>
          <p:nvPr/>
        </p:nvSpPr>
        <p:spPr>
          <a:xfrm>
            <a:off x="762000" y="3897511"/>
            <a:ext cx="100042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女巫 ▼			← 追女巫</a:t>
            </a:r>
            <a:endParaRPr lang="en-US" sz="970" dirty="0"/>
          </a:p>
        </p:txBody>
      </p:sp>
      <p:sp>
        <p:nvSpPr>
          <p:cNvPr id="25" name="Text 22"/>
          <p:cNvSpPr/>
          <p:nvPr/>
        </p:nvSpPr>
        <p:spPr>
          <a:xfrm>
            <a:off x="885825" y="4541341"/>
            <a:ext cx="906741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E91E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 女巫 ▼？那么</a:t>
            </a:r>
            <a:endParaRPr lang="en-US" sz="970" dirty="0"/>
          </a:p>
        </p:txBody>
      </p:sp>
      <p:sp>
        <p:nvSpPr>
          <p:cNvPr id="26" name="Text 23"/>
          <p:cNvSpPr/>
          <p:nvPr/>
        </p:nvSpPr>
        <p:spPr>
          <a:xfrm>
            <a:off x="1523777" y="4863257"/>
            <a:ext cx="89066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🔴 加分！这是重点！</a:t>
            </a:r>
            <a:endParaRPr lang="en-US" sz="970" dirty="0"/>
          </a:p>
        </p:txBody>
      </p:sp>
      <p:sp>
        <p:nvSpPr>
          <p:cNvPr id="27" name="Text 24"/>
          <p:cNvSpPr/>
          <p:nvPr/>
        </p:nvSpPr>
        <p:spPr>
          <a:xfrm>
            <a:off x="1009650" y="5185172"/>
            <a:ext cx="636720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随机位置 ▼</a:t>
            </a:r>
            <a:endParaRPr lang="en-US" sz="970" dirty="0"/>
          </a:p>
        </p:txBody>
      </p:sp>
      <p:sp>
        <p:nvSpPr>
          <p:cNvPr id="28" name="Text 25"/>
          <p:cNvSpPr/>
          <p:nvPr/>
        </p:nvSpPr>
        <p:spPr>
          <a:xfrm>
            <a:off x="1636961" y="5185172"/>
            <a:ext cx="107416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球换位置！不然会一直加分</a:t>
            </a:r>
            <a:endParaRPr lang="en-US" sz="970" dirty="0"/>
          </a:p>
        </p:txBody>
      </p:sp>
      <p:sp>
        <p:nvSpPr>
          <p:cNvPr id="29" name="Text 2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30" name="Text 2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24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6005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143500" y="1143000"/>
            <a:ext cx="355282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286000"/>
            <a:ext cx="8324850" cy="1752600"/>
          </a:xfrm>
          <a:prstGeom prst="roundRect">
            <a:avLst>
              <a:gd name="adj" fmla="val 6522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3810000"/>
            <a:ext cx="4124325" cy="981075"/>
          </a:xfrm>
          <a:prstGeom prst="roundRect">
            <a:avLst>
              <a:gd name="adj" fmla="val 11650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4667250" y="3810000"/>
            <a:ext cx="3838575" cy="695325"/>
          </a:xfrm>
          <a:prstGeom prst="roundRect">
            <a:avLst>
              <a:gd name="adj" fmla="val 16438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083498" y="3976687"/>
            <a:ext cx="871538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E65100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🎮 现在游戏完整啦！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083498" y="4157663"/>
            <a:ext cx="1006004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200" dirty="0">
                <a:solidFill>
                  <a:srgbClr val="E65100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女巫飞、球追、得分涨！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球碰到女巫换位置 ✨</a:t>
            </a:r>
            <a:endParaRPr lang="en-US" sz="2700" dirty="0"/>
          </a:p>
        </p:txBody>
      </p:sp>
      <p:sp>
        <p:nvSpPr>
          <p:cNvPr id="13" name="Text 10"/>
          <p:cNvSpPr/>
          <p:nvPr/>
        </p:nvSpPr>
        <p:spPr>
          <a:xfrm>
            <a:off x="714375" y="1238250"/>
            <a:ext cx="4060508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714375" y="1476375"/>
            <a:ext cx="4060508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球碰到女巫后还在原地？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一秒钟就加了10分？！😱 需要让球换到别的位置！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5334000" y="12382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解决方法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334000" y="1476375"/>
            <a:ext cx="2900362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加分后立刻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「移到 随机位置」！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让球在舞台随机位置重新出现！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62000" y="238125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🔮 关键代码片段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762000" y="2743200"/>
            <a:ext cx="8821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 女巫 ▼？那么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1399952" y="3040335"/>
            <a:ext cx="40540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加分！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62000" y="3347517"/>
            <a:ext cx="166918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随机位置 ▼		← 球换地方！这是关键！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885825" y="3644652"/>
            <a:ext cx="2243023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888888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（可选）换成 发光 造型 → 等待 0.2 秒 → 换回 正常 造型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714375" y="3905250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✨ 进阶特效（可选）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714375" y="4143375"/>
            <a:ext cx="357711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球碰到女巫时换成发光造型，短暂显示后换回正常造型～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24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371475"/>
          </a:xfrm>
          <a:prstGeom prst="roundRect">
            <a:avLst>
              <a:gd name="adj" fmla="val 41026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3148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762500" y="1190625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714625"/>
            <a:ext cx="431482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762500" y="2714625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2667000" y="4191000"/>
            <a:ext cx="3799475" cy="504825"/>
          </a:xfrm>
          <a:prstGeom prst="roundRect">
            <a:avLst>
              <a:gd name="adj" fmla="val 2264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问题五：变量显示位置不对 → 舞台上可以拖动变量框！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遇到问题别慌，来看看怎么解决！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714375" y="1285875"/>
            <a:ext cx="377047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问题一：得分一直不变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1524000"/>
            <a:ext cx="3770471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原因：变量没有正确创建或初始化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确认变量已创建（变量模块→建立变量→命名"得分"）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绿旗下有「将 得分 设为 0」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加分积木「将 得分 增加 1」放对位置了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4905375" y="12858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问题二：得分跳得太快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905375" y="1524000"/>
            <a:ext cx="3480435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原因：球碰到女巫后没换位置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在「将 得分 增加 1」后面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加上「移到 随机位置」！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714375" y="2809875"/>
            <a:ext cx="377047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问题三：女巫面向不对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14375" y="3048000"/>
            <a:ext cx="3770471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原因：角度写错了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记住口诀：上0右90下180左-90！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检查「面向 方向」积木里的角度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4905375" y="28098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问题四：魔法球不动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4905375" y="3090862"/>
            <a:ext cx="53637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原因：脚本问题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4905375" y="3300413"/>
            <a:ext cx="284857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4905375" y="3509963"/>
            <a:ext cx="1118369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1. 确认脚本写在「魔法球」角色里</a:t>
            </a:r>
            <a:endParaRPr lang="en-US" sz="820" dirty="0"/>
          </a:p>
        </p:txBody>
      </p:sp>
      <p:sp>
        <p:nvSpPr>
          <p:cNvPr id="21" name="Text 18"/>
          <p:cNvSpPr/>
          <p:nvPr/>
        </p:nvSpPr>
        <p:spPr>
          <a:xfrm>
            <a:off x="4905375" y="3762375"/>
            <a:ext cx="42669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2. 确认有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6567339" y="3762375"/>
            <a:ext cx="125760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包裹</a:t>
            </a:r>
            <a:endParaRPr lang="en-US" sz="820" dirty="0"/>
          </a:p>
        </p:txBody>
      </p:sp>
      <p:sp>
        <p:nvSpPr>
          <p:cNvPr id="23" name="Text 20"/>
          <p:cNvSpPr/>
          <p:nvPr/>
        </p:nvSpPr>
        <p:spPr>
          <a:xfrm>
            <a:off x="4905375" y="4024312"/>
            <a:ext cx="1088752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3. 确认「移到 女巫」选对了角色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24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扩展关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2124075"/>
          </a:xfrm>
          <a:prstGeom prst="roundRect">
            <a:avLst>
              <a:gd name="adj" fmla="val 5381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238250"/>
            <a:ext cx="2886075" cy="2124075"/>
          </a:xfrm>
          <a:prstGeom prst="roundRect">
            <a:avLst>
              <a:gd name="adj" fmla="val 5381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238250"/>
            <a:ext cx="2790825" cy="2124075"/>
          </a:xfrm>
          <a:prstGeom prst="roundRect">
            <a:avLst>
              <a:gd name="adj" fmla="val 5381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42875" dist="38100" dir="5400000">
              <a:srgbClr val="FF6B9D">
                <a:alpha val="3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1500" y="3714750"/>
            <a:ext cx="8053340" cy="600075"/>
          </a:xfrm>
          <a:prstGeom prst="roundRect">
            <a:avLst>
              <a:gd name="adj" fmla="val 1587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⏱️ 扩展创作时间：15 分钟 | 选一个挑战开始，没有标准答案！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想让游戏更好玩吗？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初级挑战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714375" y="1619250"/>
            <a:ext cx="2320290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调整魔法球追踪速度！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试试把等待秒数改成：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0.1 秒 → 超快！极限挑战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0.5 秒 → 适中难度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1 秒 → 轻松模式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找到你觉得最好玩的难度！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 中级挑战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3476625" y="1619250"/>
            <a:ext cx="2320290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设置魔法能量上限！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当得分达到 10 时：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女巫说"我充满能量了！"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游戏停止！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提示：用「如果」判断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得分 = 10 那么...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⭐⭐⭐ 高级挑战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238875" y="1619250"/>
            <a:ext cx="2223611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再加一个变量！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创建「生命值」变量 ❤️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球碰到女巫：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得分 +1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 生命值 -1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当生命值 = 0 时游戏结束！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3333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自由创作：给女巫换造型、画魔法森林背景、加背景音乐！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24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7934325" cy="2695575"/>
          </a:xfrm>
          <a:prstGeom prst="roundRect">
            <a:avLst>
              <a:gd name="adj" fmla="val 4240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1500" y="4000500"/>
            <a:ext cx="8053340" cy="504825"/>
          </a:xfrm>
          <a:prstGeom prst="roundRect">
            <a:avLst>
              <a:gd name="adj" fmla="val 22642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E651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核心：今天第一次学变量！它是存数字的魔法盒子，游戏里的分数、生命、时间都是变量！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积木与概念全家福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762000" y="1238250"/>
            <a:ext cx="7444264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积木全家福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762000" y="1476375"/>
            <a:ext cx="7444264" cy="2190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60"/>
              </a:lnSpc>
              <a:buNone/>
            </a:pPr>
            <a:r>
              <a:rPr lang="en-US" sz="90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📦 创建变量</a:t>
            </a:r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　变量模块（橙色）　→　创建一个存数字的"盒子"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🔢 将变量设为</a:t>
            </a:r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变量模块（橙色）　→　给变量一个初始值（通常是0）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➕ 将变量增加</a:t>
            </a:r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变量模块（橙色）　→　让变量的值变大或变小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b="1" dirty="0">
                <a:solidFill>
                  <a:srgbClr val="9C27B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🧭 面向方向</a:t>
            </a:r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运动模块（蓝色）　→　改变角色面朝的角度（0/90/180/-90）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b="1" dirty="0">
                <a:solidFill>
                  <a:srgbClr val="FF6B9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移到角色</a:t>
            </a:r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运动模块（蓝色）　→　让一个角色追到另一个角色身边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b="1" dirty="0">
                <a:solidFill>
                  <a:srgbClr val="FFD23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🔀 </a:t>
            </a:r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运动模块（蓝色）　→　随机放到舞台某处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24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✍️ 小测验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426720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762500" y="1047750"/>
            <a:ext cx="3981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1905000"/>
            <a:ext cx="426720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762500" y="1905000"/>
            <a:ext cx="3981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2762250"/>
            <a:ext cx="817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44336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71500" y="3667125"/>
            <a:ext cx="7934325" cy="695325"/>
          </a:xfrm>
          <a:prstGeom prst="roundRect">
            <a:avLst>
              <a:gd name="adj" fmla="val 1369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097435" y="3936206"/>
            <a:ext cx="4085555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E65100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参考答案：Q1-盒子/存数字　Q2-0/90/180/-90　Q3-A　Q4-移到　Q5-换位置/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答对这5道题，变量就真的学会啦！</a:t>
            </a:r>
            <a:endParaRPr lang="en-US" sz="1950" dirty="0"/>
          </a:p>
        </p:txBody>
      </p:sp>
      <p:sp>
        <p:nvSpPr>
          <p:cNvPr id="13" name="Text 10"/>
          <p:cNvSpPr/>
          <p:nvPr/>
        </p:nvSpPr>
        <p:spPr>
          <a:xfrm>
            <a:off x="714375" y="1119188"/>
            <a:ext cx="3770471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Q1：变量是什么？用一个比喻说明。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14375" y="1333500"/>
            <a:ext cx="3770471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答：变量就像一个 ______ ，可以往里面 ______ ，里面的数字可以变大变小。</a:t>
            </a:r>
            <a:endParaRPr lang="en-US" sz="820" dirty="0"/>
          </a:p>
        </p:txBody>
      </p:sp>
      <p:sp>
        <p:nvSpPr>
          <p:cNvPr id="15" name="Text 12"/>
          <p:cNvSpPr/>
          <p:nvPr/>
        </p:nvSpPr>
        <p:spPr>
          <a:xfrm>
            <a:off x="4905375" y="1119188"/>
            <a:ext cx="3480435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Q2：四方向角度分别是多少？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905375" y="1333500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答：↑ ______° → ______° ↓ ______° ← ______°</a:t>
            </a:r>
            <a:endParaRPr lang="en-US" sz="820" dirty="0"/>
          </a:p>
        </p:txBody>
      </p:sp>
      <p:sp>
        <p:nvSpPr>
          <p:cNvPr id="17" name="Text 14"/>
          <p:cNvSpPr/>
          <p:nvPr/>
        </p:nvSpPr>
        <p:spPr>
          <a:xfrm>
            <a:off x="714375" y="1976437"/>
            <a:ext cx="3770471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Q3：「将得分设为 0」应该放在哪里？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14375" y="2276475"/>
            <a:ext cx="757014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答：A. 绿旗下面　B.</a:t>
            </a:r>
            <a:endParaRPr lang="en-US" sz="820" dirty="0"/>
          </a:p>
        </p:txBody>
      </p:sp>
      <p:sp>
        <p:nvSpPr>
          <p:cNvPr id="19" name="Text 16"/>
          <p:cNvSpPr/>
          <p:nvPr/>
        </p:nvSpPr>
        <p:spPr>
          <a:xfrm>
            <a:off x="2706663" y="2276475"/>
            <a:ext cx="1200001" cy="1190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里面　C. 按下空格时　选 ______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4905375" y="1976437"/>
            <a:ext cx="3480435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Q4：魔法球怎么知道女巫在哪？用什么积木？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4905375" y="2190750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答：用「______ ▼」积木，选择女巫角色。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714375" y="2833687"/>
            <a:ext cx="7637621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4433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Q5：球碰到女巫后除了加分，还必须做什么？（不然分一直加！）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714375" y="3048000"/>
            <a:ext cx="7637621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答：必须让魔法球 ______ ，不然会一直加分！</a:t>
            </a:r>
            <a:endParaRPr lang="en-US" sz="82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24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F4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028825" cy="1266825"/>
          </a:xfrm>
          <a:prstGeom prst="roundRect">
            <a:avLst>
              <a:gd name="adj" fmla="val 9023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360066" y="1643063"/>
            <a:ext cx="1372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4CAF5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1497285" y="1716881"/>
            <a:ext cx="31911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自己画背景</a:t>
            </a:r>
            <a:endParaRPr lang="en-US" sz="820" dirty="0"/>
          </a:p>
        </p:txBody>
      </p:sp>
      <p:sp>
        <p:nvSpPr>
          <p:cNvPr id="8" name="Shape 5"/>
          <p:cNvSpPr/>
          <p:nvPr/>
        </p:nvSpPr>
        <p:spPr>
          <a:xfrm>
            <a:off x="2524125" y="1143000"/>
            <a:ext cx="2028825" cy="1266825"/>
          </a:xfrm>
          <a:prstGeom prst="roundRect">
            <a:avLst>
              <a:gd name="adj" fmla="val 9023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3344168" y="1643063"/>
            <a:ext cx="1372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FF980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🦘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3481388" y="1716881"/>
            <a:ext cx="25529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弹跳逻辑</a:t>
            </a:r>
            <a:endParaRPr lang="en-US" sz="820" dirty="0"/>
          </a:p>
        </p:txBody>
      </p:sp>
      <p:sp>
        <p:nvSpPr>
          <p:cNvPr id="11" name="Shape 8"/>
          <p:cNvSpPr/>
          <p:nvPr/>
        </p:nvSpPr>
        <p:spPr>
          <a:xfrm>
            <a:off x="4476750" y="1143000"/>
            <a:ext cx="2028825" cy="1266825"/>
          </a:xfrm>
          <a:prstGeom prst="roundRect">
            <a:avLst>
              <a:gd name="adj" fmla="val 902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296793" y="1643063"/>
            <a:ext cx="1372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E88F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⚽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5434013" y="1716881"/>
            <a:ext cx="25529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足球滚动</a:t>
            </a:r>
            <a:endParaRPr lang="en-US" sz="820" dirty="0"/>
          </a:p>
        </p:txBody>
      </p:sp>
      <p:sp>
        <p:nvSpPr>
          <p:cNvPr id="14" name="Shape 11"/>
          <p:cNvSpPr/>
          <p:nvPr/>
        </p:nvSpPr>
        <p:spPr>
          <a:xfrm>
            <a:off x="6429375" y="1143000"/>
            <a:ext cx="2219325" cy="1266825"/>
          </a:xfrm>
          <a:prstGeom prst="roundRect">
            <a:avLst>
              <a:gd name="adj" fmla="val 9023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7294066" y="1643063"/>
            <a:ext cx="23834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FF6B9D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😄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7532415" y="1716881"/>
            <a:ext cx="25529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造型切换</a:t>
            </a:r>
            <a:endParaRPr lang="en-US" sz="820" dirty="0"/>
          </a:p>
        </p:txBody>
      </p:sp>
      <p:sp>
        <p:nvSpPr>
          <p:cNvPr id="17" name="Shape 14"/>
          <p:cNvSpPr/>
          <p:nvPr/>
        </p:nvSpPr>
        <p:spPr>
          <a:xfrm>
            <a:off x="571500" y="28575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L1-8 我们学了什么？</a:t>
            </a:r>
            <a:endParaRPr lang="en-US" sz="2400" dirty="0"/>
          </a:p>
        </p:txBody>
      </p:sp>
      <p:sp>
        <p:nvSpPr>
          <p:cNvPr id="19" name="Text 16"/>
          <p:cNvSpPr/>
          <p:nvPr/>
        </p:nvSpPr>
        <p:spPr>
          <a:xfrm>
            <a:off x="571500" y="2428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上节课我们自己画了山⛰、写了弹跳逻辑🦘、踢了山地足球⚽——把运动模块玩得很熟了！</a:t>
            </a:r>
            <a:endParaRPr lang="en-US" sz="1120" dirty="0"/>
          </a:p>
        </p:txBody>
      </p:sp>
      <p:sp>
        <p:nvSpPr>
          <p:cNvPr id="20" name="Text 17"/>
          <p:cNvSpPr/>
          <p:nvPr/>
        </p:nvSpPr>
        <p:spPr>
          <a:xfrm>
            <a:off x="714375" y="2952750"/>
            <a:ext cx="773430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🔮 今天我们要学一个全新的超能力——</a:t>
            </a:r>
            <a:pPr algn="l" indent="0" marL="0">
              <a:lnSpc>
                <a:spcPts val="3780"/>
              </a:lnSpc>
              <a:buNone/>
            </a:pPr>
            <a:r>
              <a:rPr lang="en-US" sz="21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变量</a:t>
            </a:r>
            <a:pPr algn="l" indent="0" marL="0">
              <a:lnSpc>
                <a:spcPts val="297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！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第一次认识变量，它就像一个魔法盒子，可以装分数、装生命、装任何数字！</a:t>
            </a:r>
            <a:endParaRPr lang="en-US" sz="165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24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展示关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8324850" cy="3657600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1500" y="4476750"/>
            <a:ext cx="3896154" cy="409575"/>
          </a:xfrm>
          <a:prstGeom prst="roundRect">
            <a:avLst>
              <a:gd name="adj" fmla="val 232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忘记了？翻回前面的笔记看看！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向爸爸妈妈展示你的魔法游戏！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762000" y="114300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演讲稿（填空背诵）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62000" y="1428750"/>
            <a:ext cx="7637621" cy="2762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大家好！今天我用 Scratch 做了一个魔法游戏——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我做了一个作品叫「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女巫的魔法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女巫用「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」控制移动（键盘/鼠标）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我创建了一个变量叫「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」，用来记录「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游戏开始时，得分初始值是「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每当魔法球碰到女巫，得分就会「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我还学到了四个方向角度：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 = 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°，右 = 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°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 = 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°，左 = 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°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这节课我新学到的最大本领是：「</a:t>
            </a:r>
            <a:pPr algn="l" indent="0" marL="0">
              <a:lnSpc>
                <a:spcPts val="2730"/>
              </a:lnSpc>
              <a:buNone/>
            </a:pPr>
            <a:r>
              <a:rPr lang="en-US" sz="1050" b="1" dirty="0">
                <a:solidFill>
                  <a:srgbClr val="FF6B9D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73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谢谢大家！🔮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24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9C27B0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3238500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📦 会创建变量</a:t>
            </a:r>
            <a:endParaRPr lang="en-US" sz="970" dirty="0"/>
          </a:p>
        </p:txBody>
      </p:sp>
      <p:sp>
        <p:nvSpPr>
          <p:cNvPr id="5" name="Text 2"/>
          <p:cNvSpPr/>
          <p:nvPr/>
        </p:nvSpPr>
        <p:spPr>
          <a:xfrm>
            <a:off x="2000250" y="3238500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➕ 会给变量加分</a:t>
            </a:r>
            <a:endParaRPr lang="en-US" sz="970" dirty="0"/>
          </a:p>
        </p:txBody>
      </p:sp>
      <p:sp>
        <p:nvSpPr>
          <p:cNvPr id="6" name="Text 3"/>
          <p:cNvSpPr/>
          <p:nvPr/>
        </p:nvSpPr>
        <p:spPr>
          <a:xfrm>
            <a:off x="3333750" y="3238500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 掌握四方向</a:t>
            </a:r>
            <a:endParaRPr lang="en-US" sz="97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571500"/>
            <a:ext cx="7927657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0"/>
              </a:lnSpc>
              <a:buNone/>
            </a:pPr>
            <a:r>
              <a:rPr lang="en-US" sz="13500" spc="405" kern="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3500" dirty="0"/>
          </a:p>
        </p:txBody>
      </p:sp>
      <p:sp>
        <p:nvSpPr>
          <p:cNvPr id="9" name="Text 5"/>
          <p:cNvSpPr/>
          <p:nvPr/>
        </p:nvSpPr>
        <p:spPr>
          <a:xfrm>
            <a:off x="666750" y="2381250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今天你学会了变量——存数字的魔法盒子！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66750" y="276225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6A1B9A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变量 · 角度 · 角色追踪</a:t>
            </a:r>
            <a:endParaRPr lang="en-US" sz="1200" dirty="0"/>
          </a:p>
        </p:txBody>
      </p:sp>
      <p:sp>
        <p:nvSpPr>
          <p:cNvPr id="11" name="Shape 7"/>
          <p:cNvSpPr/>
          <p:nvPr/>
        </p:nvSpPr>
        <p:spPr>
          <a:xfrm>
            <a:off x="6667500" y="1905000"/>
            <a:ext cx="1647825" cy="600075"/>
          </a:xfrm>
          <a:prstGeom prst="roundRect">
            <a:avLst>
              <a:gd name="adj" fmla="val 23810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251278" y="2047875"/>
            <a:ext cx="480194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9C27B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恭喜你学会了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7091288" y="2205037"/>
            <a:ext cx="800249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9C27B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真正的程序员技能！💪</a:t>
            </a:r>
            <a:endParaRPr lang="en-US" sz="1050" dirty="0"/>
          </a:p>
        </p:txBody>
      </p:sp>
      <p:sp>
        <p:nvSpPr>
          <p:cNvPr id="14" name="Text 10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5" name="Text 11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L1-9</a:t>
            </a:r>
            <a:endParaRPr lang="en-US" sz="82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238250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480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来看看谁的魔法游戏最厉害！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🖥️ 第1步：展示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把自己的魔法游戏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跑一遍给同桌看！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说说你的游戏有什么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特别的创意～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👀 第2步：观察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47662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认真看同桌的作品！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TA 的游戏有什么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不一样的地方？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哪里做得好？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💬 第3步：互评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238875" y="1619250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告诉同桌：哪里最棒！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也可以提一个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小小的建议～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互相学习共同进步！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互评四星标准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714375" y="3429000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变量能正常加分 ⭐ 女巫四方向能动 ⭐ 魔法球会追女巫 ⭐ 有自己的创意！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24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0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拓展思考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02907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029075" cy="1743075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857500"/>
            <a:ext cx="8315325" cy="1743075"/>
          </a:xfrm>
          <a:prstGeom prst="roundRect">
            <a:avLst>
              <a:gd name="adj" fmla="val 6557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回家想一想 🏠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🤔 思考题 1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71625"/>
            <a:ext cx="3480435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如果把「得分」变量改成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「能量」或「金币」，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游戏会有什么不同？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变量名字可以随便取，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你还能想到什么有趣的名字？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8587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🤔 思考题 2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4714875" y="1571625"/>
            <a:ext cx="3480435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能不能创建两个变量？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一个记录得分，一个记录生命数。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当得分达到10分时，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能不能让游戏说"你赢了"？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29527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🔮 下节课预告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714375" y="3238500"/>
            <a:ext cx="7734300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下节课我们要学习「魔术表演」🎩！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会学到：让角色说话💬、设置旋转中心🎯、还有广播的深入用法📡！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让魔术师变出兔子🐰、花朵🌸，就像真正的魔术表演一样！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24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整理与归纳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2981325"/>
          </a:xfrm>
          <a:prstGeom prst="roundRect">
            <a:avLst>
              <a:gd name="adj" fmla="val 3834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029075" cy="2981325"/>
          </a:xfrm>
          <a:prstGeom prst="roundRect">
            <a:avLst>
              <a:gd name="adj" fmla="val 3834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今天学到了什么？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核心概念</a:t>
            </a:r>
            <a:endParaRPr lang="en-US" sz="1120" dirty="0"/>
          </a:p>
        </p:txBody>
      </p:sp>
      <p:sp>
        <p:nvSpPr>
          <p:cNvPr id="9" name="Text 6"/>
          <p:cNvSpPr/>
          <p:nvPr/>
        </p:nvSpPr>
        <p:spPr>
          <a:xfrm>
            <a:off x="714375" y="1524000"/>
            <a:ext cx="3480435" cy="2190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📦 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</a:t>
            </a:r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— 存数字的魔法盒子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创建变量 → 命名 → 初始化 → 改变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🧭 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四方向角度</a:t>
            </a:r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— 口诀要记住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上0° 右90° 下180° 左-90°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移到角色</a:t>
            </a:r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— 让角色追角色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魔法球追女巫，关键积木！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➕ 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变量增减</a:t>
            </a:r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— 得分系统核心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碰到 → 加分 → 换位置（防连续加分）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积木位置总结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4714875" y="1600200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🟠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828580" y="1600200"/>
            <a:ext cx="603411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变量模块（橙色）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897335"/>
            <a:ext cx="152883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创建变量 / 将变量设为 / 将变量增加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4714875" y="2491606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🔵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828580" y="2491606"/>
            <a:ext cx="603411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运动模块（蓝色）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4714875" y="2788741"/>
            <a:ext cx="108302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面向方向 / 移到角色 /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4714875" y="3095923"/>
            <a:ext cx="132762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将x/y坐标增加（四方向移动）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4714875" y="3690193"/>
            <a:ext cx="11370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🟡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828580" y="3690193"/>
            <a:ext cx="603411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事件模块（黄色）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6463159" y="3987329"/>
            <a:ext cx="12047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5067300" y="4294510"/>
            <a:ext cx="44588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（条件判断）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571500" y="4095750"/>
            <a:ext cx="8024336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变量是编程最重要的概念之一！游戏里所有数字都用它来存储！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4" name="Text 2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24 / 24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7B1FA2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952750"/>
            <a:ext cx="2409825" cy="981075"/>
          </a:xfrm>
          <a:prstGeom prst="roundRect">
            <a:avLst>
              <a:gd name="adj" fmla="val 11650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1271811" y="3345656"/>
            <a:ext cx="568970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🤔 想一想：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1840781" y="3324225"/>
            <a:ext cx="4467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游戏里什么可以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变成分数？</a:t>
            </a:r>
            <a:endParaRPr lang="en-US" sz="820" dirty="0"/>
          </a:p>
        </p:txBody>
      </p:sp>
      <p:sp>
        <p:nvSpPr>
          <p:cNvPr id="9" name="Shape 5"/>
          <p:cNvSpPr/>
          <p:nvPr/>
        </p:nvSpPr>
        <p:spPr>
          <a:xfrm>
            <a:off x="3143250" y="2952750"/>
            <a:ext cx="2409825" cy="981075"/>
          </a:xfrm>
          <a:prstGeom prst="roundRect">
            <a:avLst>
              <a:gd name="adj" fmla="val 11650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10" name="Text 6"/>
          <p:cNvSpPr/>
          <p:nvPr/>
        </p:nvSpPr>
        <p:spPr>
          <a:xfrm>
            <a:off x="3720703" y="3345656"/>
            <a:ext cx="8776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🍄 马里奥的金币？</a:t>
            </a:r>
            <a:endParaRPr lang="en-US" sz="1350" dirty="0"/>
          </a:p>
        </p:txBody>
      </p:sp>
      <p:sp>
        <p:nvSpPr>
          <p:cNvPr id="11" name="Text 7"/>
          <p:cNvSpPr/>
          <p:nvPr/>
        </p:nvSpPr>
        <p:spPr>
          <a:xfrm>
            <a:off x="4598343" y="3383756"/>
            <a:ext cx="38293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吃到就加分！</a:t>
            </a:r>
            <a:endParaRPr lang="en-US" sz="820" dirty="0"/>
          </a:p>
        </p:txBody>
      </p:sp>
      <p:sp>
        <p:nvSpPr>
          <p:cNvPr id="12" name="Shape 8"/>
          <p:cNvSpPr/>
          <p:nvPr/>
        </p:nvSpPr>
        <p:spPr>
          <a:xfrm>
            <a:off x="5715000" y="2952750"/>
            <a:ext cx="2219325" cy="981075"/>
          </a:xfrm>
          <a:prstGeom prst="roundRect">
            <a:avLst>
              <a:gd name="adj" fmla="val 11650"/>
            </a:avLst>
          </a:prstGeom>
          <a:solidFill>
            <a:srgbClr val="FCE4EC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01600" dist="40411" dir="2700000">
              <a:srgbClr val="FF6B9D">
                <a:alpha val="100000"/>
              </a:srgbClr>
            </a:outerShdw>
          </a:effectLst>
        </p:spPr>
      </p:sp>
      <p:sp>
        <p:nvSpPr>
          <p:cNvPr id="13" name="Text 9"/>
          <p:cNvSpPr/>
          <p:nvPr/>
        </p:nvSpPr>
        <p:spPr>
          <a:xfrm>
            <a:off x="6228606" y="3345656"/>
            <a:ext cx="877639" cy="19526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350" dirty="0">
                <a:solidFill>
                  <a:srgbClr val="1A2B4B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🟡 吃豆人的豆子？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7106245" y="3383756"/>
            <a:ext cx="31911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也是分数！</a:t>
            </a:r>
            <a:endParaRPr lang="en-US" sz="820" dirty="0"/>
          </a:p>
        </p:txBody>
      </p:sp>
      <p:sp>
        <p:nvSpPr>
          <p:cNvPr id="15" name="Text 11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7B1FA2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🧙 魔法森林的女巫</a:t>
            </a:r>
            <a:endParaRPr lang="en-US" sz="1950" dirty="0"/>
          </a:p>
        </p:txBody>
      </p:sp>
      <p:sp>
        <p:nvSpPr>
          <p:cNvPr id="16" name="Text 12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小超人来到了魔法森林🌲，遇到了骑着扫帚的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魔法女巫🧙‍♀️。女巫的</a:t>
            </a:r>
            <a:pPr algn="l" indent="0" marL="0">
              <a:lnSpc>
                <a:spcPts val="210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魔法球🔮</a:t>
            </a:r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在追着她跑！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每吃到一个魔法球，女巫的魔法能量就增加一分。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小超人要用键盘帮女巫四处飞行，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收集更多的魔法能量！⚡</a:t>
            </a:r>
            <a:endParaRPr lang="en-US" sz="1050" dirty="0"/>
          </a:p>
        </p:txBody>
      </p:sp>
      <p:sp>
        <p:nvSpPr>
          <p:cNvPr id="17" name="Text 13"/>
          <p:cNvSpPr/>
          <p:nvPr/>
        </p:nvSpPr>
        <p:spPr>
          <a:xfrm>
            <a:off x="571500" y="4191000"/>
            <a:ext cx="580072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游戏里的分数、生命、时间——它们都是</a:t>
            </a:r>
            <a:pPr algn="l" indent="0" marL="0">
              <a:buNone/>
            </a:pPr>
            <a:r>
              <a:rPr lang="en-US" sz="1050" b="1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</a:t>
            </a:r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！今天我们就来学会创造它！</a:t>
            </a:r>
            <a:endParaRPr lang="en-US" sz="1050" dirty="0"/>
          </a:p>
        </p:txBody>
      </p:sp>
      <p:sp>
        <p:nvSpPr>
          <p:cNvPr id="18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19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24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F4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3838575" cy="2124075"/>
          </a:xfrm>
          <a:prstGeom prst="roundRect">
            <a:avLst>
              <a:gd name="adj" fmla="val 5381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dash"/>
          </a:ln>
        </p:spPr>
      </p:sp>
      <p:sp>
        <p:nvSpPr>
          <p:cNvPr id="6" name="Text 3"/>
          <p:cNvSpPr/>
          <p:nvPr/>
        </p:nvSpPr>
        <p:spPr>
          <a:xfrm>
            <a:off x="2216423" y="1890712"/>
            <a:ext cx="1372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9C27B0"/>
                </a:solidFill>
                <a:highlight>
                  <a:srgbClr val="F3E5F5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🎬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2216423" y="2157413"/>
            <a:ext cx="54872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9C27B0"/>
                </a:solidFill>
                <a:highlight>
                  <a:srgbClr val="F3E5F5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运行视频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4667250" y="1095375"/>
            <a:ext cx="4029075" cy="2409825"/>
          </a:xfrm>
          <a:prstGeom prst="roundRect">
            <a:avLst>
              <a:gd name="adj" fmla="val 4743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先看看游戏里有什么？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4810125" y="1190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拆解分析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4810125" y="1476375"/>
            <a:ext cx="3480435" cy="1619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🧙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女巫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：按上下左右键四处飞行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🔮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魔法球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：追着女巫的位置移动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✨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得分系统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：吃到魔法球加分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🌲 </a:t>
            </a:r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魔法森林</a:t>
            </a:r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：背景舞台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功能清单：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女巫四方向飞行移动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移动同时改变面朝方向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魔法球追着女巫跑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球碰到女巫→得分+1→球换位置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571500" y="3429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我们看到4个功能，其中</a:t>
            </a:r>
            <a:pPr algn="l" indent="0" marL="0">
              <a:buNone/>
            </a:pPr>
            <a:r>
              <a:rPr lang="en-US" sz="1350" b="1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得分系统</a:t>
            </a:r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是今天的主角——变量！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24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8F4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8F4FF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305744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📦 创建变量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2001143" y="2988469"/>
            <a:ext cx="51058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建立存数字的盒子</a:t>
            </a:r>
            <a:endParaRPr lang="en-US" sz="820" dirty="0"/>
          </a:p>
        </p:txBody>
      </p:sp>
      <p:sp>
        <p:nvSpPr>
          <p:cNvPr id="8" name="Shape 6"/>
          <p:cNvSpPr/>
          <p:nvPr/>
        </p:nvSpPr>
        <p:spPr>
          <a:xfrm>
            <a:off x="3429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721075" y="2926556"/>
            <a:ext cx="82115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 四方向角度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4542234" y="2988469"/>
            <a:ext cx="89382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0° 90° 180° -90°</a:t>
            </a:r>
            <a:endParaRPr lang="en-US" sz="820" dirty="0"/>
          </a:p>
        </p:txBody>
      </p:sp>
      <p:sp>
        <p:nvSpPr>
          <p:cNvPr id="11" name="Shape 9"/>
          <p:cNvSpPr/>
          <p:nvPr/>
        </p:nvSpPr>
        <p:spPr>
          <a:xfrm>
            <a:off x="6096000" y="2524125"/>
            <a:ext cx="228600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6671221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角色追踪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7366620" y="2988469"/>
            <a:ext cx="446762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让球追着女巫跑</a:t>
            </a:r>
            <a:endParaRPr lang="en-US" sz="820" dirty="0"/>
          </a:p>
        </p:txBody>
      </p:sp>
      <p:sp>
        <p:nvSpPr>
          <p:cNvPr id="14" name="Text 12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5" name="Text 13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6" name="Text 14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6A1B9A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变量 · 角度 · 追踪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三个新本领，今天的主角是第一条——</a:t>
            </a:r>
            <a:pPr algn="l" indent="0" marL="0">
              <a:buNone/>
            </a:pPr>
            <a:r>
              <a:rPr lang="en-US" sz="1050" b="1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</a:t>
            </a:r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！第一次学哦～</a:t>
            </a:r>
            <a:endParaRPr lang="en-US" sz="1050" dirty="0"/>
          </a:p>
        </p:txBody>
      </p:sp>
      <p:sp>
        <p:nvSpPr>
          <p:cNvPr id="18" name="Text 16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19" name="Text 17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24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E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720882" cy="371475"/>
          </a:xfrm>
          <a:prstGeom prst="roundRect">
            <a:avLst>
              <a:gd name="adj" fmla="val 41026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新积木：变量（上）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3657600" cy="1847850"/>
          </a:xfrm>
          <a:prstGeom prst="roundRect">
            <a:avLst>
              <a:gd name="adj" fmla="val 6186"/>
            </a:avLst>
          </a:prstGeom>
          <a:solidFill>
            <a:srgbClr val="FFFFFF"/>
          </a:solidFill>
          <a:ln w="19050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53882" dir="2700000">
              <a:srgbClr val="FF9800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191000" y="1095375"/>
            <a:ext cx="4600575" cy="1838325"/>
          </a:xfrm>
          <a:prstGeom prst="roundRect">
            <a:avLst>
              <a:gd name="adj" fmla="val 6218"/>
            </a:avLst>
          </a:prstGeom>
          <a:solidFill>
            <a:srgbClr val="FFF3E0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762250"/>
            <a:ext cx="4610100" cy="1466850"/>
          </a:xfrm>
          <a:prstGeom prst="roundRect">
            <a:avLst>
              <a:gd name="adj" fmla="val 7792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143500" y="2762250"/>
            <a:ext cx="3371850" cy="1181100"/>
          </a:xfrm>
          <a:prstGeom prst="roundRect">
            <a:avLst>
              <a:gd name="adj" fmla="val 9677"/>
            </a:avLst>
          </a:prstGeom>
          <a:solidFill>
            <a:srgbClr val="FCE4EC"/>
          </a:solidFill>
          <a:ln w="19050">
            <a:solidFill>
              <a:srgbClr val="E91E6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98493" y="3219450"/>
            <a:ext cx="11701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E91E63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第一次学变量！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6968654" y="3286125"/>
            <a:ext cx="905079" cy="1333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这是本节课最重要的新知识！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什么是变量？📦</a:t>
            </a:r>
            <a:endParaRPr lang="en-US" sz="2700" dirty="0"/>
          </a:p>
        </p:txBody>
      </p:sp>
      <p:sp>
        <p:nvSpPr>
          <p:cNvPr id="12" name="Text 9"/>
          <p:cNvSpPr/>
          <p:nvPr/>
        </p:nvSpPr>
        <p:spPr>
          <a:xfrm>
            <a:off x="714375" y="1190625"/>
            <a:ext cx="309372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📦 变量 = 存数字的盒子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714375" y="1476375"/>
            <a:ext cx="309372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变量就像一个</a:t>
            </a:r>
            <a:pPr algn="l" indent="0" marL="0">
              <a:lnSpc>
                <a:spcPts val="231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魔法盒子</a:t>
            </a:r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📦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可以往里面放数字，也可以取出来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里面的数字可以</a:t>
            </a:r>
            <a:pPr algn="l" indent="0" marL="0">
              <a:lnSpc>
                <a:spcPts val="2310"/>
              </a:lnSpc>
              <a:buNone/>
            </a:pPr>
            <a:r>
              <a:rPr lang="en-US" sz="105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变大变小</a:t>
            </a:r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🏦 比喻：就像你的存钱罐！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今天存10元，明天取5元...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333875" y="1190625"/>
            <a:ext cx="4060508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E651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创建变量的步骤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4333875" y="1476375"/>
            <a:ext cx="4060508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点击左侧「变量」模块（橙色）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点击「建立一个变量」按钮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输入名字：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"得分"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选择「适用于所有角色」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⑤ 点击确定 → 舞台左上角出现"得分"框！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2857500"/>
            <a:ext cx="4060508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🔢 变量初始化</a:t>
            </a:r>
            <a:endParaRPr lang="en-US" sz="1120" dirty="0"/>
          </a:p>
        </p:txBody>
      </p:sp>
      <p:sp>
        <p:nvSpPr>
          <p:cNvPr id="17" name="Text 14"/>
          <p:cNvSpPr/>
          <p:nvPr/>
        </p:nvSpPr>
        <p:spPr>
          <a:xfrm>
            <a:off x="714375" y="3205162"/>
            <a:ext cx="8568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游戏开始时，得分应该是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1571179" y="3205162"/>
            <a:ext cx="87464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0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1657350" y="3205162"/>
            <a:ext cx="7434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！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714375" y="3489424"/>
            <a:ext cx="2229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积木：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794224"/>
            <a:ext cx="2229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放在「</a:t>
            </a:r>
            <a:endParaRPr lang="en-US" sz="970" dirty="0"/>
          </a:p>
        </p:txBody>
      </p:sp>
      <p:sp>
        <p:nvSpPr>
          <p:cNvPr id="22" name="Text 19"/>
          <p:cNvSpPr/>
          <p:nvPr/>
        </p:nvSpPr>
        <p:spPr>
          <a:xfrm>
            <a:off x="2437954" y="3794224"/>
            <a:ext cx="222945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」下面</a:t>
            </a:r>
            <a:endParaRPr lang="en-US" sz="970" dirty="0"/>
          </a:p>
        </p:txBody>
      </p:sp>
      <p:sp>
        <p:nvSpPr>
          <p:cNvPr id="23" name="Text 20"/>
          <p:cNvSpPr/>
          <p:nvPr/>
        </p:nvSpPr>
        <p:spPr>
          <a:xfrm>
            <a:off x="571500" y="4095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创建变量后，舞台上会实时显示得分数字，像真正的游戏一样！</a:t>
            </a:r>
            <a:endParaRPr lang="en-US" sz="1350" dirty="0"/>
          </a:p>
        </p:txBody>
      </p:sp>
      <p:sp>
        <p:nvSpPr>
          <p:cNvPr id="24" name="Text 21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5" name="Text 22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24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E1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720882" cy="371475"/>
          </a:xfrm>
          <a:prstGeom prst="roundRect">
            <a:avLst>
              <a:gd name="adj" fmla="val 41026"/>
            </a:avLst>
          </a:prstGeom>
          <a:solidFill>
            <a:srgbClr val="FF980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新积木：变量（下）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95375"/>
            <a:ext cx="4038600" cy="1276350"/>
          </a:xfrm>
          <a:prstGeom prst="roundRect">
            <a:avLst>
              <a:gd name="adj" fmla="val 8955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095375"/>
            <a:ext cx="4038600" cy="1276350"/>
          </a:xfrm>
          <a:prstGeom prst="roundRect">
            <a:avLst>
              <a:gd name="adj" fmla="val 8955"/>
            </a:avLst>
          </a:prstGeom>
          <a:solidFill>
            <a:srgbClr val="FFEBEE"/>
          </a:solidFill>
          <a:ln w="19050">
            <a:solidFill>
              <a:srgbClr val="F44336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476500"/>
            <a:ext cx="8324850" cy="1943100"/>
          </a:xfrm>
          <a:prstGeom prst="roundRect">
            <a:avLst>
              <a:gd name="adj" fmla="val 5882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4191000"/>
            <a:ext cx="3896154" cy="409575"/>
          </a:xfrm>
          <a:prstGeom prst="roundRect">
            <a:avLst>
              <a:gd name="adj" fmla="val 23256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E651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舞台上会实时显示得分，像真正的游戏！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让变量里的数字变化 ➕➖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190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➕ 增加变量的值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833562"/>
            <a:ext cx="96500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每执行一次，得分就 +1！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190625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4433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➖ 减少变量的值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4714875" y="1476375"/>
            <a:ext cx="3480435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「将 得分 ▼ 增加 -1」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负数就是减！得分 -1！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571500" y="2190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在魔法游戏中怎么用？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62000" y="2571750"/>
            <a:ext cx="7637621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当魔法球碰到女巫时：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b="1" dirty="0">
                <a:solidFill>
                  <a:srgbClr val="9C27B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 碰到 女巫 ▼？那么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← 加分！得分从 0 变成 1，从 1 变成 2...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随机位置 ▼</a:t>
            </a:r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 ← 球换地方！不然会一直加分！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24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 四方向角度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1714500" y="1190625"/>
            <a:ext cx="2895600" cy="289560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1E88FF"/>
            </a:solidFill>
            <a:prstDash val="solid"/>
          </a:ln>
          <a:effectLst>
            <a:outerShdw sx="100000" sy="100000" kx="0" ky="0" algn="bl" rotWithShape="0" blurRad="190500" dist="50800" dir="16200000">
              <a:srgbClr val="1E88FF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5238750" y="1190625"/>
            <a:ext cx="3657600" cy="2085975"/>
          </a:xfrm>
          <a:prstGeom prst="roundRect">
            <a:avLst>
              <a:gd name="adj" fmla="val 5479"/>
            </a:avLst>
          </a:prstGeom>
          <a:solidFill>
            <a:srgbClr val="FFF8E1"/>
          </a:solidFill>
          <a:ln w="19050">
            <a:solidFill>
              <a:srgbClr val="FFD23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238750" y="3095625"/>
            <a:ext cx="3562350" cy="1466850"/>
          </a:xfrm>
          <a:prstGeom prst="roundRect">
            <a:avLst>
              <a:gd name="adj" fmla="val 7792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2905125" y="2381250"/>
            <a:ext cx="514350" cy="514350"/>
          </a:xfrm>
          <a:prstGeom prst="ellipse">
            <a:avLst/>
          </a:prstGeom>
          <a:solidFill>
            <a:srgbClr val="FF4757"/>
          </a:solidFill>
          <a:ln w="19050">
            <a:solidFill>
              <a:srgbClr val="1A2B4B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方向角度口诀 🎯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2762250" y="1333500"/>
            <a:ext cx="77343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1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↑</a:t>
            </a:r>
            <a:pPr algn="ctr" indent="0" marL="0">
              <a:buNone/>
            </a:pPr>
            <a:endParaRPr lang="en-US" sz="2100" dirty="0"/>
          </a:p>
          <a:p>
            <a:pPr algn="ctr" indent="0" marL="0">
              <a:buNone/>
            </a:pPr>
            <a:r>
              <a:rPr lang="en-US" sz="210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0°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3714750" y="2286000"/>
            <a:ext cx="77343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1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→</a:t>
            </a:r>
            <a:pPr algn="ctr" indent="0" marL="0">
              <a:buNone/>
            </a:pPr>
            <a:endParaRPr lang="en-US" sz="2100" dirty="0"/>
          </a:p>
          <a:p>
            <a:pPr algn="ctr" indent="0" marL="0">
              <a:buNone/>
            </a:pPr>
            <a:r>
              <a:rPr lang="en-US" sz="210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90°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2762250" y="3238500"/>
            <a:ext cx="77343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10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↓</a:t>
            </a:r>
            <a:pPr algn="ctr" indent="0" marL="0">
              <a:buNone/>
            </a:pPr>
            <a:endParaRPr lang="en-US" sz="2100" dirty="0"/>
          </a:p>
          <a:p>
            <a:pPr algn="ctr" indent="0" marL="0">
              <a:buNone/>
            </a:pPr>
            <a:r>
              <a:rPr lang="en-US" sz="210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180°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1619250" y="2286000"/>
            <a:ext cx="870109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1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←</a:t>
            </a:r>
            <a:pPr algn="ctr" indent="0" marL="0">
              <a:buNone/>
            </a:pPr>
            <a:endParaRPr lang="en-US" sz="2100" dirty="0"/>
          </a:p>
          <a:p>
            <a:pPr algn="ctr" indent="0" marL="0">
              <a:buNone/>
            </a:pPr>
            <a:r>
              <a:rPr lang="en-US" sz="210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-90°</a:t>
            </a:r>
            <a:endParaRPr lang="en-US" sz="2100" dirty="0"/>
          </a:p>
        </p:txBody>
      </p:sp>
      <p:sp>
        <p:nvSpPr>
          <p:cNvPr id="14" name="Text 11"/>
          <p:cNvSpPr/>
          <p:nvPr/>
        </p:nvSpPr>
        <p:spPr>
          <a:xfrm>
            <a:off x="5429250" y="1285875"/>
            <a:ext cx="2900362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📚 方向角度口诀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5429250" y="1619250"/>
            <a:ext cx="2900362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63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上面是零，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363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右边九十，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363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下边一百八，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363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左边负九十！</a:t>
            </a:r>
            <a:endParaRPr lang="en-US" sz="1650" dirty="0"/>
          </a:p>
        </p:txBody>
      </p:sp>
      <p:sp>
        <p:nvSpPr>
          <p:cNvPr id="16" name="Text 13"/>
          <p:cNvSpPr/>
          <p:nvPr/>
        </p:nvSpPr>
        <p:spPr>
          <a:xfrm>
            <a:off x="5429250" y="3190875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🎮 对应键盘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5429250" y="3476625"/>
            <a:ext cx="2900362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按「↑ 上键」→ 面向 0°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按「→ 右键」→ 面向 90°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按「↓ 下键」→ 面向 180°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按「← 左键」→ 面向 -90°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71500" y="4476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E88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记住这个口诀，女巫飞行时方向就不会搞错啦！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24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371475"/>
          </a:xfrm>
          <a:prstGeom prst="roundRect">
            <a:avLst>
              <a:gd name="adj" fmla="val 41026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266825"/>
          </a:xfrm>
          <a:prstGeom prst="roundRect">
            <a:avLst>
              <a:gd name="adj" fmla="val 9023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333625"/>
            <a:ext cx="4705350" cy="2038350"/>
          </a:xfrm>
          <a:prstGeom prst="roundRect">
            <a:avLst>
              <a:gd name="adj" fmla="val 5607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238750" y="2333625"/>
            <a:ext cx="3552825" cy="1933575"/>
          </a:xfrm>
          <a:prstGeom prst="roundRect">
            <a:avLst>
              <a:gd name="adj" fmla="val 5911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移到角色 —— 球追女巫 🎯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在哪里找到？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3577114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运动模块（蓝色）——「移到 角色▼」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下拉菜单选择要追踪的角色！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⚙️ 有什么作用？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4714875" y="1524000"/>
            <a:ext cx="3577114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让一个角色瞬间移动到另一个角色身边！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就像磁铁一样，魔法球被女巫吸引 🧲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62000" y="2428875"/>
            <a:ext cx="3963829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🔮 魔法球的脚本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62000" y="3086100"/>
            <a:ext cx="122068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随机位置 ▼		← 一开始随机出现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762000" y="3665190"/>
            <a:ext cx="106062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女巫 ▼		← 追着女巫！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1233115" y="3953768"/>
            <a:ext cx="64859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给女巫跑的机会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429250" y="2428875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⏱️ 调整追踪速度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5429250" y="2781300"/>
            <a:ext cx="99156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等待秒数越小 → 球追得越快！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5429250" y="3055590"/>
            <a:ext cx="99156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等待秒数越大 → 球追得越慢！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5429250" y="3604171"/>
            <a:ext cx="34297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试试改成：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5429250" y="3892748"/>
            <a:ext cx="1038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5889873" y="3892748"/>
            <a:ext cx="57998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超快！难躲！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5429250" y="4197548"/>
            <a:ext cx="10380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•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5889873" y="4197548"/>
            <a:ext cx="44283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→ 慢慢追～</a:t>
            </a:r>
            <a:endParaRPr lang="en-US" sz="900" dirty="0"/>
          </a:p>
        </p:txBody>
      </p:sp>
      <p:sp>
        <p:nvSpPr>
          <p:cNvPr id="26" name="Text 23"/>
          <p:cNvSpPr/>
          <p:nvPr/>
        </p:nvSpPr>
        <p:spPr>
          <a:xfrm>
            <a:off x="571500" y="4191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ECDC4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对比：「移到 x: y:」是移到固定坐标，「移到 角色」是追着角色跑！</a:t>
            </a:r>
            <a:endParaRPr lang="en-US" sz="1350" dirty="0"/>
          </a:p>
        </p:txBody>
      </p:sp>
      <p:sp>
        <p:nvSpPr>
          <p:cNvPr id="27" name="Text 2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L1-9 女巫的魔法</a:t>
            </a:r>
            <a:endParaRPr lang="en-US" sz="670" dirty="0"/>
          </a:p>
        </p:txBody>
      </p:sp>
      <p:sp>
        <p:nvSpPr>
          <p:cNvPr id="28" name="Text 2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24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2026-05-20T04:44:30Z</dcterms:created>
  <dcterms:modified xsi:type="dcterms:W3CDTF">2026-05-20T04:44:30Z</dcterms:modified>
</cp:coreProperties>
</file>