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notesMasterIdLst>
    <p:notesMasterId r:id="rId3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image" Target="../media/image-12-3.png"/><Relationship Id="rId4" Type="http://schemas.openxmlformats.org/officeDocument/2006/relationships/image" Target="../media/image-12-4.svg"/><Relationship Id="rId5" Type="http://schemas.openxmlformats.org/officeDocument/2006/relationships/image" Target="../media/image-12-5.png"/><Relationship Id="rId6" Type="http://schemas.openxmlformats.org/officeDocument/2006/relationships/image" Target="../media/image-12-6.svg"/><Relationship Id="rId7" Type="http://schemas.openxmlformats.org/officeDocument/2006/relationships/image" Target="../media/image-12-7.png"/><Relationship Id="rId8" Type="http://schemas.openxmlformats.org/officeDocument/2006/relationships/image" Target="../media/image-12-8.svg"/><Relationship Id="rId9" Type="http://schemas.openxmlformats.org/officeDocument/2006/relationships/image" Target="../media/image-12-9.png"/><Relationship Id="rId10" Type="http://schemas.openxmlformats.org/officeDocument/2006/relationships/image" Target="../media/image-12-10.sv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sv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svg"/><Relationship Id="rId15" Type="http://schemas.openxmlformats.org/officeDocument/2006/relationships/image" Target="../media/image-12-15.png"/><Relationship Id="rId16" Type="http://schemas.openxmlformats.org/officeDocument/2006/relationships/image" Target="../media/image-12-16.svg"/><Relationship Id="rId17" Type="http://schemas.openxmlformats.org/officeDocument/2006/relationships/image" Target="../media/image-12-17.png"/><Relationship Id="rId18" Type="http://schemas.openxmlformats.org/officeDocument/2006/relationships/image" Target="../media/image-12-18.svg"/><Relationship Id="rId19" Type="http://schemas.openxmlformats.org/officeDocument/2006/relationships/image" Target="../media/image-12-19.png"/><Relationship Id="rId20" Type="http://schemas.openxmlformats.org/officeDocument/2006/relationships/image" Target="../media/image-12-20.svg"/><Relationship Id="rId21" Type="http://schemas.openxmlformats.org/officeDocument/2006/relationships/image" Target="../media/image-12-21.png"/><Relationship Id="rId22" Type="http://schemas.openxmlformats.org/officeDocument/2006/relationships/image" Target="../media/image-12-22.svg"/><Relationship Id="rId23" Type="http://schemas.openxmlformats.org/officeDocument/2006/relationships/image" Target="../media/image-12-23.png"/><Relationship Id="rId24" Type="http://schemas.openxmlformats.org/officeDocument/2006/relationships/image" Target="../media/image-12-24.svg"/><Relationship Id="rId25" Type="http://schemas.openxmlformats.org/officeDocument/2006/relationships/image" Target="../media/image-12-25.png"/><Relationship Id="rId26" Type="http://schemas.openxmlformats.org/officeDocument/2006/relationships/image" Target="../media/image-12-26.svg"/><Relationship Id="rId27" Type="http://schemas.openxmlformats.org/officeDocument/2006/relationships/image" Target="../media/image-12-27.png"/><Relationship Id="rId28" Type="http://schemas.openxmlformats.org/officeDocument/2006/relationships/image" Target="../media/image-12-28.svg"/><Relationship Id="rId29" Type="http://schemas.openxmlformats.org/officeDocument/2006/relationships/slideLayout" Target="../slideLayouts/slideLayout1.xml"/><Relationship Id="rId3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image" Target="../media/image-15-3.png"/><Relationship Id="rId4" Type="http://schemas.openxmlformats.org/officeDocument/2006/relationships/image" Target="../media/image-15-4.svg"/><Relationship Id="rId5" Type="http://schemas.openxmlformats.org/officeDocument/2006/relationships/image" Target="../media/image-15-5.png"/><Relationship Id="rId6" Type="http://schemas.openxmlformats.org/officeDocument/2006/relationships/image" Target="../media/image-15-6.svg"/><Relationship Id="rId7" Type="http://schemas.openxmlformats.org/officeDocument/2006/relationships/image" Target="../media/image-15-7.png"/><Relationship Id="rId8" Type="http://schemas.openxmlformats.org/officeDocument/2006/relationships/image" Target="../media/image-15-8.svg"/><Relationship Id="rId9" Type="http://schemas.openxmlformats.org/officeDocument/2006/relationships/image" Target="../media/image-15-9.png"/><Relationship Id="rId10" Type="http://schemas.openxmlformats.org/officeDocument/2006/relationships/image" Target="../media/image-15-10.sv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sv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svg"/><Relationship Id="rId15" Type="http://schemas.openxmlformats.org/officeDocument/2006/relationships/image" Target="../media/image-15-15.png"/><Relationship Id="rId16" Type="http://schemas.openxmlformats.org/officeDocument/2006/relationships/image" Target="../media/image-15-16.sv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image" Target="../media/image-20-3.png"/><Relationship Id="rId4" Type="http://schemas.openxmlformats.org/officeDocument/2006/relationships/image" Target="../media/image-20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image" Target="../media/image-29-2.svg"/><Relationship Id="rId3" Type="http://schemas.openxmlformats.org/officeDocument/2006/relationships/image" Target="../media/image-29-3.png"/><Relationship Id="rId4" Type="http://schemas.openxmlformats.org/officeDocument/2006/relationships/image" Target="../media/image-29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5" Type="http://schemas.openxmlformats.org/officeDocument/2006/relationships/image" Target="../media/image-5-5.png"/><Relationship Id="rId6" Type="http://schemas.openxmlformats.org/officeDocument/2006/relationships/image" Target="../media/image-5-6.svg"/><Relationship Id="rId7" Type="http://schemas.openxmlformats.org/officeDocument/2006/relationships/image" Target="../media/image-5-7.png"/><Relationship Id="rId8" Type="http://schemas.openxmlformats.org/officeDocument/2006/relationships/image" Target="../media/image-5-8.svg"/><Relationship Id="rId9" Type="http://schemas.openxmlformats.org/officeDocument/2006/relationships/image" Target="../media/image-5-9.png"/><Relationship Id="rId10" Type="http://schemas.openxmlformats.org/officeDocument/2006/relationships/image" Target="../media/image-5-10.svg"/><Relationship Id="rId11" Type="http://schemas.openxmlformats.org/officeDocument/2006/relationships/image" Target="../media/image-5-11.png"/><Relationship Id="rId12" Type="http://schemas.openxmlformats.org/officeDocument/2006/relationships/image" Target="../media/image-5-12.svg"/><Relationship Id="rId13" Type="http://schemas.openxmlformats.org/officeDocument/2006/relationships/image" Target="../media/image-5-13.png"/><Relationship Id="rId14" Type="http://schemas.openxmlformats.org/officeDocument/2006/relationships/image" Target="../media/image-5-14.svg"/><Relationship Id="rId15" Type="http://schemas.openxmlformats.org/officeDocument/2006/relationships/image" Target="../media/image-5-15.png"/><Relationship Id="rId16" Type="http://schemas.openxmlformats.org/officeDocument/2006/relationships/image" Target="../media/image-5-16.svg"/><Relationship Id="rId17" Type="http://schemas.openxmlformats.org/officeDocument/2006/relationships/image" Target="../media/image-5-17.png"/><Relationship Id="rId18" Type="http://schemas.openxmlformats.org/officeDocument/2006/relationships/image" Target="../media/image-5-18.svg"/><Relationship Id="rId19" Type="http://schemas.openxmlformats.org/officeDocument/2006/relationships/image" Target="../media/image-5-19.png"/><Relationship Id="rId20" Type="http://schemas.openxmlformats.org/officeDocument/2006/relationships/image" Target="../media/image-5-20.svg"/><Relationship Id="rId21" Type="http://schemas.openxmlformats.org/officeDocument/2006/relationships/image" Target="../media/image-5-21.png"/><Relationship Id="rId22" Type="http://schemas.openxmlformats.org/officeDocument/2006/relationships/image" Target="../media/image-5-22.sv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image" Target="../media/image-6-3.png"/><Relationship Id="rId4" Type="http://schemas.openxmlformats.org/officeDocument/2006/relationships/image" Target="../media/image-6-4.svg"/><Relationship Id="rId5" Type="http://schemas.openxmlformats.org/officeDocument/2006/relationships/image" Target="../media/image-6-5.png"/><Relationship Id="rId6" Type="http://schemas.openxmlformats.org/officeDocument/2006/relationships/image" Target="../media/image-6-6.svg"/><Relationship Id="rId7" Type="http://schemas.openxmlformats.org/officeDocument/2006/relationships/image" Target="../media/image-6-7.png"/><Relationship Id="rId8" Type="http://schemas.openxmlformats.org/officeDocument/2006/relationships/image" Target="../media/image-6-8.svg"/><Relationship Id="rId9" Type="http://schemas.openxmlformats.org/officeDocument/2006/relationships/image" Target="../media/image-6-9.png"/><Relationship Id="rId10" Type="http://schemas.openxmlformats.org/officeDocument/2006/relationships/image" Target="../media/image-6-10.svg"/><Relationship Id="rId11" Type="http://schemas.openxmlformats.org/officeDocument/2006/relationships/image" Target="../media/image-6-11.png"/><Relationship Id="rId12" Type="http://schemas.openxmlformats.org/officeDocument/2006/relationships/image" Target="../media/image-6-12.svg"/><Relationship Id="rId13" Type="http://schemas.openxmlformats.org/officeDocument/2006/relationships/image" Target="../media/image-6-13.png"/><Relationship Id="rId14" Type="http://schemas.openxmlformats.org/officeDocument/2006/relationships/image" Target="../media/image-6-14.svg"/><Relationship Id="rId15" Type="http://schemas.openxmlformats.org/officeDocument/2006/relationships/image" Target="../media/image-6-15.png"/><Relationship Id="rId16" Type="http://schemas.openxmlformats.org/officeDocument/2006/relationships/image" Target="../media/image-6-16.svg"/><Relationship Id="rId17" Type="http://schemas.openxmlformats.org/officeDocument/2006/relationships/image" Target="../media/image-6-17.png"/><Relationship Id="rId18" Type="http://schemas.openxmlformats.org/officeDocument/2006/relationships/image" Target="../media/image-6-18.sv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2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666750" y="3857625"/>
            <a:ext cx="995791" cy="447675"/>
          </a:xfrm>
          <a:prstGeom prst="roundRect">
            <a:avLst>
              <a:gd name="adj" fmla="val 21277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⏱ 90 分钟</a:t>
            </a:r>
            <a:endParaRPr lang="en-US" sz="970" dirty="0"/>
          </a:p>
        </p:txBody>
      </p:sp>
      <p:sp>
        <p:nvSpPr>
          <p:cNvPr id="6" name="Text 3"/>
          <p:cNvSpPr/>
          <p:nvPr/>
        </p:nvSpPr>
        <p:spPr>
          <a:xfrm>
            <a:off x="1714500" y="3857625"/>
            <a:ext cx="1092470" cy="447675"/>
          </a:xfrm>
          <a:prstGeom prst="roundRect">
            <a:avLst>
              <a:gd name="adj" fmla="val 21277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🎓 1-3 年级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2857500" y="3857625"/>
            <a:ext cx="1189149" cy="447675"/>
          </a:xfrm>
          <a:prstGeom prst="roundRect">
            <a:avLst>
              <a:gd name="adj" fmla="val 21277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项目式</a:t>
            </a:r>
            <a:endParaRPr lang="en-US" sz="97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143500" y="3524250"/>
            <a:ext cx="609600" cy="1371600"/>
          </a:xfrm>
          <a:prstGeom prst="roundRect">
            <a:avLst>
              <a:gd name="adj" fmla="val 18750"/>
            </a:avLst>
          </a:prstGeom>
          <a:solidFill>
            <a:srgbClr val="1A2B4B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000000">
                <a:alpha val="2000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5286375" y="3667125"/>
            <a:ext cx="285750" cy="285750"/>
          </a:xfrm>
          <a:prstGeom prst="ellipse">
            <a:avLst/>
          </a:prstGeom>
          <a:solidFill>
            <a:srgbClr val="FF4757"/>
          </a:solidFill>
          <a:ln/>
          <a:effectLst>
            <a:outerShdw sx="100000" sy="100000" kx="0" ky="0" algn="bl" rotWithShape="0" blurRad="57150" dist="50800" dir="16200000">
              <a:srgbClr val="FFFFFF">
                <a:alpha val="50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5286375" y="4000500"/>
            <a:ext cx="285750" cy="285750"/>
          </a:xfrm>
          <a:prstGeom prst="ellipse">
            <a:avLst/>
          </a:prstGeom>
          <a:solidFill>
            <a:srgbClr val="FFD23F">
              <a:alpha val="45000"/>
            </a:srgbClr>
          </a:solidFill>
          <a:ln/>
        </p:spPr>
      </p:sp>
      <p:sp>
        <p:nvSpPr>
          <p:cNvPr id="12" name="Shape 8"/>
          <p:cNvSpPr/>
          <p:nvPr/>
        </p:nvSpPr>
        <p:spPr>
          <a:xfrm>
            <a:off x="5286375" y="4333875"/>
            <a:ext cx="285750" cy="285750"/>
          </a:xfrm>
          <a:prstGeom prst="ellipse">
            <a:avLst/>
          </a:prstGeom>
          <a:solidFill>
            <a:srgbClr val="4ECDC4">
              <a:alpha val="45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666750" y="1238250"/>
            <a:ext cx="2900362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21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666750" y="1619250"/>
            <a:ext cx="5317331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0"/>
              </a:lnSpc>
              <a:buNone/>
            </a:pPr>
            <a:r>
              <a:rPr lang="en-US" sz="10500" spc="525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过马路</a:t>
            </a:r>
            <a:endParaRPr lang="en-US" sz="10500" dirty="0"/>
          </a:p>
        </p:txBody>
      </p:sp>
      <p:sp>
        <p:nvSpPr>
          <p:cNvPr id="15" name="Text 11"/>
          <p:cNvSpPr/>
          <p:nvPr/>
        </p:nvSpPr>
        <p:spPr>
          <a:xfrm>
            <a:off x="666750" y="3333750"/>
            <a:ext cx="4350544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带丞相哥哥安全穿过马路 </a:t>
            </a:r>
            <a:pPr algn="l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🚦</a:t>
            </a:r>
            <a:endParaRPr lang="en-US" sz="1650" dirty="0"/>
          </a:p>
        </p:txBody>
      </p:sp>
      <p:sp>
        <p:nvSpPr>
          <p:cNvPr id="16" name="Text 12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00" dirty="0"/>
          </a:p>
        </p:txBody>
      </p:sp>
      <p:sp>
        <p:nvSpPr>
          <p:cNvPr id="17" name="Text 13"/>
          <p:cNvSpPr/>
          <p:nvPr/>
        </p:nvSpPr>
        <p:spPr>
          <a:xfrm>
            <a:off x="7143750" y="4857750"/>
            <a:ext cx="183689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L2-21 / Scratch 3.0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0" y="-571500"/>
            <a:ext cx="4350544" cy="571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63"/>
              </a:lnSpc>
              <a:buNone/>
            </a:pPr>
            <a:r>
              <a:rPr lang="en-US" sz="41250" b="1" dirty="0">
                <a:solidFill>
                  <a:srgbClr val="FFFFFF">
                    <a:alpha val="18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?</a:t>
            </a:r>
            <a:endParaRPr lang="en-US" sz="41250" dirty="0"/>
          </a:p>
        </p:txBody>
      </p:sp>
      <p:sp>
        <p:nvSpPr>
          <p:cNvPr id="4" name="Text 1"/>
          <p:cNvSpPr/>
          <p:nvPr/>
        </p:nvSpPr>
        <p:spPr>
          <a:xfrm>
            <a:off x="571500" y="381000"/>
            <a:ext cx="1160145" cy="266700"/>
          </a:xfrm>
          <a:prstGeom prst="roundRect">
            <a:avLst>
              <a:gd name="adj" fmla="val 50000"/>
            </a:avLst>
          </a:prstGeom>
          <a:solidFill>
            <a:srgbClr val="1A2B4B"/>
          </a:solidFill>
          <a:ln/>
          <a:effectLst>
            <a:outerShdw sx="100000" sy="100000" kx="0" ky="0" algn="bl" rotWithShape="0" blurRad="101600" dist="33676" dir="2700000">
              <a:srgbClr val="000000">
                <a:alpha val="2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思考一下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2286000"/>
            <a:ext cx="4238625" cy="809625"/>
          </a:xfrm>
          <a:prstGeom prst="roundRect">
            <a:avLst>
              <a:gd name="adj" fmla="val 16471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 rot="-180000">
            <a:off x="571500" y="3333750"/>
            <a:ext cx="1381125" cy="904875"/>
          </a:xfrm>
          <a:prstGeom prst="roundRect">
            <a:avLst>
              <a:gd name="adj" fmla="val 14737"/>
            </a:avLst>
          </a:prstGeom>
          <a:solidFill>
            <a:srgbClr val="4ECDC4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 rot="120000">
            <a:off x="2095500" y="3429000"/>
            <a:ext cx="1381125" cy="904875"/>
          </a:xfrm>
          <a:prstGeom prst="roundRect">
            <a:avLst>
              <a:gd name="adj" fmla="val 14737"/>
            </a:avLst>
          </a:prstGeom>
          <a:solidFill>
            <a:srgbClr val="FF4757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 rot="-120000">
            <a:off x="3619500" y="3333750"/>
            <a:ext cx="1381125" cy="904875"/>
          </a:xfrm>
          <a:prstGeom prst="roundRect">
            <a:avLst>
              <a:gd name="adj" fmla="val 14737"/>
            </a:avLst>
          </a:prstGeom>
          <a:solidFill>
            <a:srgbClr val="1E88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71500" y="4381500"/>
            <a:ext cx="8229600" cy="381000"/>
          </a:xfrm>
          <a:prstGeom prst="roundRect">
            <a:avLst>
              <a:gd name="adj" fmla="val 25000"/>
            </a:avLst>
          </a:prstGeom>
          <a:solidFill>
            <a:srgbClr val="1A2B4B">
              <a:alpha val="90000"/>
            </a:srgbClr>
          </a:solidFill>
          <a:ln/>
        </p:spPr>
      </p:sp>
      <p:sp>
        <p:nvSpPr>
          <p:cNvPr id="10" name="Text 7"/>
          <p:cNvSpPr/>
          <p:nvPr/>
        </p:nvSpPr>
        <p:spPr>
          <a:xfrm rot="-240000">
            <a:off x="5429250" y="1809750"/>
            <a:ext cx="1392174" cy="609600"/>
          </a:xfrm>
          <a:prstGeom prst="roundRect">
            <a:avLst>
              <a:gd name="adj" fmla="val 4687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我知道！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571500" y="952500"/>
            <a:ext cx="5800725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780"/>
              </a:lnSpc>
              <a:buNone/>
            </a:pPr>
            <a:r>
              <a:rPr lang="en-US" sz="36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这个游戏里，</a:t>
            </a:r>
            <a:pPr algn="l" indent="0" marL="0">
              <a:buNone/>
            </a:pPr>
            <a:endParaRPr lang="en-US" sz="3600" dirty="0"/>
          </a:p>
          <a:p>
            <a:pPr algn="l" indent="0" marL="0">
              <a:lnSpc>
                <a:spcPts val="3780"/>
              </a:lnSpc>
              <a:buNone/>
            </a:pPr>
            <a:r>
              <a:rPr lang="en-US" sz="36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都有哪些</a:t>
            </a:r>
            <a:pPr algn="l" indent="0" marL="0">
              <a:lnSpc>
                <a:spcPts val="378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"角色"</a:t>
            </a:r>
            <a:pPr algn="l" indent="0" marL="0">
              <a:lnSpc>
                <a:spcPts val="3780"/>
              </a:lnSpc>
              <a:buNone/>
            </a:pPr>
            <a:r>
              <a:rPr lang="en-US" sz="36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？</a:t>
            </a:r>
            <a:endParaRPr lang="en-US" sz="3600" dirty="0"/>
          </a:p>
        </p:txBody>
      </p:sp>
      <p:sp>
        <p:nvSpPr>
          <p:cNvPr id="12" name="Text 9"/>
          <p:cNvSpPr/>
          <p:nvPr/>
        </p:nvSpPr>
        <p:spPr>
          <a:xfrm>
            <a:off x="704850" y="2381250"/>
            <a:ext cx="87010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提示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704850" y="2619375"/>
            <a:ext cx="4060508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想一想：游戏舞台上"会动的东西"和"会判定的东西"，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都属于角色喔！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666750" y="3476625"/>
            <a:ext cx="116014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02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🚶</a:t>
            </a:r>
            <a:endParaRPr lang="en-US" sz="2020" dirty="0"/>
          </a:p>
        </p:txBody>
      </p:sp>
      <p:sp>
        <p:nvSpPr>
          <p:cNvPr id="15" name="Text 12"/>
          <p:cNvSpPr/>
          <p:nvPr/>
        </p:nvSpPr>
        <p:spPr>
          <a:xfrm>
            <a:off x="666750" y="3857625"/>
            <a:ext cx="1160145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人物 1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2190750" y="3571875"/>
            <a:ext cx="116014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02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🚗</a:t>
            </a:r>
            <a:endParaRPr lang="en-US" sz="2020" dirty="0"/>
          </a:p>
        </p:txBody>
      </p:sp>
      <p:sp>
        <p:nvSpPr>
          <p:cNvPr id="17" name="Text 14"/>
          <p:cNvSpPr/>
          <p:nvPr/>
        </p:nvSpPr>
        <p:spPr>
          <a:xfrm>
            <a:off x="2190750" y="3952875"/>
            <a:ext cx="1160145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左车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3714750" y="3476625"/>
            <a:ext cx="116014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02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🚙</a:t>
            </a:r>
            <a:endParaRPr lang="en-US" sz="2020" dirty="0"/>
          </a:p>
        </p:txBody>
      </p:sp>
      <p:sp>
        <p:nvSpPr>
          <p:cNvPr id="19" name="Text 16"/>
          <p:cNvSpPr/>
          <p:nvPr/>
        </p:nvSpPr>
        <p:spPr>
          <a:xfrm>
            <a:off x="3714750" y="3857625"/>
            <a:ext cx="1160145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右车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704850" y="4452937"/>
            <a:ext cx="7927657" cy="2571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📝 讲稿：</a:t>
            </a:r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让学生举手回答，3 个核心角色。可以追问"如果终点也算一个角色，你会怎么放？"——为后面"按颜色判定胜利"做铺垫。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29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189149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🎭 1.2 角色思路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1714500"/>
            <a:ext cx="3952875" cy="2524125"/>
          </a:xfrm>
          <a:prstGeom prst="roundRect">
            <a:avLst>
              <a:gd name="adj" fmla="val 6038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FF4757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667250" y="1714500"/>
            <a:ext cx="3952875" cy="2524125"/>
          </a:xfrm>
          <a:prstGeom prst="roundRect">
            <a:avLst>
              <a:gd name="adj" fmla="val 6038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1E88FF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1500" y="4333875"/>
            <a:ext cx="8029575" cy="409575"/>
          </a:xfrm>
          <a:prstGeom prst="roundRect">
            <a:avLst>
              <a:gd name="adj" fmla="val 23256"/>
            </a:avLst>
          </a:prstGeom>
          <a:solidFill>
            <a:srgbClr val="FFF5DC"/>
          </a:solidFill>
          <a:ln w="14288">
            <a:solidFill>
              <a:srgbClr val="F5A623"/>
            </a:solidFill>
            <a:prstDash val="dash"/>
          </a:ln>
        </p:spPr>
      </p:sp>
      <p:sp>
        <p:nvSpPr>
          <p:cNvPr id="7" name="Text 5"/>
          <p:cNvSpPr/>
          <p:nvPr/>
        </p:nvSpPr>
        <p:spPr>
          <a:xfrm>
            <a:off x="714375" y="1857375"/>
            <a:ext cx="676751" cy="228600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🚗 汽车</a:t>
            </a:r>
            <a:endParaRPr lang="en-US" sz="820" dirty="0"/>
          </a:p>
        </p:txBody>
      </p:sp>
      <p:sp>
        <p:nvSpPr>
          <p:cNvPr id="8" name="Shape 6"/>
          <p:cNvSpPr/>
          <p:nvPr/>
        </p:nvSpPr>
        <p:spPr>
          <a:xfrm>
            <a:off x="714375" y="2667000"/>
            <a:ext cx="3648075" cy="790575"/>
          </a:xfrm>
          <a:prstGeom prst="roundRect">
            <a:avLst>
              <a:gd name="adj" fmla="val 12048"/>
            </a:avLst>
          </a:prstGeom>
          <a:solidFill>
            <a:srgbClr val="FFF5DC"/>
          </a:solidFill>
          <a:ln w="14288">
            <a:solidFill>
              <a:srgbClr val="1A2B4B"/>
            </a:solidFill>
            <a:prstDash val="dash"/>
          </a:ln>
        </p:spPr>
      </p:sp>
      <p:sp>
        <p:nvSpPr>
          <p:cNvPr id="9" name="Text 7"/>
          <p:cNvSpPr/>
          <p:nvPr/>
        </p:nvSpPr>
        <p:spPr>
          <a:xfrm>
            <a:off x="4810125" y="1857375"/>
            <a:ext cx="676751" cy="228600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🚶 小人</a:t>
            </a:r>
            <a:endParaRPr lang="en-US" sz="820" dirty="0"/>
          </a:p>
        </p:txBody>
      </p:sp>
      <p:sp>
        <p:nvSpPr>
          <p:cNvPr id="10" name="Shape 8"/>
          <p:cNvSpPr/>
          <p:nvPr/>
        </p:nvSpPr>
        <p:spPr>
          <a:xfrm>
            <a:off x="4810125" y="2667000"/>
            <a:ext cx="3648075" cy="790575"/>
          </a:xfrm>
          <a:prstGeom prst="roundRect">
            <a:avLst>
              <a:gd name="adj" fmla="val 12048"/>
            </a:avLst>
          </a:prstGeom>
          <a:solidFill>
            <a:srgbClr val="E8F4FF"/>
          </a:solidFill>
          <a:ln w="14288">
            <a:solidFill>
              <a:srgbClr val="1A2B4B"/>
            </a:solidFill>
            <a:prstDash val="dash"/>
          </a:ln>
        </p:spPr>
      </p:sp>
      <p:sp>
        <p:nvSpPr>
          <p:cNvPr id="11" name="Text 9"/>
          <p:cNvSpPr/>
          <p:nvPr/>
        </p:nvSpPr>
        <p:spPr>
          <a:xfrm>
            <a:off x="857250" y="2952750"/>
            <a:ext cx="270700" cy="266700"/>
          </a:xfrm>
          <a:prstGeom prst="ellipse">
            <a:avLst/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🐱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1190625" y="2976563"/>
            <a:ext cx="270700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———————→ ←———————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3952875" y="2952750"/>
            <a:ext cx="266700" cy="266700"/>
          </a:xfrm>
          <a:prstGeom prst="ellipse">
            <a:avLst/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048250" y="2905125"/>
            <a:ext cx="338376" cy="333375"/>
          </a:xfrm>
          <a:prstGeom prst="roundRect">
            <a:avLst>
              <a:gd name="adj" fmla="val 17143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←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5429250" y="2905125"/>
            <a:ext cx="338376" cy="333375"/>
          </a:xfrm>
          <a:prstGeom prst="roundRect">
            <a:avLst>
              <a:gd name="adj" fmla="val 17143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↑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5810250" y="2905125"/>
            <a:ext cx="338376" cy="333375"/>
          </a:xfrm>
          <a:prstGeom prst="roundRect">
            <a:avLst>
              <a:gd name="adj" fmla="val 17143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↓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6191250" y="2905125"/>
            <a:ext cx="338376" cy="333375"/>
          </a:xfrm>
          <a:prstGeom prst="roundRect">
            <a:avLst>
              <a:gd name="adj" fmla="val 17143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6667500" y="2976563"/>
            <a:ext cx="174021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→ 控制人物方向</a:t>
            </a:r>
            <a:endParaRPr lang="en-US" sz="1120" dirty="0"/>
          </a:p>
        </p:txBody>
      </p:sp>
      <p:sp>
        <p:nvSpPr>
          <p:cNvPr id="19" name="Text 17"/>
          <p:cNvSpPr/>
          <p:nvPr/>
        </p:nvSpPr>
        <p:spPr>
          <a:xfrm>
            <a:off x="571500" y="857250"/>
            <a:ext cx="5800725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这个游戏，借用了两个老朋友！</a:t>
            </a:r>
            <a:endParaRPr lang="en-US" sz="3000" dirty="0"/>
          </a:p>
        </p:txBody>
      </p:sp>
      <p:sp>
        <p:nvSpPr>
          <p:cNvPr id="20" name="Text 18"/>
          <p:cNvSpPr/>
          <p:nvPr/>
        </p:nvSpPr>
        <p:spPr>
          <a:xfrm>
            <a:off x="714375" y="2143125"/>
            <a:ext cx="3673792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车的移动 ≈ 小猫的来回走</a:t>
            </a:r>
            <a:endParaRPr lang="en-US" sz="2250" dirty="0"/>
          </a:p>
        </p:txBody>
      </p:sp>
      <p:sp>
        <p:nvSpPr>
          <p:cNvPr id="21" name="Text 19"/>
          <p:cNvSpPr/>
          <p:nvPr/>
        </p:nvSpPr>
        <p:spPr>
          <a:xfrm>
            <a:off x="714375" y="3524250"/>
            <a:ext cx="3673792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从屏幕一端走到另一端 → 触边 → 重新出现。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就像小猫在舞台上来回踱步那样 🐱</a:t>
            </a:r>
            <a:endParaRPr lang="en-US" sz="820" dirty="0"/>
          </a:p>
        </p:txBody>
      </p:sp>
      <p:sp>
        <p:nvSpPr>
          <p:cNvPr id="22" name="Text 20"/>
          <p:cNvSpPr/>
          <p:nvPr/>
        </p:nvSpPr>
        <p:spPr>
          <a:xfrm>
            <a:off x="4810125" y="2143125"/>
            <a:ext cx="3673792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人的移动 ≈ 弹球游戏弹板</a:t>
            </a:r>
            <a:endParaRPr lang="en-US" sz="2250" dirty="0"/>
          </a:p>
        </p:txBody>
      </p:sp>
      <p:sp>
        <p:nvSpPr>
          <p:cNvPr id="23" name="Text 21"/>
          <p:cNvSpPr/>
          <p:nvPr/>
        </p:nvSpPr>
        <p:spPr>
          <a:xfrm>
            <a:off x="4810125" y="3524250"/>
            <a:ext cx="3673792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按下键盘改变 x / y 坐标 →（按 N 步移动）。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就像我们之前做过的弹球游戏里的弹板 🏓</a:t>
            </a:r>
            <a:endParaRPr lang="en-US" sz="820" dirty="0"/>
          </a:p>
        </p:txBody>
      </p:sp>
      <p:sp>
        <p:nvSpPr>
          <p:cNvPr id="24" name="Text 22"/>
          <p:cNvSpPr/>
          <p:nvPr/>
        </p:nvSpPr>
        <p:spPr>
          <a:xfrm>
            <a:off x="704850" y="4405313"/>
            <a:ext cx="96678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5A62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讲稿要点</a:t>
            </a:r>
            <a:endParaRPr lang="en-US" sz="820" dirty="0"/>
          </a:p>
        </p:txBody>
      </p:sp>
      <p:sp>
        <p:nvSpPr>
          <p:cNvPr id="25" name="Text 23"/>
          <p:cNvSpPr/>
          <p:nvPr/>
        </p:nvSpPr>
        <p:spPr>
          <a:xfrm>
            <a:off x="704850" y="4548188"/>
            <a:ext cx="792765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1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告诉孩子：新游戏不是完全新事物——它们都是把以前学过的小积木"组合"起来。这就是编程的乐趣 ✨</a:t>
            </a:r>
            <a:endParaRPr lang="en-US" sz="710" dirty="0"/>
          </a:p>
        </p:txBody>
      </p:sp>
      <p:sp>
        <p:nvSpPr>
          <p:cNvPr id="26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7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29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1.3 汽车造型库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1809750"/>
            <a:ext cx="1752600" cy="990600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428875" y="1809750"/>
            <a:ext cx="1752600" cy="990600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286250" y="1809750"/>
            <a:ext cx="1752600" cy="990600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143625" y="1809750"/>
            <a:ext cx="1752600" cy="990600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71500" y="2905125"/>
            <a:ext cx="1752600" cy="990600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428875" y="2905125"/>
            <a:ext cx="1752600" cy="990600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286250" y="2905125"/>
            <a:ext cx="1752600" cy="990600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6143625" y="2905125"/>
            <a:ext cx="1752600" cy="990600"/>
          </a:xfrm>
          <a:prstGeom prst="roundRect">
            <a:avLst>
              <a:gd name="adj" fmla="val 11538"/>
            </a:avLst>
          </a:prstGeom>
          <a:solidFill>
            <a:srgbClr val="1A2B4B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571500" y="4048125"/>
            <a:ext cx="7324725" cy="704850"/>
          </a:xfrm>
          <a:prstGeom prst="roundRect">
            <a:avLst>
              <a:gd name="adj" fmla="val 16216"/>
            </a:avLst>
          </a:prstGeom>
          <a:solidFill>
            <a:srgbClr val="FFD23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4375" y="2000250"/>
            <a:ext cx="885825" cy="409575"/>
          </a:xfrm>
          <a:prstGeom prst="rect">
            <a:avLst/>
          </a:prstGeom>
        </p:spPr>
      </p:pic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1750" y="2000250"/>
            <a:ext cx="885825" cy="409575"/>
          </a:xfrm>
          <a:prstGeom prst="rect">
            <a:avLst/>
          </a:prstGeom>
        </p:spPr>
      </p:pic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9125" y="2000250"/>
            <a:ext cx="885825" cy="409575"/>
          </a:xfrm>
          <a:prstGeom prst="rect">
            <a:avLst/>
          </a:prstGeom>
        </p:spPr>
      </p:pic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6500" y="2000250"/>
            <a:ext cx="885825" cy="409575"/>
          </a:xfrm>
          <a:prstGeom prst="rect">
            <a:avLst/>
          </a:prstGeom>
        </p:spPr>
      </p:pic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4375" y="3095625"/>
            <a:ext cx="885825" cy="409575"/>
          </a:xfrm>
          <a:prstGeom prst="rect">
            <a:avLst/>
          </a:prstGeom>
        </p:spPr>
      </p:pic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71750" y="3095625"/>
            <a:ext cx="885825" cy="409575"/>
          </a:xfrm>
          <a:prstGeom prst="rect">
            <a:avLst/>
          </a:prstGeom>
        </p:spPr>
      </p:pic>
      <p:pic>
        <p:nvPicPr>
          <p:cNvPr id="19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29125" y="3095625"/>
            <a:ext cx="885825" cy="409575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704850" y="4143375"/>
            <a:ext cx="580072" cy="228600"/>
          </a:xfrm>
          <a:prstGeom prst="roundRect">
            <a:avLst>
              <a:gd name="adj" fmla="val 50000"/>
            </a:avLst>
          </a:prstGeom>
          <a:solidFill>
            <a:srgbClr val="1A2B4B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思路</a:t>
            </a:r>
            <a:endParaRPr lang="en-US" sz="820" dirty="0"/>
          </a:p>
        </p:txBody>
      </p:sp>
      <p:pic>
        <p:nvPicPr>
          <p:cNvPr id="21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1562" y="2047875"/>
            <a:ext cx="304800" cy="161925"/>
          </a:xfrm>
          <a:prstGeom prst="rect">
            <a:avLst/>
          </a:prstGeom>
        </p:spPr>
      </p:pic>
      <p:sp>
        <p:nvSpPr>
          <p:cNvPr id="22" name="Shape 12"/>
          <p:cNvSpPr/>
          <p:nvPr/>
        </p:nvSpPr>
        <p:spPr>
          <a:xfrm>
            <a:off x="809625" y="2262187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23" name="Shape 13"/>
          <p:cNvSpPr/>
          <p:nvPr/>
        </p:nvSpPr>
        <p:spPr>
          <a:xfrm>
            <a:off x="1333500" y="2262187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pic>
        <p:nvPicPr>
          <p:cNvPr id="24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928938" y="2047875"/>
            <a:ext cx="304800" cy="161925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2667000" y="2262187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26" name="Shape 15"/>
          <p:cNvSpPr/>
          <p:nvPr/>
        </p:nvSpPr>
        <p:spPr>
          <a:xfrm>
            <a:off x="3190875" y="2262187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pic>
        <p:nvPicPr>
          <p:cNvPr id="27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6312" y="2047875"/>
            <a:ext cx="304800" cy="161925"/>
          </a:xfrm>
          <a:prstGeom prst="rect">
            <a:avLst/>
          </a:prstGeom>
        </p:spPr>
      </p:pic>
      <p:sp>
        <p:nvSpPr>
          <p:cNvPr id="28" name="Shape 16"/>
          <p:cNvSpPr/>
          <p:nvPr/>
        </p:nvSpPr>
        <p:spPr>
          <a:xfrm>
            <a:off x="4524375" y="2262187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29" name="Shape 17"/>
          <p:cNvSpPr/>
          <p:nvPr/>
        </p:nvSpPr>
        <p:spPr>
          <a:xfrm>
            <a:off x="5048250" y="2262187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pic>
        <p:nvPicPr>
          <p:cNvPr id="30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43687" y="2047875"/>
            <a:ext cx="304800" cy="161925"/>
          </a:xfrm>
          <a:prstGeom prst="rect">
            <a:avLst/>
          </a:prstGeom>
        </p:spPr>
      </p:pic>
      <p:sp>
        <p:nvSpPr>
          <p:cNvPr id="31" name="Shape 18"/>
          <p:cNvSpPr/>
          <p:nvPr/>
        </p:nvSpPr>
        <p:spPr>
          <a:xfrm>
            <a:off x="6381750" y="2262187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32" name="Shape 19"/>
          <p:cNvSpPr/>
          <p:nvPr/>
        </p:nvSpPr>
        <p:spPr>
          <a:xfrm>
            <a:off x="6905625" y="2262187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pic>
        <p:nvPicPr>
          <p:cNvPr id="33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71562" y="3143250"/>
            <a:ext cx="304800" cy="161925"/>
          </a:xfrm>
          <a:prstGeom prst="rect">
            <a:avLst/>
          </a:prstGeom>
        </p:spPr>
      </p:pic>
      <p:sp>
        <p:nvSpPr>
          <p:cNvPr id="34" name="Shape 20"/>
          <p:cNvSpPr/>
          <p:nvPr/>
        </p:nvSpPr>
        <p:spPr>
          <a:xfrm>
            <a:off x="809625" y="3357562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35" name="Shape 21"/>
          <p:cNvSpPr/>
          <p:nvPr/>
        </p:nvSpPr>
        <p:spPr>
          <a:xfrm>
            <a:off x="1333500" y="3357562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pic>
        <p:nvPicPr>
          <p:cNvPr id="36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928938" y="3143250"/>
            <a:ext cx="304800" cy="161925"/>
          </a:xfrm>
          <a:prstGeom prst="rect">
            <a:avLst/>
          </a:prstGeom>
        </p:spPr>
      </p:pic>
      <p:sp>
        <p:nvSpPr>
          <p:cNvPr id="37" name="Shape 22"/>
          <p:cNvSpPr/>
          <p:nvPr/>
        </p:nvSpPr>
        <p:spPr>
          <a:xfrm>
            <a:off x="2667000" y="3357562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38" name="Shape 23"/>
          <p:cNvSpPr/>
          <p:nvPr/>
        </p:nvSpPr>
        <p:spPr>
          <a:xfrm>
            <a:off x="3190875" y="3357562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pic>
        <p:nvPicPr>
          <p:cNvPr id="39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786312" y="3143250"/>
            <a:ext cx="304800" cy="161925"/>
          </a:xfrm>
          <a:prstGeom prst="rect">
            <a:avLst/>
          </a:prstGeom>
        </p:spPr>
      </p:pic>
      <p:sp>
        <p:nvSpPr>
          <p:cNvPr id="40" name="Shape 24"/>
          <p:cNvSpPr/>
          <p:nvPr/>
        </p:nvSpPr>
        <p:spPr>
          <a:xfrm>
            <a:off x="4524375" y="3357562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41" name="Shape 25"/>
          <p:cNvSpPr/>
          <p:nvPr/>
        </p:nvSpPr>
        <p:spPr>
          <a:xfrm>
            <a:off x="5048250" y="3357562"/>
            <a:ext cx="209550" cy="2095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42" name="Text 26"/>
          <p:cNvSpPr/>
          <p:nvPr/>
        </p:nvSpPr>
        <p:spPr>
          <a:xfrm>
            <a:off x="571500" y="857250"/>
            <a:ext cx="676751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一种车，8 个造型，随机出现！</a:t>
            </a:r>
            <a:endParaRPr lang="en-US" sz="2700" dirty="0"/>
          </a:p>
        </p:txBody>
      </p:sp>
      <p:sp>
        <p:nvSpPr>
          <p:cNvPr id="43" name="Text 27"/>
          <p:cNvSpPr/>
          <p:nvPr/>
        </p:nvSpPr>
        <p:spPr>
          <a:xfrm>
            <a:off x="1619250" y="2047875"/>
            <a:ext cx="58007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3000" dirty="0"/>
          </a:p>
        </p:txBody>
      </p:sp>
      <p:sp>
        <p:nvSpPr>
          <p:cNvPr id="44" name="Text 28"/>
          <p:cNvSpPr/>
          <p:nvPr/>
        </p:nvSpPr>
        <p:spPr>
          <a:xfrm>
            <a:off x="3476625" y="2047875"/>
            <a:ext cx="58007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3000" dirty="0"/>
          </a:p>
        </p:txBody>
      </p:sp>
      <p:sp>
        <p:nvSpPr>
          <p:cNvPr id="45" name="Text 29"/>
          <p:cNvSpPr/>
          <p:nvPr/>
        </p:nvSpPr>
        <p:spPr>
          <a:xfrm>
            <a:off x="5334000" y="2047875"/>
            <a:ext cx="58007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3000" dirty="0"/>
          </a:p>
        </p:txBody>
      </p:sp>
      <p:sp>
        <p:nvSpPr>
          <p:cNvPr id="46" name="Text 30"/>
          <p:cNvSpPr/>
          <p:nvPr/>
        </p:nvSpPr>
        <p:spPr>
          <a:xfrm>
            <a:off x="7191375" y="2047875"/>
            <a:ext cx="58007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</a:t>
            </a:r>
            <a:endParaRPr lang="en-US" sz="3000" dirty="0"/>
          </a:p>
        </p:txBody>
      </p:sp>
      <p:sp>
        <p:nvSpPr>
          <p:cNvPr id="47" name="Text 31"/>
          <p:cNvSpPr/>
          <p:nvPr/>
        </p:nvSpPr>
        <p:spPr>
          <a:xfrm>
            <a:off x="1619250" y="3143250"/>
            <a:ext cx="58007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FF8C4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</a:t>
            </a:r>
            <a:endParaRPr lang="en-US" sz="3000" dirty="0"/>
          </a:p>
        </p:txBody>
      </p:sp>
      <p:sp>
        <p:nvSpPr>
          <p:cNvPr id="48" name="Text 32"/>
          <p:cNvSpPr/>
          <p:nvPr/>
        </p:nvSpPr>
        <p:spPr>
          <a:xfrm>
            <a:off x="3476625" y="3143250"/>
            <a:ext cx="58007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9B6B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</a:t>
            </a:r>
            <a:endParaRPr lang="en-US" sz="3000" dirty="0"/>
          </a:p>
        </p:txBody>
      </p:sp>
      <p:sp>
        <p:nvSpPr>
          <p:cNvPr id="49" name="Text 33"/>
          <p:cNvSpPr/>
          <p:nvPr/>
        </p:nvSpPr>
        <p:spPr>
          <a:xfrm>
            <a:off x="5334000" y="3143250"/>
            <a:ext cx="58007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</a:t>
            </a:r>
            <a:endParaRPr lang="en-US" sz="3000" dirty="0"/>
          </a:p>
        </p:txBody>
      </p:sp>
      <p:sp>
        <p:nvSpPr>
          <p:cNvPr id="50" name="Text 34"/>
          <p:cNvSpPr/>
          <p:nvPr/>
        </p:nvSpPr>
        <p:spPr>
          <a:xfrm>
            <a:off x="6238875" y="3048000"/>
            <a:ext cx="154686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135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还有更多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135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等你来设计 🎨</a:t>
            </a:r>
            <a:endParaRPr lang="en-US" sz="1350" dirty="0"/>
          </a:p>
        </p:txBody>
      </p:sp>
      <p:sp>
        <p:nvSpPr>
          <p:cNvPr id="51" name="Text 35"/>
          <p:cNvSpPr/>
          <p:nvPr/>
        </p:nvSpPr>
        <p:spPr>
          <a:xfrm>
            <a:off x="7191375" y="3238500"/>
            <a:ext cx="58007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</a:t>
            </a:r>
            <a:endParaRPr lang="en-US" sz="3000" dirty="0"/>
          </a:p>
        </p:txBody>
      </p:sp>
      <p:sp>
        <p:nvSpPr>
          <p:cNvPr id="52" name="Text 36"/>
          <p:cNvSpPr/>
          <p:nvPr/>
        </p:nvSpPr>
        <p:spPr>
          <a:xfrm>
            <a:off x="704850" y="4405313"/>
            <a:ext cx="715422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 </a:t>
            </a:r>
            <a:pPr algn="l" indent="0" marL="0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同一辆车</a:t>
            </a:r>
            <a:pPr algn="l" indent="0" marL="0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每次出现时</a:t>
            </a:r>
            <a:pPr algn="l" indent="0" marL="0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换一个造型</a:t>
            </a:r>
            <a:pPr algn="l" indent="0" marL="0">
              <a:lnSpc>
                <a:spcPts val="126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，就像变魔术 → 视觉上感觉车种很多 ✨</a:t>
            </a:r>
            <a:endParaRPr lang="en-US" sz="900" dirty="0"/>
          </a:p>
        </p:txBody>
      </p:sp>
      <p:sp>
        <p:nvSpPr>
          <p:cNvPr id="53" name="Text 3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54" name="Text 3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29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B6B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 1.4 随机时间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1714500"/>
            <a:ext cx="5191125" cy="2333625"/>
          </a:xfrm>
          <a:prstGeom prst="roundRect">
            <a:avLst>
              <a:gd name="adj" fmla="val 6531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9B6BFF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905500" y="1714500"/>
            <a:ext cx="2714625" cy="2333625"/>
          </a:xfrm>
          <a:prstGeom prst="roundRect">
            <a:avLst>
              <a:gd name="adj" fmla="val 6531"/>
            </a:avLst>
          </a:prstGeom>
          <a:solidFill>
            <a:srgbClr val="1A2B4B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FFD23F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1500" y="4143375"/>
            <a:ext cx="8029575" cy="600075"/>
          </a:xfrm>
          <a:prstGeom prst="roundRect">
            <a:avLst>
              <a:gd name="adj" fmla="val 15873"/>
            </a:avLst>
          </a:prstGeom>
          <a:solidFill>
            <a:srgbClr val="FFF5DC"/>
          </a:solidFill>
          <a:ln w="14288">
            <a:solidFill>
              <a:srgbClr val="F5A623"/>
            </a:solidFill>
            <a:prstDash val="dash"/>
          </a:ln>
        </p:spPr>
      </p:sp>
      <p:sp>
        <p:nvSpPr>
          <p:cNvPr id="7" name="Shape 5"/>
          <p:cNvSpPr/>
          <p:nvPr/>
        </p:nvSpPr>
        <p:spPr>
          <a:xfrm>
            <a:off x="857250" y="2476500"/>
            <a:ext cx="4572000" cy="28575"/>
          </a:xfrm>
          <a:prstGeom prst="rect">
            <a:avLst/>
          </a:prstGeom>
          <a:solidFill>
            <a:srgbClr val="1A2B4B"/>
          </a:solidFill>
          <a:ln/>
        </p:spPr>
      </p:sp>
      <p:sp>
        <p:nvSpPr>
          <p:cNvPr id="8" name="Text 6"/>
          <p:cNvSpPr/>
          <p:nvPr/>
        </p:nvSpPr>
        <p:spPr>
          <a:xfrm>
            <a:off x="952500" y="2381250"/>
            <a:ext cx="270700" cy="266700"/>
          </a:xfrm>
          <a:prstGeom prst="ellipse">
            <a:avLst/>
          </a:prstGeom>
          <a:solidFill>
            <a:srgbClr val="FFD23F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</a:t>
            </a:r>
            <a:endParaRPr lang="en-US" sz="820" dirty="0"/>
          </a:p>
        </p:txBody>
      </p:sp>
      <p:sp>
        <p:nvSpPr>
          <p:cNvPr id="9" name="Text 7"/>
          <p:cNvSpPr/>
          <p:nvPr/>
        </p:nvSpPr>
        <p:spPr>
          <a:xfrm>
            <a:off x="2047875" y="2381250"/>
            <a:ext cx="270700" cy="266700"/>
          </a:xfrm>
          <a:prstGeom prst="ellipse">
            <a:avLst/>
          </a:prstGeom>
          <a:solidFill>
            <a:srgbClr val="FF6B9D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</a:t>
            </a:r>
            <a:endParaRPr lang="en-US" sz="820" dirty="0"/>
          </a:p>
        </p:txBody>
      </p:sp>
      <p:sp>
        <p:nvSpPr>
          <p:cNvPr id="10" name="Text 8"/>
          <p:cNvSpPr/>
          <p:nvPr/>
        </p:nvSpPr>
        <p:spPr>
          <a:xfrm>
            <a:off x="3143250" y="2381250"/>
            <a:ext cx="270700" cy="266700"/>
          </a:xfrm>
          <a:prstGeom prst="ellipse">
            <a:avLst/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3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4238625" y="2381250"/>
            <a:ext cx="270700" cy="266700"/>
          </a:xfrm>
          <a:prstGeom prst="ellipse">
            <a:avLst/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4</a:t>
            </a:r>
            <a:endParaRPr lang="en-US" sz="820" dirty="0"/>
          </a:p>
        </p:txBody>
      </p:sp>
      <p:sp>
        <p:nvSpPr>
          <p:cNvPr id="12" name="Text 10"/>
          <p:cNvSpPr/>
          <p:nvPr/>
        </p:nvSpPr>
        <p:spPr>
          <a:xfrm>
            <a:off x="5238750" y="2381250"/>
            <a:ext cx="270700" cy="266700"/>
          </a:xfrm>
          <a:prstGeom prst="ellipse">
            <a:avLst/>
          </a:prstGeom>
          <a:solidFill>
            <a:srgbClr val="1E88FF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↻</a:t>
            </a:r>
            <a:endParaRPr lang="en-US" sz="820" dirty="0"/>
          </a:p>
        </p:txBody>
      </p:sp>
      <p:sp>
        <p:nvSpPr>
          <p:cNvPr id="13" name="Text 11"/>
          <p:cNvSpPr/>
          <p:nvPr/>
        </p:nvSpPr>
        <p:spPr>
          <a:xfrm>
            <a:off x="571500" y="857250"/>
            <a:ext cx="676751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怎么让车"忽前忽后"地出现？</a:t>
            </a:r>
            <a:endParaRPr lang="en-US" sz="2700" dirty="0"/>
          </a:p>
        </p:txBody>
      </p:sp>
      <p:sp>
        <p:nvSpPr>
          <p:cNvPr id="14" name="Text 12"/>
          <p:cNvSpPr/>
          <p:nvPr/>
        </p:nvSpPr>
        <p:spPr>
          <a:xfrm>
            <a:off x="704850" y="1809750"/>
            <a:ext cx="483393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🕒 时间轴：车的生命周期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666750" y="2714625"/>
            <a:ext cx="87010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073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隐藏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073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+ 等待</a:t>
            </a:r>
            <a:endParaRPr lang="en-US" sz="820" dirty="0"/>
          </a:p>
        </p:txBody>
      </p:sp>
      <p:sp>
        <p:nvSpPr>
          <p:cNvPr id="16" name="Text 14"/>
          <p:cNvSpPr/>
          <p:nvPr/>
        </p:nvSpPr>
        <p:spPr>
          <a:xfrm>
            <a:off x="666750" y="3143250"/>
            <a:ext cx="87010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 0.5-2 秒</a:t>
            </a:r>
            <a:pPr algn="ctr" indent="0" marL="0">
              <a:buNone/>
            </a:pPr>
            <a:endParaRPr lang="en-US" sz="670" dirty="0"/>
          </a:p>
          <a:p>
            <a:pPr algn="ctr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👻 看不见</a:t>
            </a:r>
            <a:endParaRPr lang="en-US" sz="670" dirty="0"/>
          </a:p>
        </p:txBody>
      </p:sp>
      <p:sp>
        <p:nvSpPr>
          <p:cNvPr id="17" name="Text 15"/>
          <p:cNvSpPr/>
          <p:nvPr/>
        </p:nvSpPr>
        <p:spPr>
          <a:xfrm>
            <a:off x="1762125" y="2714625"/>
            <a:ext cx="87010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073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换造型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073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+ 显示</a:t>
            </a:r>
            <a:endParaRPr lang="en-US" sz="820" dirty="0"/>
          </a:p>
        </p:txBody>
      </p:sp>
      <p:sp>
        <p:nvSpPr>
          <p:cNvPr id="18" name="Text 16"/>
          <p:cNvSpPr/>
          <p:nvPr/>
        </p:nvSpPr>
        <p:spPr>
          <a:xfrm>
            <a:off x="1762125" y="3143250"/>
            <a:ext cx="87010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随机挑 1/8 造型</a:t>
            </a:r>
            <a:pPr algn="ctr" indent="0" marL="0">
              <a:buNone/>
            </a:pPr>
            <a:endParaRPr lang="en-US" sz="670" dirty="0"/>
          </a:p>
          <a:p>
            <a:pPr algn="ctr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出现在右边</a:t>
            </a:r>
            <a:endParaRPr lang="en-US" sz="670" dirty="0"/>
          </a:p>
        </p:txBody>
      </p:sp>
      <p:sp>
        <p:nvSpPr>
          <p:cNvPr id="19" name="Text 17"/>
          <p:cNvSpPr/>
          <p:nvPr/>
        </p:nvSpPr>
        <p:spPr>
          <a:xfrm>
            <a:off x="2857500" y="2714625"/>
            <a:ext cx="87010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073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向左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073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滑动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2857500" y="3143250"/>
            <a:ext cx="87010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不停移动</a:t>
            </a:r>
            <a:pPr algn="ctr" indent="0" marL="0">
              <a:buNone/>
            </a:pPr>
            <a:endParaRPr lang="en-US" sz="670" dirty="0"/>
          </a:p>
          <a:p>
            <a:pPr algn="ctr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🚗💨 横穿屏幕</a:t>
            </a:r>
            <a:endParaRPr lang="en-US" sz="670" dirty="0"/>
          </a:p>
        </p:txBody>
      </p:sp>
      <p:sp>
        <p:nvSpPr>
          <p:cNvPr id="21" name="Text 19"/>
          <p:cNvSpPr/>
          <p:nvPr/>
        </p:nvSpPr>
        <p:spPr>
          <a:xfrm>
            <a:off x="3952875" y="2714625"/>
            <a:ext cx="87010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073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触左边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073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→ 复位</a:t>
            </a:r>
            <a:endParaRPr lang="en-US" sz="820" dirty="0"/>
          </a:p>
        </p:txBody>
      </p:sp>
      <p:sp>
        <p:nvSpPr>
          <p:cNvPr id="22" name="Text 20"/>
          <p:cNvSpPr/>
          <p:nvPr/>
        </p:nvSpPr>
        <p:spPr>
          <a:xfrm>
            <a:off x="3952875" y="3143250"/>
            <a:ext cx="87010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碰到左边缘</a:t>
            </a:r>
            <a:pPr algn="ctr" indent="0" marL="0">
              <a:buNone/>
            </a:pPr>
            <a:endParaRPr lang="en-US" sz="670" dirty="0"/>
          </a:p>
          <a:p>
            <a:pPr algn="ctr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↩ 回起点</a:t>
            </a:r>
            <a:endParaRPr lang="en-US" sz="670" dirty="0"/>
          </a:p>
        </p:txBody>
      </p:sp>
      <p:sp>
        <p:nvSpPr>
          <p:cNvPr id="23" name="Text 21"/>
          <p:cNvSpPr/>
          <p:nvPr/>
        </p:nvSpPr>
        <p:spPr>
          <a:xfrm>
            <a:off x="704850" y="3857625"/>
            <a:ext cx="483393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9B6B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↑ 重复执行 · 一辆车一直循环这 4 步 ↑</a:t>
            </a:r>
            <a:endParaRPr lang="en-US" sz="820" dirty="0"/>
          </a:p>
        </p:txBody>
      </p:sp>
      <p:sp>
        <p:nvSpPr>
          <p:cNvPr id="24" name="Text 22"/>
          <p:cNvSpPr/>
          <p:nvPr/>
        </p:nvSpPr>
        <p:spPr>
          <a:xfrm>
            <a:off x="6038850" y="1809750"/>
            <a:ext cx="241696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📜 积木伪代码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6096000" y="2143125"/>
            <a:ext cx="2503980" cy="266700"/>
          </a:xfrm>
          <a:prstGeom prst="roundRect">
            <a:avLst>
              <a:gd name="adj" fmla="val 14286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🟢 当 ▶ 被点击</a:t>
            </a:r>
            <a:endParaRPr lang="en-US" sz="670" dirty="0"/>
          </a:p>
        </p:txBody>
      </p:sp>
      <p:sp>
        <p:nvSpPr>
          <p:cNvPr id="26" name="Text 24"/>
          <p:cNvSpPr/>
          <p:nvPr/>
        </p:nvSpPr>
        <p:spPr>
          <a:xfrm>
            <a:off x="6096000" y="2428875"/>
            <a:ext cx="2503980" cy="266700"/>
          </a:xfrm>
          <a:prstGeom prst="roundRect">
            <a:avLst>
              <a:gd name="adj" fmla="val 14286"/>
            </a:avLst>
          </a:prstGeom>
          <a:solidFill>
            <a:srgbClr val="FF8C42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重复执行</a:t>
            </a:r>
            <a:endParaRPr lang="en-US" sz="670" dirty="0"/>
          </a:p>
        </p:txBody>
      </p:sp>
      <p:sp>
        <p:nvSpPr>
          <p:cNvPr id="27" name="Text 25"/>
          <p:cNvSpPr/>
          <p:nvPr/>
        </p:nvSpPr>
        <p:spPr>
          <a:xfrm>
            <a:off x="6229350" y="2714625"/>
            <a:ext cx="2368629" cy="266700"/>
          </a:xfrm>
          <a:prstGeom prst="roundRect">
            <a:avLst>
              <a:gd name="adj" fmla="val 14286"/>
            </a:avLst>
          </a:prstGeom>
          <a:solidFill>
            <a:srgbClr val="4ECDC4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👻 隐藏</a:t>
            </a:r>
            <a:endParaRPr lang="en-US" sz="630" dirty="0"/>
          </a:p>
        </p:txBody>
      </p:sp>
      <p:sp>
        <p:nvSpPr>
          <p:cNvPr id="28" name="Text 26"/>
          <p:cNvSpPr/>
          <p:nvPr/>
        </p:nvSpPr>
        <p:spPr>
          <a:xfrm>
            <a:off x="6229350" y="3000375"/>
            <a:ext cx="2368629" cy="266700"/>
          </a:xfrm>
          <a:prstGeom prst="roundRect">
            <a:avLst>
              <a:gd name="adj" fmla="val 14286"/>
            </a:avLst>
          </a:prstGeom>
          <a:solidFill>
            <a:srgbClr val="9B6B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⏳ 等待 (0.5~2 之间随机) 秒</a:t>
            </a:r>
            <a:endParaRPr lang="en-US" sz="630" dirty="0"/>
          </a:p>
        </p:txBody>
      </p:sp>
      <p:sp>
        <p:nvSpPr>
          <p:cNvPr id="29" name="Text 27"/>
          <p:cNvSpPr/>
          <p:nvPr/>
        </p:nvSpPr>
        <p:spPr>
          <a:xfrm>
            <a:off x="6229350" y="3286125"/>
            <a:ext cx="2368629" cy="266700"/>
          </a:xfrm>
          <a:prstGeom prst="roundRect">
            <a:avLst>
              <a:gd name="adj" fmla="val 14286"/>
            </a:avLst>
          </a:prstGeom>
          <a:solidFill>
            <a:srgbClr val="FF6B9D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换成 (1~8 随机) 造型</a:t>
            </a:r>
            <a:endParaRPr lang="en-US" sz="630" dirty="0"/>
          </a:p>
        </p:txBody>
      </p:sp>
      <p:sp>
        <p:nvSpPr>
          <p:cNvPr id="30" name="Text 28"/>
          <p:cNvSpPr/>
          <p:nvPr/>
        </p:nvSpPr>
        <p:spPr>
          <a:xfrm>
            <a:off x="6229350" y="3571875"/>
            <a:ext cx="2368629" cy="266700"/>
          </a:xfrm>
          <a:prstGeom prst="roundRect">
            <a:avLst>
              <a:gd name="adj" fmla="val 14286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移到 x:240 y:车道 + 显示</a:t>
            </a:r>
            <a:endParaRPr lang="en-US" sz="630" dirty="0"/>
          </a:p>
        </p:txBody>
      </p:sp>
      <p:sp>
        <p:nvSpPr>
          <p:cNvPr id="31" name="Text 29"/>
          <p:cNvSpPr/>
          <p:nvPr/>
        </p:nvSpPr>
        <p:spPr>
          <a:xfrm>
            <a:off x="704850" y="4214813"/>
            <a:ext cx="96678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5A62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讲稿 · 关键概念</a:t>
            </a:r>
            <a:endParaRPr lang="en-US" sz="820" dirty="0"/>
          </a:p>
        </p:txBody>
      </p:sp>
      <p:sp>
        <p:nvSpPr>
          <p:cNvPr id="32" name="Text 30"/>
          <p:cNvSpPr/>
          <p:nvPr/>
        </p:nvSpPr>
        <p:spPr>
          <a:xfrm>
            <a:off x="704850" y="4381500"/>
            <a:ext cx="7927657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"在 0.5 到 2 之间取随机数"——告诉孩子这就是</a:t>
            </a:r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5A62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"随机时间"</a:t>
            </a:r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问学生：如果一直是 1 秒一辆车，会怎样？（答：太规律不像马路）这就是随机的乐趣。</a:t>
            </a:r>
            <a:endParaRPr lang="en-US" sz="750" dirty="0"/>
          </a:p>
        </p:txBody>
      </p:sp>
      <p:sp>
        <p:nvSpPr>
          <p:cNvPr id="33" name="Text 3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34" name="Text 3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29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3" name="Text 1"/>
          <p:cNvSpPr/>
          <p:nvPr/>
        </p:nvSpPr>
        <p:spPr>
          <a:xfrm>
            <a:off x="285750" y="285750"/>
            <a:ext cx="6767512" cy="476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63"/>
              </a:lnSpc>
              <a:buNone/>
            </a:pPr>
            <a:r>
              <a:rPr lang="en-US" sz="41250" b="1" i="1" spc="-1650" kern="0" dirty="0">
                <a:solidFill>
                  <a:srgbClr val="FFFFFF">
                    <a:alpha val="15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41250" dirty="0"/>
          </a:p>
        </p:txBody>
      </p:sp>
      <p:sp>
        <p:nvSpPr>
          <p:cNvPr id="4" name="Shape 2"/>
          <p:cNvSpPr/>
          <p:nvPr/>
        </p:nvSpPr>
        <p:spPr>
          <a:xfrm>
            <a:off x="952500" y="1333500"/>
            <a:ext cx="4724400" cy="2533650"/>
          </a:xfrm>
          <a:prstGeom prst="roundRect">
            <a:avLst>
              <a:gd name="adj" fmla="val 6767"/>
            </a:avLst>
          </a:prstGeom>
          <a:solidFill>
            <a:srgbClr val="FFFFFF"/>
          </a:solidFill>
          <a:ln w="28575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80822" dir="2700000">
              <a:srgbClr val="1A2B4B">
                <a:alpha val="10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952500" y="4048125"/>
            <a:ext cx="705755" cy="314325"/>
          </a:xfrm>
          <a:prstGeom prst="roundRect">
            <a:avLst>
              <a:gd name="adj" fmla="val 24242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① 舞台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1690688" y="4048125"/>
            <a:ext cx="705755" cy="314325"/>
          </a:xfrm>
          <a:prstGeom prst="roundRect">
            <a:avLst>
              <a:gd name="adj" fmla="val 24242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② 小人</a:t>
            </a:r>
            <a:endParaRPr lang="en-US" sz="820" dirty="0"/>
          </a:p>
        </p:txBody>
      </p:sp>
      <p:sp>
        <p:nvSpPr>
          <p:cNvPr id="7" name="Text 5"/>
          <p:cNvSpPr/>
          <p:nvPr/>
        </p:nvSpPr>
        <p:spPr>
          <a:xfrm>
            <a:off x="2428875" y="4048125"/>
            <a:ext cx="705755" cy="314325"/>
          </a:xfrm>
          <a:prstGeom prst="roundRect">
            <a:avLst>
              <a:gd name="adj" fmla="val 24242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③ 左车</a:t>
            </a:r>
            <a:endParaRPr lang="en-US" sz="820" dirty="0"/>
          </a:p>
        </p:txBody>
      </p:sp>
      <p:sp>
        <p:nvSpPr>
          <p:cNvPr id="8" name="Text 6"/>
          <p:cNvSpPr/>
          <p:nvPr/>
        </p:nvSpPr>
        <p:spPr>
          <a:xfrm>
            <a:off x="3167063" y="4048125"/>
            <a:ext cx="705755" cy="314325"/>
          </a:xfrm>
          <a:prstGeom prst="roundRect">
            <a:avLst>
              <a:gd name="adj" fmla="val 24242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④ 右车</a:t>
            </a:r>
            <a:endParaRPr lang="en-US" sz="820" dirty="0"/>
          </a:p>
        </p:txBody>
      </p:sp>
      <p:sp>
        <p:nvSpPr>
          <p:cNvPr id="9" name="Text 7"/>
          <p:cNvSpPr/>
          <p:nvPr/>
        </p:nvSpPr>
        <p:spPr>
          <a:xfrm>
            <a:off x="3905250" y="4048125"/>
            <a:ext cx="705755" cy="314325"/>
          </a:xfrm>
          <a:prstGeom prst="roundRect">
            <a:avLst>
              <a:gd name="adj" fmla="val 24242"/>
            </a:avLst>
          </a:prstGeom>
          <a:solidFill>
            <a:srgbClr val="9B6B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⑤ 撞击</a:t>
            </a:r>
            <a:endParaRPr lang="en-US" sz="820" dirty="0"/>
          </a:p>
        </p:txBody>
      </p:sp>
      <p:sp>
        <p:nvSpPr>
          <p:cNvPr id="10" name="Text 8"/>
          <p:cNvSpPr/>
          <p:nvPr/>
        </p:nvSpPr>
        <p:spPr>
          <a:xfrm>
            <a:off x="4643438" y="4048125"/>
            <a:ext cx="705755" cy="314325"/>
          </a:xfrm>
          <a:prstGeom prst="roundRect">
            <a:avLst>
              <a:gd name="adj" fmla="val 24242"/>
            </a:avLst>
          </a:prstGeom>
          <a:solidFill>
            <a:srgbClr val="FF8C4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⑥ 胜利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1095375" y="1476375"/>
            <a:ext cx="966787" cy="266700"/>
          </a:xfrm>
          <a:prstGeom prst="roundRect">
            <a:avLst>
              <a:gd name="adj" fmla="val 50000"/>
            </a:avLst>
          </a:prstGeom>
          <a:solidFill>
            <a:srgbClr val="1A2B4B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spc="180" kern="0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CHAPTER · 02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095375" y="3190875"/>
            <a:ext cx="4381500" cy="19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13" name="Text 11"/>
          <p:cNvSpPr/>
          <p:nvPr/>
        </p:nvSpPr>
        <p:spPr>
          <a:xfrm>
            <a:off x="1095375" y="1905000"/>
            <a:ext cx="4447222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5700"/>
              </a:lnSpc>
              <a:buNone/>
            </a:pPr>
            <a:r>
              <a:rPr lang="en-US" sz="60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 ⚙️</a:t>
            </a:r>
            <a:endParaRPr lang="en-US" sz="6000" dirty="0"/>
          </a:p>
        </p:txBody>
      </p:sp>
      <p:sp>
        <p:nvSpPr>
          <p:cNvPr id="14" name="Text 12"/>
          <p:cNvSpPr/>
          <p:nvPr/>
        </p:nvSpPr>
        <p:spPr>
          <a:xfrm>
            <a:off x="1095375" y="2857500"/>
            <a:ext cx="4447222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动手搭积木，让游戏跑起来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095375" y="3286125"/>
            <a:ext cx="4447222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 个步骤 · 从空白舞台到完整游戏。每一步都先看示意图，再自己动手搭，老师点对点辅导 ✊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17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29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1524000" cy="6667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285750"/>
            <a:ext cx="995791" cy="314325"/>
          </a:xfrm>
          <a:prstGeom prst="roundRect">
            <a:avLst>
              <a:gd name="adj" fmla="val 48485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70" dirty="0"/>
          </a:p>
        </p:txBody>
      </p:sp>
      <p:sp>
        <p:nvSpPr>
          <p:cNvPr id="7" name="Shape 4"/>
          <p:cNvSpPr/>
          <p:nvPr/>
        </p:nvSpPr>
        <p:spPr>
          <a:xfrm>
            <a:off x="571500" y="1619250"/>
            <a:ext cx="4333875" cy="2809875"/>
          </a:xfrm>
          <a:prstGeom prst="roundRect">
            <a:avLst>
              <a:gd name="adj" fmla="val 5424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048250" y="1619250"/>
            <a:ext cx="3571875" cy="2809875"/>
          </a:xfrm>
          <a:prstGeom prst="roundRect">
            <a:avLst>
              <a:gd name="adj" fmla="val 5424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704850" y="2047875"/>
            <a:ext cx="261033" cy="257175"/>
          </a:xfrm>
          <a:prstGeom prst="ellipse">
            <a:avLst/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704850" y="2524125"/>
            <a:ext cx="261033" cy="257175"/>
          </a:xfrm>
          <a:prstGeom prst="ellipse">
            <a:avLst/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704850" y="3000375"/>
            <a:ext cx="261033" cy="257175"/>
          </a:xfrm>
          <a:prstGeom prst="ellipse">
            <a:avLst/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704850" y="3476625"/>
            <a:ext cx="261033" cy="257175"/>
          </a:xfrm>
          <a:prstGeom prst="ellipse">
            <a:avLst/>
          </a:prstGeom>
          <a:solidFill>
            <a:srgbClr val="9B6B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704850" y="3952875"/>
            <a:ext cx="261033" cy="257175"/>
          </a:xfrm>
          <a:prstGeom prst="ellipse">
            <a:avLst/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5</a:t>
            </a:r>
            <a:endParaRPr lang="en-US" sz="900" dirty="0"/>
          </a:p>
        </p:txBody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8250" y="1619250"/>
            <a:ext cx="3524250" cy="238125"/>
          </a:xfrm>
          <a:prstGeom prst="rect">
            <a:avLst/>
          </a:prstGeom>
        </p:spPr>
      </p:pic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3500" y="1952625"/>
            <a:ext cx="3362325" cy="1838325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5143500" y="3857625"/>
            <a:ext cx="3467100" cy="561975"/>
          </a:xfrm>
          <a:prstGeom prst="roundRect">
            <a:avLst>
              <a:gd name="adj" fmla="val 10169"/>
            </a:avLst>
          </a:prstGeom>
          <a:solidFill>
            <a:srgbClr val="FFF5DC"/>
          </a:solidFill>
          <a:ln w="9525">
            <a:solidFill>
              <a:srgbClr val="F5A623"/>
            </a:solidFill>
            <a:prstDash val="dash"/>
          </a:ln>
        </p:spPr>
      </p:sp>
      <p:sp>
        <p:nvSpPr>
          <p:cNvPr id="17" name="Shape 12"/>
          <p:cNvSpPr/>
          <p:nvPr/>
        </p:nvSpPr>
        <p:spPr>
          <a:xfrm>
            <a:off x="5143500" y="1690688"/>
            <a:ext cx="95250" cy="95250"/>
          </a:xfrm>
          <a:prstGeom prst="ellipse">
            <a:avLst/>
          </a:prstGeom>
          <a:solidFill>
            <a:srgbClr val="FF4757"/>
          </a:solidFill>
          <a:ln/>
        </p:spPr>
      </p:sp>
      <p:sp>
        <p:nvSpPr>
          <p:cNvPr id="18" name="Shape 13"/>
          <p:cNvSpPr/>
          <p:nvPr/>
        </p:nvSpPr>
        <p:spPr>
          <a:xfrm>
            <a:off x="5276850" y="1690688"/>
            <a:ext cx="95250" cy="95250"/>
          </a:xfrm>
          <a:prstGeom prst="ellipse">
            <a:avLst/>
          </a:prstGeom>
          <a:solidFill>
            <a:srgbClr val="FFD23F"/>
          </a:solidFill>
          <a:ln/>
        </p:spPr>
      </p:sp>
      <p:sp>
        <p:nvSpPr>
          <p:cNvPr id="19" name="Shape 14"/>
          <p:cNvSpPr/>
          <p:nvPr/>
        </p:nvSpPr>
        <p:spPr>
          <a:xfrm>
            <a:off x="5410200" y="1690688"/>
            <a:ext cx="95250" cy="95250"/>
          </a:xfrm>
          <a:prstGeom prst="ellipse">
            <a:avLst/>
          </a:prstGeom>
          <a:solidFill>
            <a:srgbClr val="4ECDC4"/>
          </a:solidFill>
          <a:ln/>
        </p:spPr>
      </p:sp>
      <p:sp>
        <p:nvSpPr>
          <p:cNvPr id="20" name="Text 15"/>
          <p:cNvSpPr/>
          <p:nvPr/>
        </p:nvSpPr>
        <p:spPr>
          <a:xfrm>
            <a:off x="6667500" y="1685925"/>
            <a:ext cx="966787" cy="1238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3.0</a:t>
            </a:r>
            <a:endParaRPr lang="en-US" sz="670" dirty="0"/>
          </a:p>
        </p:txBody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3500" y="3095625"/>
            <a:ext cx="3333750" cy="28575"/>
          </a:xfrm>
          <a:prstGeom prst="rect">
            <a:avLst/>
          </a:prstGeom>
        </p:spPr>
      </p:pic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3500" y="3429000"/>
            <a:ext cx="3333750" cy="28575"/>
          </a:xfrm>
          <a:prstGeom prst="rect">
            <a:avLst/>
          </a:prstGeom>
        </p:spPr>
      </p:pic>
      <p:pic>
        <p:nvPicPr>
          <p:cNvPr id="23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6375" y="3238500"/>
            <a:ext cx="219075" cy="314325"/>
          </a:xfrm>
          <a:prstGeom prst="rect">
            <a:avLst/>
          </a:prstGeom>
        </p:spPr>
      </p:pic>
      <p:pic>
        <p:nvPicPr>
          <p:cNvPr id="24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6000" y="2905125"/>
            <a:ext cx="600075" cy="247650"/>
          </a:xfrm>
          <a:prstGeom prst="rect">
            <a:avLst/>
          </a:prstGeom>
        </p:spPr>
      </p:pic>
      <p:pic>
        <p:nvPicPr>
          <p:cNvPr id="25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43750" y="3524250"/>
            <a:ext cx="600075" cy="247650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8143875" y="3190875"/>
            <a:ext cx="2900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🏁</a:t>
            </a:r>
            <a:endParaRPr lang="en-US" sz="1800" dirty="0"/>
          </a:p>
        </p:txBody>
      </p:sp>
      <p:sp>
        <p:nvSpPr>
          <p:cNvPr id="27" name="Text 17"/>
          <p:cNvSpPr/>
          <p:nvPr/>
        </p:nvSpPr>
        <p:spPr>
          <a:xfrm>
            <a:off x="1619250" y="323850"/>
            <a:ext cx="1450181" cy="2095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5 min</a:t>
            </a:r>
            <a:endParaRPr lang="en-US" sz="820" dirty="0"/>
          </a:p>
        </p:txBody>
      </p:sp>
      <p:sp>
        <p:nvSpPr>
          <p:cNvPr id="28" name="Text 18"/>
          <p:cNvSpPr/>
          <p:nvPr/>
        </p:nvSpPr>
        <p:spPr>
          <a:xfrm>
            <a:off x="571500" y="762000"/>
            <a:ext cx="5800725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搭建舞台 + 导入角色 🎬</a:t>
            </a:r>
            <a:endParaRPr lang="en-US" sz="3300" dirty="0"/>
          </a:p>
        </p:txBody>
      </p:sp>
      <p:sp>
        <p:nvSpPr>
          <p:cNvPr id="29" name="Text 19"/>
          <p:cNvSpPr/>
          <p:nvPr/>
        </p:nvSpPr>
        <p:spPr>
          <a:xfrm>
            <a:off x="704850" y="1714500"/>
            <a:ext cx="145018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🛠 操作步骤</a:t>
            </a:r>
            <a:endParaRPr lang="en-US" sz="1200" dirty="0"/>
          </a:p>
        </p:txBody>
      </p:sp>
      <p:sp>
        <p:nvSpPr>
          <p:cNvPr id="30" name="Text 20"/>
          <p:cNvSpPr/>
          <p:nvPr/>
        </p:nvSpPr>
        <p:spPr>
          <a:xfrm>
            <a:off x="1023937" y="2047875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导入</a:t>
            </a:r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"马路"</a:t>
            </a:r>
            <a:pPr algn="l" indent="0" marL="0"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背景</a:t>
            </a:r>
            <a:endParaRPr lang="en-US" sz="900" dirty="0"/>
          </a:p>
        </p:txBody>
      </p:sp>
      <p:sp>
        <p:nvSpPr>
          <p:cNvPr id="31" name="Text 21"/>
          <p:cNvSpPr/>
          <p:nvPr/>
        </p:nvSpPr>
        <p:spPr>
          <a:xfrm>
            <a:off x="1023937" y="2214563"/>
            <a:ext cx="377047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点击"舞台 → 选择背景"，在素材库找一张马路图</a:t>
            </a:r>
            <a:endParaRPr lang="en-US" sz="670" dirty="0"/>
          </a:p>
        </p:txBody>
      </p:sp>
      <p:sp>
        <p:nvSpPr>
          <p:cNvPr id="32" name="Text 22"/>
          <p:cNvSpPr/>
          <p:nvPr/>
        </p:nvSpPr>
        <p:spPr>
          <a:xfrm>
            <a:off x="1023937" y="2524125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添加 3 个角色：</a:t>
            </a:r>
            <a:pPr algn="l" indent="0" marL="0">
              <a:buNone/>
            </a:pPr>
            <a:r>
              <a:rPr lang="en-US" sz="900" b="1" dirty="0">
                <a:solidFill>
                  <a:srgbClr val="FF6B9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小人 / 左车 / 右车</a:t>
            </a:r>
            <a:endParaRPr lang="en-US" sz="900" dirty="0"/>
          </a:p>
        </p:txBody>
      </p:sp>
      <p:sp>
        <p:nvSpPr>
          <p:cNvPr id="33" name="Text 23"/>
          <p:cNvSpPr/>
          <p:nvPr/>
        </p:nvSpPr>
        <p:spPr>
          <a:xfrm>
            <a:off x="1023937" y="2690813"/>
            <a:ext cx="377047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右下角"添加角色 → 从素材库选择"</a:t>
            </a:r>
            <a:endParaRPr lang="en-US" sz="670" dirty="0"/>
          </a:p>
        </p:txBody>
      </p:sp>
      <p:sp>
        <p:nvSpPr>
          <p:cNvPr id="34" name="Text 24"/>
          <p:cNvSpPr/>
          <p:nvPr/>
        </p:nvSpPr>
        <p:spPr>
          <a:xfrm>
            <a:off x="1023937" y="3000375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给左车和右车都</a:t>
            </a:r>
            <a:pPr algn="l" indent="0" marL="0">
              <a:buNone/>
            </a:pPr>
            <a:r>
              <a:rPr lang="en-US" sz="900" b="1" dirty="0">
                <a:solidFill>
                  <a:srgbClr val="4ECDC4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添加 8 个造型</a:t>
            </a:r>
            <a:endParaRPr lang="en-US" sz="900" dirty="0"/>
          </a:p>
        </p:txBody>
      </p:sp>
      <p:sp>
        <p:nvSpPr>
          <p:cNvPr id="35" name="Text 25"/>
          <p:cNvSpPr/>
          <p:nvPr/>
        </p:nvSpPr>
        <p:spPr>
          <a:xfrm>
            <a:off x="1023937" y="3167063"/>
            <a:ext cx="377047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点击角色 → 造型 → 上传/选择 → 重复 8 次</a:t>
            </a:r>
            <a:endParaRPr lang="en-US" sz="670" dirty="0"/>
          </a:p>
        </p:txBody>
      </p:sp>
      <p:sp>
        <p:nvSpPr>
          <p:cNvPr id="36" name="Text 26"/>
          <p:cNvSpPr/>
          <p:nvPr/>
        </p:nvSpPr>
        <p:spPr>
          <a:xfrm>
            <a:off x="1023937" y="3476625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调整角色到</a:t>
            </a:r>
            <a:pPr algn="l" indent="0" marL="0">
              <a:buNone/>
            </a:pPr>
            <a:r>
              <a:rPr lang="en-US" sz="900" b="1" dirty="0">
                <a:solidFill>
                  <a:srgbClr val="9B6B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合适的大小和位置</a:t>
            </a:r>
            <a:endParaRPr lang="en-US" sz="900" dirty="0"/>
          </a:p>
        </p:txBody>
      </p:sp>
      <p:sp>
        <p:nvSpPr>
          <p:cNvPr id="37" name="Text 27"/>
          <p:cNvSpPr/>
          <p:nvPr/>
        </p:nvSpPr>
        <p:spPr>
          <a:xfrm>
            <a:off x="1023937" y="3643312"/>
            <a:ext cx="377047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把小人放在马路左侧（起点），两辆车放到马路上</a:t>
            </a:r>
            <a:endParaRPr lang="en-US" sz="670" dirty="0"/>
          </a:p>
        </p:txBody>
      </p:sp>
      <p:sp>
        <p:nvSpPr>
          <p:cNvPr id="38" name="Text 28"/>
          <p:cNvSpPr/>
          <p:nvPr/>
        </p:nvSpPr>
        <p:spPr>
          <a:xfrm>
            <a:off x="1023937" y="3952875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保存项目</a:t>
            </a:r>
            <a:pPr algn="l" indent="0" marL="0"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，命名为"过马路"</a:t>
            </a:r>
            <a:endParaRPr lang="en-US" sz="900" dirty="0"/>
          </a:p>
        </p:txBody>
      </p:sp>
      <p:sp>
        <p:nvSpPr>
          <p:cNvPr id="39" name="Text 29"/>
          <p:cNvSpPr/>
          <p:nvPr/>
        </p:nvSpPr>
        <p:spPr>
          <a:xfrm>
            <a:off x="5238750" y="3905250"/>
            <a:ext cx="3190399" cy="1714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5A62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预期效果</a:t>
            </a:r>
            <a:endParaRPr lang="en-US" sz="820" dirty="0"/>
          </a:p>
        </p:txBody>
      </p:sp>
      <p:sp>
        <p:nvSpPr>
          <p:cNvPr id="40" name="Text 30"/>
          <p:cNvSpPr/>
          <p:nvPr/>
        </p:nvSpPr>
        <p:spPr>
          <a:xfrm>
            <a:off x="5238750" y="4086225"/>
            <a:ext cx="319039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舞台像图上这样 → 角色都到位，但是还都不会动</a:t>
            </a:r>
            <a:endParaRPr lang="en-US" sz="670" dirty="0"/>
          </a:p>
        </p:txBody>
      </p:sp>
      <p:sp>
        <p:nvSpPr>
          <p:cNvPr id="41" name="Text 3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42" name="Text 3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29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3048000" cy="66675"/>
          </a:xfrm>
          <a:prstGeom prst="rect">
            <a:avLst/>
          </a:prstGeom>
          <a:solidFill>
            <a:srgbClr val="FF6B9D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285750"/>
            <a:ext cx="995791" cy="314325"/>
          </a:xfrm>
          <a:prstGeom prst="roundRect">
            <a:avLst>
              <a:gd name="adj" fmla="val 48485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70" dirty="0"/>
          </a:p>
        </p:txBody>
      </p:sp>
      <p:sp>
        <p:nvSpPr>
          <p:cNvPr id="7" name="Shape 4"/>
          <p:cNvSpPr/>
          <p:nvPr/>
        </p:nvSpPr>
        <p:spPr>
          <a:xfrm>
            <a:off x="571500" y="1619250"/>
            <a:ext cx="3190875" cy="1000125"/>
          </a:xfrm>
          <a:prstGeom prst="roundRect">
            <a:avLst>
              <a:gd name="adj" fmla="val 13333"/>
            </a:avLst>
          </a:prstGeom>
          <a:solidFill>
            <a:srgbClr val="FF6B9D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714625"/>
            <a:ext cx="3190875" cy="1000125"/>
          </a:xfrm>
          <a:prstGeom prst="roundRect">
            <a:avLst>
              <a:gd name="adj" fmla="val 13333"/>
            </a:avLst>
          </a:prstGeom>
          <a:solidFill>
            <a:srgbClr val="FFD23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3952875" y="1619250"/>
            <a:ext cx="4667250" cy="2809875"/>
          </a:xfrm>
          <a:prstGeom prst="roundRect">
            <a:avLst>
              <a:gd name="adj" fmla="val 4746"/>
            </a:avLst>
          </a:prstGeom>
          <a:solidFill>
            <a:srgbClr val="1A2B4B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6B9D">
                <a:alpha val="10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7000875" y="2000250"/>
            <a:ext cx="1504950" cy="2314575"/>
          </a:xfrm>
          <a:prstGeom prst="roundRect">
            <a:avLst>
              <a:gd name="adj" fmla="val 6329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619250" y="323850"/>
            <a:ext cx="1450181" cy="2095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8 min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571500" y="762000"/>
            <a:ext cx="628411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让小人能用键盘走动 🚶</a:t>
            </a:r>
            <a:endParaRPr lang="en-US" sz="3300" dirty="0"/>
          </a:p>
        </p:txBody>
      </p:sp>
      <p:sp>
        <p:nvSpPr>
          <p:cNvPr id="13" name="Text 10"/>
          <p:cNvSpPr/>
          <p:nvPr/>
        </p:nvSpPr>
        <p:spPr>
          <a:xfrm>
            <a:off x="704850" y="1714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思路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04850" y="1952625"/>
            <a:ext cx="290036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 ↑ 键 → y 增加 10 → 小人向上走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 ↓ 键 → y 减少 10 → 小人向下走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704850" y="2809875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📍 别忘了起点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04850" y="3048000"/>
            <a:ext cx="290036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点击绿旗时，先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移到起点 (x:-200 y:-150)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这样每次重玩都从起点出发 ✊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4086225" y="1714500"/>
            <a:ext cx="435054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📜 完整代码 · 小人角色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143375" y="2000250"/>
            <a:ext cx="2890695" cy="247650"/>
          </a:xfrm>
          <a:prstGeom prst="roundRect">
            <a:avLst>
              <a:gd name="adj" fmla="val 15385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🟢 当 ▶ 被点击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4143375" y="2247900"/>
            <a:ext cx="2890695" cy="247650"/>
          </a:xfrm>
          <a:prstGeom prst="roundRect">
            <a:avLst>
              <a:gd name="adj" fmla="val 15385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移到 x: -200 y: -150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4143375" y="2571750"/>
            <a:ext cx="2890695" cy="247650"/>
          </a:xfrm>
          <a:prstGeom prst="roundRect">
            <a:avLst>
              <a:gd name="adj" fmla="val 15385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⌨ 当按下 [↑] 键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4238625" y="2819400"/>
            <a:ext cx="2794016" cy="247650"/>
          </a:xfrm>
          <a:prstGeom prst="roundRect">
            <a:avLst>
              <a:gd name="adj" fmla="val 15385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将 y 坐标增加 10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4143375" y="3143250"/>
            <a:ext cx="2890695" cy="247650"/>
          </a:xfrm>
          <a:prstGeom prst="roundRect">
            <a:avLst>
              <a:gd name="adj" fmla="val 15385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⌨ 当按下 [↓] 键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4238625" y="3390900"/>
            <a:ext cx="2794016" cy="247650"/>
          </a:xfrm>
          <a:prstGeom prst="roundRect">
            <a:avLst>
              <a:gd name="adj" fmla="val 15385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将 y 坐标增加 -10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4143375" y="3714750"/>
            <a:ext cx="2890695" cy="247650"/>
          </a:xfrm>
          <a:prstGeom prst="roundRect">
            <a:avLst>
              <a:gd name="adj" fmla="val 15385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⌨ 当按下 [→] 键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4238625" y="3962400"/>
            <a:ext cx="2794016" cy="247650"/>
          </a:xfrm>
          <a:prstGeom prst="roundRect">
            <a:avLst>
              <a:gd name="adj" fmla="val 15385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将 x 坐标增加 10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7086600" y="20955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同学注意</a:t>
            </a:r>
            <a:endParaRPr lang="en-US" sz="970" dirty="0"/>
          </a:p>
        </p:txBody>
      </p:sp>
      <p:sp>
        <p:nvSpPr>
          <p:cNvPr id="27" name="Text 24"/>
          <p:cNvSpPr/>
          <p:nvPr/>
        </p:nvSpPr>
        <p:spPr>
          <a:xfrm>
            <a:off x="7086600" y="2333625"/>
            <a:ext cx="1353502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63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"增加 10" 改成 "20"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63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走得更快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63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"增加 -10"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63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= 减少 10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63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还可以加上 ← 键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63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让小人能往回走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63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</a:t>
            </a:r>
            <a:pPr algn="l" indent="0" marL="0">
              <a:lnSpc>
                <a:spcPts val="1163"/>
              </a:lnSpc>
              <a:buNone/>
            </a:pPr>
            <a:r>
              <a:rPr lang="en-US" sz="75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每按一次</a:t>
            </a:r>
            <a:pPr algn="l" indent="0" marL="0">
              <a:lnSpc>
                <a:spcPts val="1163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63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一格 → 是</a:t>
            </a:r>
            <a:pPr algn="l" indent="0" marL="0">
              <a:lnSpc>
                <a:spcPts val="1163"/>
              </a:lnSpc>
              <a:buNone/>
            </a:pPr>
            <a:r>
              <a:rPr lang="en-US" sz="75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事件触发</a:t>
            </a:r>
            <a:endParaRPr lang="en-US" sz="750" dirty="0"/>
          </a:p>
        </p:txBody>
      </p:sp>
      <p:sp>
        <p:nvSpPr>
          <p:cNvPr id="28" name="Text 2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29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4572000" cy="66675"/>
          </a:xfrm>
          <a:prstGeom prst="rect">
            <a:avLst/>
          </a:prstGeom>
          <a:solidFill>
            <a:srgbClr val="FF4757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285750"/>
            <a:ext cx="995791" cy="314325"/>
          </a:xfrm>
          <a:prstGeom prst="roundRect">
            <a:avLst>
              <a:gd name="adj" fmla="val 48485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70" dirty="0"/>
          </a:p>
        </p:txBody>
      </p:sp>
      <p:sp>
        <p:nvSpPr>
          <p:cNvPr id="7" name="Shape 4"/>
          <p:cNvSpPr/>
          <p:nvPr/>
        </p:nvSpPr>
        <p:spPr>
          <a:xfrm>
            <a:off x="571500" y="1619250"/>
            <a:ext cx="433387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4757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95625"/>
            <a:ext cx="4333875" cy="1333500"/>
          </a:xfrm>
          <a:prstGeom prst="roundRect">
            <a:avLst>
              <a:gd name="adj" fmla="val 10000"/>
            </a:avLst>
          </a:prstGeom>
          <a:solidFill>
            <a:srgbClr val="FFF5DC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048250" y="1619250"/>
            <a:ext cx="3571875" cy="2809875"/>
          </a:xfrm>
          <a:prstGeom prst="roundRect">
            <a:avLst>
              <a:gd name="adj" fmla="val 4746"/>
            </a:avLst>
          </a:prstGeom>
          <a:solidFill>
            <a:srgbClr val="1A2B4B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4757">
                <a:alpha val="10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762000" y="2095500"/>
            <a:ext cx="838200" cy="600075"/>
          </a:xfrm>
          <a:prstGeom prst="roundRect">
            <a:avLst>
              <a:gd name="adj" fmla="val 14286"/>
            </a:avLst>
          </a:prstGeom>
          <a:solidFill>
            <a:srgbClr val="FFF5DC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0206" dir="2700000">
              <a:srgbClr val="1A2B4B">
                <a:alpha val="10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1809750" y="2095500"/>
            <a:ext cx="838200" cy="600075"/>
          </a:xfrm>
          <a:prstGeom prst="roundRect">
            <a:avLst>
              <a:gd name="adj" fmla="val 14286"/>
            </a:avLst>
          </a:prstGeom>
          <a:solidFill>
            <a:srgbClr val="FFD0D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0206" dir="2700000">
              <a:srgbClr val="1A2B4B">
                <a:alpha val="10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2857500" y="2095500"/>
            <a:ext cx="838200" cy="600075"/>
          </a:xfrm>
          <a:prstGeom prst="roundRect">
            <a:avLst>
              <a:gd name="adj" fmla="val 14286"/>
            </a:avLst>
          </a:prstGeom>
          <a:solidFill>
            <a:srgbClr val="E6FBF8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0206" dir="2700000">
              <a:srgbClr val="1A2B4B">
                <a:alpha val="10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905250" y="2095500"/>
            <a:ext cx="838200" cy="600075"/>
          </a:xfrm>
          <a:prstGeom prst="roundRect">
            <a:avLst>
              <a:gd name="adj" fmla="val 14286"/>
            </a:avLst>
          </a:prstGeom>
          <a:solidFill>
            <a:srgbClr val="FFD0D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0206" dir="2700000">
              <a:srgbClr val="1A2B4B">
                <a:alpha val="10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238750" y="3857625"/>
            <a:ext cx="3162300" cy="447675"/>
          </a:xfrm>
          <a:prstGeom prst="roundRect">
            <a:avLst>
              <a:gd name="adj" fmla="val 12766"/>
            </a:avLst>
          </a:prstGeom>
          <a:solidFill>
            <a:srgbClr val="FFD23F">
              <a:alpha val="15000"/>
            </a:srgbClr>
          </a:solidFill>
          <a:ln w="9525">
            <a:solidFill>
              <a:srgbClr val="FFD23F"/>
            </a:solidFill>
            <a:prstDash val="dash"/>
          </a:ln>
        </p:spPr>
      </p:sp>
      <p:sp>
        <p:nvSpPr>
          <p:cNvPr id="15" name="Text 12"/>
          <p:cNvSpPr/>
          <p:nvPr/>
        </p:nvSpPr>
        <p:spPr>
          <a:xfrm>
            <a:off x="1609725" y="2286000"/>
            <a:ext cx="174022" cy="1714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2657475" y="2286000"/>
            <a:ext cx="174022" cy="1714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3705225" y="2286000"/>
            <a:ext cx="174022" cy="1714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↻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1619250" y="323850"/>
            <a:ext cx="1450181" cy="2095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10 min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571500" y="762000"/>
            <a:ext cx="628411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左车：从左 → 右 飞驰 🚗💨</a:t>
            </a:r>
            <a:endParaRPr lang="en-US" sz="3300" dirty="0"/>
          </a:p>
        </p:txBody>
      </p:sp>
      <p:sp>
        <p:nvSpPr>
          <p:cNvPr id="20" name="Text 17"/>
          <p:cNvSpPr/>
          <p:nvPr/>
        </p:nvSpPr>
        <p:spPr>
          <a:xfrm>
            <a:off x="704850" y="1714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左车循环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762000" y="2166938"/>
            <a:ext cx="821769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👻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762000" y="2428875"/>
            <a:ext cx="8217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隐藏起来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762000" y="2714625"/>
            <a:ext cx="8217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等随机秒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1809750" y="2166938"/>
            <a:ext cx="821769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1809750" y="2428875"/>
            <a:ext cx="8217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换造型 + 显示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1809750" y="2714625"/>
            <a:ext cx="8217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从左侧出现</a:t>
            </a:r>
            <a:endParaRPr lang="en-US" sz="600" dirty="0"/>
          </a:p>
        </p:txBody>
      </p:sp>
      <p:sp>
        <p:nvSpPr>
          <p:cNvPr id="27" name="Text 24"/>
          <p:cNvSpPr/>
          <p:nvPr/>
        </p:nvSpPr>
        <p:spPr>
          <a:xfrm>
            <a:off x="2857500" y="2166938"/>
            <a:ext cx="821769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➡️</a:t>
            </a:r>
            <a:endParaRPr lang="en-US" sz="1350" dirty="0"/>
          </a:p>
        </p:txBody>
      </p:sp>
      <p:sp>
        <p:nvSpPr>
          <p:cNvPr id="28" name="Text 25"/>
          <p:cNvSpPr/>
          <p:nvPr/>
        </p:nvSpPr>
        <p:spPr>
          <a:xfrm>
            <a:off x="2857500" y="2428875"/>
            <a:ext cx="8217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滑行到右边</a:t>
            </a:r>
            <a:endParaRPr lang="en-US" sz="820" dirty="0"/>
          </a:p>
        </p:txBody>
      </p:sp>
      <p:sp>
        <p:nvSpPr>
          <p:cNvPr id="29" name="Text 26"/>
          <p:cNvSpPr/>
          <p:nvPr/>
        </p:nvSpPr>
        <p:spPr>
          <a:xfrm>
            <a:off x="2857500" y="2714625"/>
            <a:ext cx="8217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滑行 2 秒</a:t>
            </a:r>
            <a:endParaRPr lang="en-US" sz="600" dirty="0"/>
          </a:p>
        </p:txBody>
      </p:sp>
      <p:sp>
        <p:nvSpPr>
          <p:cNvPr id="30" name="Text 27"/>
          <p:cNvSpPr/>
          <p:nvPr/>
        </p:nvSpPr>
        <p:spPr>
          <a:xfrm>
            <a:off x="3905250" y="2166938"/>
            <a:ext cx="821769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</a:t>
            </a:r>
            <a:endParaRPr lang="en-US" sz="1350" dirty="0"/>
          </a:p>
        </p:txBody>
      </p:sp>
      <p:sp>
        <p:nvSpPr>
          <p:cNvPr id="31" name="Text 28"/>
          <p:cNvSpPr/>
          <p:nvPr/>
        </p:nvSpPr>
        <p:spPr>
          <a:xfrm>
            <a:off x="3905250" y="2428875"/>
            <a:ext cx="8217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循环</a:t>
            </a:r>
            <a:endParaRPr lang="en-US" sz="820" dirty="0"/>
          </a:p>
        </p:txBody>
      </p:sp>
      <p:sp>
        <p:nvSpPr>
          <p:cNvPr id="32" name="Text 29"/>
          <p:cNvSpPr/>
          <p:nvPr/>
        </p:nvSpPr>
        <p:spPr>
          <a:xfrm>
            <a:off x="3905250" y="2714625"/>
            <a:ext cx="8217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回到第一步</a:t>
            </a:r>
            <a:endParaRPr lang="en-US" sz="600" dirty="0"/>
          </a:p>
        </p:txBody>
      </p:sp>
      <p:sp>
        <p:nvSpPr>
          <p:cNvPr id="33" name="Text 30"/>
          <p:cNvSpPr/>
          <p:nvPr/>
        </p:nvSpPr>
        <p:spPr>
          <a:xfrm>
            <a:off x="704850" y="3190875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F5A62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关键参数</a:t>
            </a:r>
            <a:endParaRPr lang="en-US" sz="1050" dirty="0"/>
          </a:p>
        </p:txBody>
      </p:sp>
      <p:sp>
        <p:nvSpPr>
          <p:cNvPr id="34" name="Text 31"/>
          <p:cNvSpPr/>
          <p:nvPr/>
        </p:nvSpPr>
        <p:spPr>
          <a:xfrm>
            <a:off x="704850" y="3429000"/>
            <a:ext cx="4060508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起点坐标：</a:t>
            </a:r>
            <a:pPr algn="l" indent="0" marL="0">
              <a:lnSpc>
                <a:spcPts val="1402"/>
              </a:lnSpc>
              <a:buNone/>
            </a:pPr>
            <a:r>
              <a:rPr lang="en-US" sz="8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-240</a:t>
            </a:r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（舞台最左边）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终点坐标：</a:t>
            </a:r>
            <a:pPr algn="l" indent="0" marL="0">
              <a:lnSpc>
                <a:spcPts val="1402"/>
              </a:lnSpc>
              <a:buNone/>
            </a:pPr>
            <a:r>
              <a:rPr lang="en-US" sz="8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240</a:t>
            </a:r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（舞台最右边）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滑行时间：</a:t>
            </a:r>
            <a:pPr algn="l" indent="0" marL="0">
              <a:lnSpc>
                <a:spcPts val="1402"/>
              </a:lnSpc>
              <a:buNone/>
            </a:pPr>
            <a:r>
              <a:rPr lang="en-US" sz="8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 秒</a:t>
            </a:r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（数字越小车开得越快）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等待时间：</a:t>
            </a:r>
            <a:pPr algn="l" indent="0" marL="0">
              <a:lnSpc>
                <a:spcPts val="1402"/>
              </a:lnSpc>
              <a:buNone/>
            </a:pPr>
            <a:r>
              <a:rPr lang="en-US" sz="8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0.5 到 2 之间随机</a:t>
            </a:r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秒</a:t>
            </a:r>
            <a:endParaRPr lang="en-US" sz="820" dirty="0"/>
          </a:p>
        </p:txBody>
      </p:sp>
      <p:sp>
        <p:nvSpPr>
          <p:cNvPr id="35" name="Text 32"/>
          <p:cNvSpPr/>
          <p:nvPr/>
        </p:nvSpPr>
        <p:spPr>
          <a:xfrm>
            <a:off x="5181600" y="171450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📜 左车积木代码</a:t>
            </a:r>
            <a:endParaRPr lang="en-US" sz="970" dirty="0"/>
          </a:p>
        </p:txBody>
      </p:sp>
      <p:sp>
        <p:nvSpPr>
          <p:cNvPr id="36" name="Text 33"/>
          <p:cNvSpPr/>
          <p:nvPr/>
        </p:nvSpPr>
        <p:spPr>
          <a:xfrm>
            <a:off x="5238750" y="1976437"/>
            <a:ext cx="3354753" cy="228600"/>
          </a:xfrm>
          <a:prstGeom prst="roundRect">
            <a:avLst>
              <a:gd name="adj" fmla="val 16667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🟢 当 ▶ 被点击</a:t>
            </a:r>
            <a:endParaRPr lang="en-US" sz="630" dirty="0"/>
          </a:p>
        </p:txBody>
      </p:sp>
      <p:sp>
        <p:nvSpPr>
          <p:cNvPr id="37" name="Text 34"/>
          <p:cNvSpPr/>
          <p:nvPr/>
        </p:nvSpPr>
        <p:spPr>
          <a:xfrm>
            <a:off x="5238750" y="2205037"/>
            <a:ext cx="3354753" cy="228600"/>
          </a:xfrm>
          <a:prstGeom prst="roundRect">
            <a:avLst>
              <a:gd name="adj" fmla="val 16667"/>
            </a:avLst>
          </a:prstGeom>
          <a:solidFill>
            <a:srgbClr val="FF8C42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重复执行</a:t>
            </a:r>
            <a:endParaRPr lang="en-US" sz="630" dirty="0"/>
          </a:p>
        </p:txBody>
      </p:sp>
      <p:sp>
        <p:nvSpPr>
          <p:cNvPr id="38" name="Text 35"/>
          <p:cNvSpPr/>
          <p:nvPr/>
        </p:nvSpPr>
        <p:spPr>
          <a:xfrm>
            <a:off x="5372100" y="2433637"/>
            <a:ext cx="3219402" cy="228600"/>
          </a:xfrm>
          <a:prstGeom prst="roundRect">
            <a:avLst>
              <a:gd name="adj" fmla="val 16667"/>
            </a:avLst>
          </a:prstGeom>
          <a:solidFill>
            <a:srgbClr val="4ECDC4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👻 隐藏</a:t>
            </a:r>
            <a:endParaRPr lang="en-US" sz="600" dirty="0"/>
          </a:p>
        </p:txBody>
      </p:sp>
      <p:sp>
        <p:nvSpPr>
          <p:cNvPr id="39" name="Text 36"/>
          <p:cNvSpPr/>
          <p:nvPr/>
        </p:nvSpPr>
        <p:spPr>
          <a:xfrm>
            <a:off x="5372100" y="2662237"/>
            <a:ext cx="3219402" cy="228600"/>
          </a:xfrm>
          <a:prstGeom prst="roundRect">
            <a:avLst>
              <a:gd name="adj" fmla="val 16667"/>
            </a:avLst>
          </a:prstGeom>
          <a:solidFill>
            <a:srgbClr val="9B6B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⏳ 等待 (在 0.5 和 2 之间取随机数) 秒</a:t>
            </a:r>
            <a:endParaRPr lang="en-US" sz="600" dirty="0"/>
          </a:p>
        </p:txBody>
      </p:sp>
      <p:sp>
        <p:nvSpPr>
          <p:cNvPr id="40" name="Text 37"/>
          <p:cNvSpPr/>
          <p:nvPr/>
        </p:nvSpPr>
        <p:spPr>
          <a:xfrm>
            <a:off x="5372100" y="2890837"/>
            <a:ext cx="3219402" cy="228600"/>
          </a:xfrm>
          <a:prstGeom prst="roundRect">
            <a:avLst>
              <a:gd name="adj" fmla="val 16667"/>
            </a:avLst>
          </a:prstGeom>
          <a:solidFill>
            <a:srgbClr val="FF6B9D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换成造型 (在 1 和 8 之间取随机数)</a:t>
            </a:r>
            <a:endParaRPr lang="en-US" sz="600" dirty="0"/>
          </a:p>
        </p:txBody>
      </p:sp>
      <p:sp>
        <p:nvSpPr>
          <p:cNvPr id="41" name="Text 38"/>
          <p:cNvSpPr/>
          <p:nvPr/>
        </p:nvSpPr>
        <p:spPr>
          <a:xfrm>
            <a:off x="5372100" y="3119437"/>
            <a:ext cx="3219402" cy="228600"/>
          </a:xfrm>
          <a:prstGeom prst="roundRect">
            <a:avLst>
              <a:gd name="adj" fmla="val 16667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移到 x: -240 y: 50</a:t>
            </a:r>
            <a:endParaRPr lang="en-US" sz="600" dirty="0"/>
          </a:p>
        </p:txBody>
      </p:sp>
      <p:sp>
        <p:nvSpPr>
          <p:cNvPr id="42" name="Text 39"/>
          <p:cNvSpPr/>
          <p:nvPr/>
        </p:nvSpPr>
        <p:spPr>
          <a:xfrm>
            <a:off x="5372100" y="3348037"/>
            <a:ext cx="3219402" cy="228600"/>
          </a:xfrm>
          <a:prstGeom prst="roundRect">
            <a:avLst>
              <a:gd name="adj" fmla="val 16667"/>
            </a:avLst>
          </a:prstGeom>
          <a:solidFill>
            <a:srgbClr val="4ECDC4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👁 显示</a:t>
            </a:r>
            <a:endParaRPr lang="en-US" sz="600" dirty="0"/>
          </a:p>
        </p:txBody>
      </p:sp>
      <p:sp>
        <p:nvSpPr>
          <p:cNvPr id="43" name="Text 40"/>
          <p:cNvSpPr/>
          <p:nvPr/>
        </p:nvSpPr>
        <p:spPr>
          <a:xfrm>
            <a:off x="5372100" y="3576637"/>
            <a:ext cx="3219402" cy="228600"/>
          </a:xfrm>
          <a:prstGeom prst="roundRect">
            <a:avLst>
              <a:gd name="adj" fmla="val 16667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在 2 秒内滑行到 x: 240 y: 50</a:t>
            </a:r>
            <a:endParaRPr lang="en-US" sz="600" dirty="0"/>
          </a:p>
        </p:txBody>
      </p:sp>
      <p:sp>
        <p:nvSpPr>
          <p:cNvPr id="44" name="Text 41"/>
          <p:cNvSpPr/>
          <p:nvPr/>
        </p:nvSpPr>
        <p:spPr>
          <a:xfrm>
            <a:off x="5334000" y="3943350"/>
            <a:ext cx="299704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893"/>
              </a:lnSpc>
              <a:buNone/>
            </a:pPr>
            <a:r>
              <a:rPr lang="en-US" sz="630" b="1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老师强调：</a:t>
            </a:r>
            <a:pPr algn="l" indent="0" marL="0">
              <a:lnSpc>
                <a:spcPts val="893"/>
              </a:lnSpc>
              <a:buNone/>
            </a:pPr>
            <a:r>
              <a:rPr lang="en-US" sz="630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"在 N 秒内滑行到"是</a:t>
            </a:r>
            <a:pPr algn="l" indent="0" marL="0">
              <a:lnSpc>
                <a:spcPts val="893"/>
              </a:lnSpc>
              <a:buNone/>
            </a:pPr>
            <a:r>
              <a:rPr lang="en-US" sz="630" b="1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运动</a:t>
            </a:r>
            <a:pPr algn="l" indent="0" marL="0">
              <a:lnSpc>
                <a:spcPts val="893"/>
              </a:lnSpc>
              <a:buNone/>
            </a:pPr>
            <a:r>
              <a:rPr lang="en-US" sz="630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类积木，</a:t>
            </a:r>
            <a:pPr algn="l" indent="0" marL="0">
              <a:buNone/>
            </a:pPr>
            <a:endParaRPr lang="en-US" sz="630" dirty="0"/>
          </a:p>
          <a:p>
            <a:pPr algn="l" indent="0" marL="0">
              <a:lnSpc>
                <a:spcPts val="893"/>
              </a:lnSpc>
              <a:buNone/>
            </a:pPr>
            <a:r>
              <a:rPr lang="en-US" sz="630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它能让车自然地从左边走到右边，不用我们一点一点写。</a:t>
            </a:r>
            <a:endParaRPr lang="en-US" sz="630" dirty="0"/>
          </a:p>
        </p:txBody>
      </p:sp>
      <p:sp>
        <p:nvSpPr>
          <p:cNvPr id="45" name="Text 4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46" name="Text 4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29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6096000" cy="66675"/>
          </a:xfrm>
          <a:prstGeom prst="rect">
            <a:avLst/>
          </a:prstGeom>
          <a:solidFill>
            <a:srgbClr val="4ECDC4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285750"/>
            <a:ext cx="995791" cy="314325"/>
          </a:xfrm>
          <a:prstGeom prst="roundRect">
            <a:avLst>
              <a:gd name="adj" fmla="val 48485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70" dirty="0"/>
          </a:p>
        </p:txBody>
      </p:sp>
      <p:sp>
        <p:nvSpPr>
          <p:cNvPr id="7" name="Shape 4"/>
          <p:cNvSpPr/>
          <p:nvPr/>
        </p:nvSpPr>
        <p:spPr>
          <a:xfrm>
            <a:off x="571500" y="1619250"/>
            <a:ext cx="4191000" cy="2809875"/>
          </a:xfrm>
          <a:prstGeom prst="roundRect">
            <a:avLst>
              <a:gd name="adj" fmla="val 4746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4905375" y="1619250"/>
            <a:ext cx="3714750" cy="2809875"/>
          </a:xfrm>
          <a:prstGeom prst="roundRect">
            <a:avLst>
              <a:gd name="adj" fmla="val 4746"/>
            </a:avLst>
          </a:prstGeom>
          <a:solidFill>
            <a:srgbClr val="1A2B4B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704850" y="2047875"/>
            <a:ext cx="1469517" cy="285750"/>
          </a:xfrm>
          <a:prstGeom prst="roundRect">
            <a:avLst>
              <a:gd name="adj" fmla="val 23333"/>
            </a:avLst>
          </a:prstGeom>
          <a:solidFill>
            <a:srgbClr val="1A2B4B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对比项</a:t>
            </a:r>
            <a:endParaRPr lang="en-US" sz="820" dirty="0"/>
          </a:p>
        </p:txBody>
      </p:sp>
      <p:sp>
        <p:nvSpPr>
          <p:cNvPr id="10" name="Text 7"/>
          <p:cNvSpPr/>
          <p:nvPr/>
        </p:nvSpPr>
        <p:spPr>
          <a:xfrm>
            <a:off x="2038350" y="2047875"/>
            <a:ext cx="1353502" cy="285750"/>
          </a:xfrm>
          <a:prstGeom prst="rect">
            <a:avLst/>
          </a:prstGeom>
          <a:solidFill>
            <a:srgbClr val="FF4757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左车 🚗</a:t>
            </a:r>
            <a:endParaRPr lang="en-US" sz="820" dirty="0"/>
          </a:p>
        </p:txBody>
      </p:sp>
      <p:sp>
        <p:nvSpPr>
          <p:cNvPr id="11" name="Text 8"/>
          <p:cNvSpPr/>
          <p:nvPr/>
        </p:nvSpPr>
        <p:spPr>
          <a:xfrm>
            <a:off x="3371850" y="2047875"/>
            <a:ext cx="1353502" cy="285750"/>
          </a:xfrm>
          <a:prstGeom prst="rect">
            <a:avLst/>
          </a:prstGeom>
          <a:solidFill>
            <a:srgbClr val="4ECDC4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右车 🚙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704850" y="2381250"/>
            <a:ext cx="1469517" cy="285750"/>
          </a:xfrm>
          <a:prstGeom prst="rect">
            <a:avLst/>
          </a:prstGeom>
          <a:solidFill>
            <a:srgbClr val="FFF5DC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起点 x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2038350" y="2381250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-240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3371850" y="2381250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+240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704850" y="2714625"/>
            <a:ext cx="1469517" cy="285750"/>
          </a:xfrm>
          <a:prstGeom prst="rect">
            <a:avLst/>
          </a:prstGeom>
          <a:solidFill>
            <a:srgbClr val="FFF5DC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终点 x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2038350" y="2714625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+240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3371850" y="2714625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-240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04850" y="3048000"/>
            <a:ext cx="1469517" cy="285750"/>
          </a:xfrm>
          <a:prstGeom prst="rect">
            <a:avLst/>
          </a:prstGeom>
          <a:solidFill>
            <a:srgbClr val="FFF5DC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2038350" y="3048000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+50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3371850" y="3048000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-50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704850" y="3381375"/>
            <a:ext cx="1469517" cy="285750"/>
          </a:xfrm>
          <a:prstGeom prst="rect">
            <a:avLst/>
          </a:prstGeom>
          <a:solidFill>
            <a:srgbClr val="FFF5DC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方向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2038350" y="3381375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→ 向右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3371850" y="3381375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← 向左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704850" y="3714750"/>
            <a:ext cx="1469517" cy="285750"/>
          </a:xfrm>
          <a:prstGeom prst="rect">
            <a:avLst/>
          </a:prstGeom>
          <a:solidFill>
            <a:srgbClr val="FFF5DC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车道</a:t>
            </a:r>
            <a:endParaRPr lang="en-US" sz="820" dirty="0"/>
          </a:p>
        </p:txBody>
      </p:sp>
      <p:sp>
        <p:nvSpPr>
          <p:cNvPr id="25" name="Text 22"/>
          <p:cNvSpPr/>
          <p:nvPr/>
        </p:nvSpPr>
        <p:spPr>
          <a:xfrm>
            <a:off x="2038350" y="3714750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上车道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3371850" y="3714750"/>
            <a:ext cx="1353502" cy="2857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下车道</a:t>
            </a:r>
            <a:endParaRPr lang="en-US" sz="820" dirty="0"/>
          </a:p>
        </p:txBody>
      </p:sp>
      <p:sp>
        <p:nvSpPr>
          <p:cNvPr id="27" name="Text 24"/>
          <p:cNvSpPr/>
          <p:nvPr/>
        </p:nvSpPr>
        <p:spPr>
          <a:xfrm>
            <a:off x="704850" y="4095750"/>
            <a:ext cx="4215193" cy="190500"/>
          </a:xfrm>
          <a:prstGeom prst="roundRect">
            <a:avLst>
              <a:gd name="adj" fmla="val 20000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把左车的代码复制到右车，只需要改 5 个参数 → 高效！</a:t>
            </a:r>
            <a:endParaRPr lang="en-US" sz="670" dirty="0"/>
          </a:p>
        </p:txBody>
      </p:sp>
      <p:sp>
        <p:nvSpPr>
          <p:cNvPr id="28" name="Shape 25"/>
          <p:cNvSpPr/>
          <p:nvPr/>
        </p:nvSpPr>
        <p:spPr>
          <a:xfrm>
            <a:off x="5048250" y="3905250"/>
            <a:ext cx="3400425" cy="400050"/>
          </a:xfrm>
          <a:prstGeom prst="roundRect">
            <a:avLst>
              <a:gd name="adj" fmla="val 14286"/>
            </a:avLst>
          </a:prstGeom>
          <a:solidFill>
            <a:srgbClr val="FFD23F">
              <a:alpha val="15000"/>
            </a:srgbClr>
          </a:solidFill>
          <a:ln w="9525">
            <a:solidFill>
              <a:srgbClr val="FFD23F"/>
            </a:solidFill>
            <a:prstDash val="dash"/>
          </a:ln>
        </p:spPr>
      </p:sp>
      <p:sp>
        <p:nvSpPr>
          <p:cNvPr id="29" name="Text 26"/>
          <p:cNvSpPr/>
          <p:nvPr/>
        </p:nvSpPr>
        <p:spPr>
          <a:xfrm>
            <a:off x="1619250" y="323850"/>
            <a:ext cx="1450181" cy="2095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5 min</a:t>
            </a:r>
            <a:endParaRPr lang="en-US" sz="820" dirty="0"/>
          </a:p>
        </p:txBody>
      </p:sp>
      <p:sp>
        <p:nvSpPr>
          <p:cNvPr id="30" name="Text 27"/>
          <p:cNvSpPr/>
          <p:nvPr/>
        </p:nvSpPr>
        <p:spPr>
          <a:xfrm>
            <a:off x="571500" y="762000"/>
            <a:ext cx="7250906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右车：和左车</a:t>
            </a:r>
            <a:pPr algn="l" indent="0" marL="0">
              <a:lnSpc>
                <a:spcPts val="3300"/>
              </a:lnSpc>
              <a:buNone/>
            </a:pPr>
            <a:r>
              <a:rPr lang="en-US" sz="33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"反着来"</a:t>
            </a:r>
            <a:pPr algn="l" indent="0" marL="0">
              <a:lnSpc>
                <a:spcPts val="3300"/>
              </a:lnSpc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🚙</a:t>
            </a:r>
            <a:endParaRPr lang="en-US" sz="3300" dirty="0"/>
          </a:p>
        </p:txBody>
      </p:sp>
      <p:sp>
        <p:nvSpPr>
          <p:cNvPr id="31" name="Text 28"/>
          <p:cNvSpPr/>
          <p:nvPr/>
        </p:nvSpPr>
        <p:spPr>
          <a:xfrm>
            <a:off x="704850" y="1714500"/>
            <a:ext cx="29003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📊 左车 vs 右车 对比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5038725" y="171450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📜 右车积木代码</a:t>
            </a:r>
            <a:endParaRPr lang="en-US" sz="970" dirty="0"/>
          </a:p>
        </p:txBody>
      </p:sp>
      <p:sp>
        <p:nvSpPr>
          <p:cNvPr id="33" name="Text 30"/>
          <p:cNvSpPr/>
          <p:nvPr/>
        </p:nvSpPr>
        <p:spPr>
          <a:xfrm>
            <a:off x="5048250" y="1976437"/>
            <a:ext cx="3596449" cy="228600"/>
          </a:xfrm>
          <a:prstGeom prst="roundRect">
            <a:avLst>
              <a:gd name="adj" fmla="val 16667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🟢 当 ▶ 被点击</a:t>
            </a:r>
            <a:endParaRPr lang="en-US" sz="630" dirty="0"/>
          </a:p>
        </p:txBody>
      </p:sp>
      <p:sp>
        <p:nvSpPr>
          <p:cNvPr id="34" name="Text 31"/>
          <p:cNvSpPr/>
          <p:nvPr/>
        </p:nvSpPr>
        <p:spPr>
          <a:xfrm>
            <a:off x="5048250" y="2205037"/>
            <a:ext cx="3596449" cy="228600"/>
          </a:xfrm>
          <a:prstGeom prst="roundRect">
            <a:avLst>
              <a:gd name="adj" fmla="val 16667"/>
            </a:avLst>
          </a:prstGeom>
          <a:solidFill>
            <a:srgbClr val="FF8C42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重复执行</a:t>
            </a:r>
            <a:endParaRPr lang="en-US" sz="630" dirty="0"/>
          </a:p>
        </p:txBody>
      </p:sp>
      <p:sp>
        <p:nvSpPr>
          <p:cNvPr id="35" name="Text 32"/>
          <p:cNvSpPr/>
          <p:nvPr/>
        </p:nvSpPr>
        <p:spPr>
          <a:xfrm>
            <a:off x="5181600" y="2433637"/>
            <a:ext cx="3461099" cy="228600"/>
          </a:xfrm>
          <a:prstGeom prst="roundRect">
            <a:avLst>
              <a:gd name="adj" fmla="val 16667"/>
            </a:avLst>
          </a:prstGeom>
          <a:solidFill>
            <a:srgbClr val="4ECDC4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👻 隐藏</a:t>
            </a:r>
            <a:endParaRPr lang="en-US" sz="600" dirty="0"/>
          </a:p>
        </p:txBody>
      </p:sp>
      <p:sp>
        <p:nvSpPr>
          <p:cNvPr id="36" name="Text 33"/>
          <p:cNvSpPr/>
          <p:nvPr/>
        </p:nvSpPr>
        <p:spPr>
          <a:xfrm>
            <a:off x="5181600" y="2662237"/>
            <a:ext cx="3461099" cy="228600"/>
          </a:xfrm>
          <a:prstGeom prst="roundRect">
            <a:avLst>
              <a:gd name="adj" fmla="val 16667"/>
            </a:avLst>
          </a:prstGeom>
          <a:solidFill>
            <a:srgbClr val="9B6B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⏳ 等待 (在 0.5 和 2 之间取随机数) 秒</a:t>
            </a:r>
            <a:endParaRPr lang="en-US" sz="600" dirty="0"/>
          </a:p>
        </p:txBody>
      </p:sp>
      <p:sp>
        <p:nvSpPr>
          <p:cNvPr id="37" name="Text 34"/>
          <p:cNvSpPr/>
          <p:nvPr/>
        </p:nvSpPr>
        <p:spPr>
          <a:xfrm>
            <a:off x="5181600" y="2890837"/>
            <a:ext cx="3461099" cy="228600"/>
          </a:xfrm>
          <a:prstGeom prst="roundRect">
            <a:avLst>
              <a:gd name="adj" fmla="val 16667"/>
            </a:avLst>
          </a:prstGeom>
          <a:solidFill>
            <a:srgbClr val="FF6B9D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换成造型 (在 1 和 8 之间取随机数)</a:t>
            </a:r>
            <a:endParaRPr lang="en-US" sz="600" dirty="0"/>
          </a:p>
        </p:txBody>
      </p:sp>
      <p:sp>
        <p:nvSpPr>
          <p:cNvPr id="38" name="Text 35"/>
          <p:cNvSpPr/>
          <p:nvPr/>
        </p:nvSpPr>
        <p:spPr>
          <a:xfrm>
            <a:off x="5181600" y="3119437"/>
            <a:ext cx="3461099" cy="228600"/>
          </a:xfrm>
          <a:prstGeom prst="roundRect">
            <a:avLst>
              <a:gd name="adj" fmla="val 16667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移到 x: 240 y: -50 ← 注意改这里</a:t>
            </a:r>
            <a:endParaRPr lang="en-US" sz="600" dirty="0"/>
          </a:p>
        </p:txBody>
      </p:sp>
      <p:sp>
        <p:nvSpPr>
          <p:cNvPr id="39" name="Text 36"/>
          <p:cNvSpPr/>
          <p:nvPr/>
        </p:nvSpPr>
        <p:spPr>
          <a:xfrm>
            <a:off x="5181600" y="3348037"/>
            <a:ext cx="3461099" cy="228600"/>
          </a:xfrm>
          <a:prstGeom prst="roundRect">
            <a:avLst>
              <a:gd name="adj" fmla="val 16667"/>
            </a:avLst>
          </a:prstGeom>
          <a:solidFill>
            <a:srgbClr val="4ECDC4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👁 显示</a:t>
            </a:r>
            <a:endParaRPr lang="en-US" sz="600" dirty="0"/>
          </a:p>
        </p:txBody>
      </p:sp>
      <p:sp>
        <p:nvSpPr>
          <p:cNvPr id="40" name="Text 37"/>
          <p:cNvSpPr/>
          <p:nvPr/>
        </p:nvSpPr>
        <p:spPr>
          <a:xfrm>
            <a:off x="5181600" y="3576637"/>
            <a:ext cx="3461099" cy="228600"/>
          </a:xfrm>
          <a:prstGeom prst="roundRect">
            <a:avLst>
              <a:gd name="adj" fmla="val 16667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在 2 秒内滑行到 x: -240 y: -50 ← 还要改这里</a:t>
            </a:r>
            <a:endParaRPr lang="en-US" sz="600" dirty="0"/>
          </a:p>
        </p:txBody>
      </p:sp>
      <p:sp>
        <p:nvSpPr>
          <p:cNvPr id="41" name="Text 38"/>
          <p:cNvSpPr/>
          <p:nvPr/>
        </p:nvSpPr>
        <p:spPr>
          <a:xfrm>
            <a:off x="5143500" y="3976687"/>
            <a:ext cx="3238738" cy="261937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893"/>
              </a:lnSpc>
              <a:buNone/>
            </a:pPr>
            <a:r>
              <a:rPr lang="en-US" sz="630" b="1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巩固：</a:t>
            </a:r>
            <a:pPr algn="l" indent="0" marL="0">
              <a:lnSpc>
                <a:spcPts val="893"/>
              </a:lnSpc>
              <a:buNone/>
            </a:pPr>
            <a:r>
              <a:rPr lang="en-US" sz="630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问学生"为什么要改 x 坐标？" → 答：因为右车从右边出现，向左走，方向相反！</a:t>
            </a:r>
            <a:endParaRPr lang="en-US" sz="630" dirty="0"/>
          </a:p>
        </p:txBody>
      </p:sp>
      <p:sp>
        <p:nvSpPr>
          <p:cNvPr id="42" name="Text 3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43" name="Text 4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29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7620000" cy="66675"/>
          </a:xfrm>
          <a:prstGeom prst="rect">
            <a:avLst/>
          </a:prstGeom>
          <a:solidFill>
            <a:srgbClr val="9B6BFF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285750"/>
            <a:ext cx="995791" cy="314325"/>
          </a:xfrm>
          <a:prstGeom prst="roundRect">
            <a:avLst>
              <a:gd name="adj" fmla="val 48485"/>
            </a:avLst>
          </a:prstGeom>
          <a:solidFill>
            <a:srgbClr val="9B6B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70" dirty="0"/>
          </a:p>
        </p:txBody>
      </p:sp>
      <p:sp>
        <p:nvSpPr>
          <p:cNvPr id="7" name="Shape 4"/>
          <p:cNvSpPr/>
          <p:nvPr/>
        </p:nvSpPr>
        <p:spPr>
          <a:xfrm>
            <a:off x="571500" y="1619250"/>
            <a:ext cx="4333875" cy="2809875"/>
          </a:xfrm>
          <a:prstGeom prst="roundRect">
            <a:avLst>
              <a:gd name="adj" fmla="val 4746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9B6BFF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048250" y="1619250"/>
            <a:ext cx="3571875" cy="2809875"/>
          </a:xfrm>
          <a:prstGeom prst="roundRect">
            <a:avLst>
              <a:gd name="adj" fmla="val 4746"/>
            </a:avLst>
          </a:prstGeom>
          <a:solidFill>
            <a:srgbClr val="1A2B4B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9B6BFF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619250" y="2095500"/>
            <a:ext cx="2262283" cy="466725"/>
          </a:xfrm>
          <a:prstGeom prst="roundRect">
            <a:avLst>
              <a:gd name="adj" fmla="val 20408"/>
            </a:avLst>
          </a:prstGeom>
          <a:solidFill>
            <a:srgbClr val="9B6B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小人 碰到 左车 / 右车？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1619250" y="2571750"/>
            <a:ext cx="19050" cy="285750"/>
          </a:xfrm>
          <a:prstGeom prst="rect">
            <a:avLst/>
          </a:prstGeom>
          <a:solidFill>
            <a:srgbClr val="FF4757"/>
          </a:solidFill>
          <a:ln/>
        </p:spPr>
      </p:sp>
      <p:sp>
        <p:nvSpPr>
          <p:cNvPr id="11" name="Shape 8"/>
          <p:cNvSpPr/>
          <p:nvPr/>
        </p:nvSpPr>
        <p:spPr>
          <a:xfrm>
            <a:off x="3800475" y="2571750"/>
            <a:ext cx="19050" cy="285750"/>
          </a:xfrm>
          <a:prstGeom prst="rect">
            <a:avLst/>
          </a:prstGeom>
          <a:solidFill>
            <a:srgbClr val="4ECDC4"/>
          </a:solidFill>
          <a:ln/>
        </p:spPr>
      </p:sp>
      <p:sp>
        <p:nvSpPr>
          <p:cNvPr id="12" name="Shape 9"/>
          <p:cNvSpPr/>
          <p:nvPr/>
        </p:nvSpPr>
        <p:spPr>
          <a:xfrm>
            <a:off x="762000" y="2905125"/>
            <a:ext cx="1752600" cy="990600"/>
          </a:xfrm>
          <a:prstGeom prst="roundRect">
            <a:avLst>
              <a:gd name="adj" fmla="val 9615"/>
            </a:avLst>
          </a:prstGeom>
          <a:solidFill>
            <a:srgbClr val="FFD0D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2952750" y="2905125"/>
            <a:ext cx="1752600" cy="990600"/>
          </a:xfrm>
          <a:prstGeom prst="roundRect">
            <a:avLst>
              <a:gd name="adj" fmla="val 9615"/>
            </a:avLst>
          </a:prstGeom>
          <a:solidFill>
            <a:srgbClr val="E6FBF8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1A2B4B">
                <a:alpha val="10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238750" y="4071938"/>
            <a:ext cx="3162300" cy="257175"/>
          </a:xfrm>
          <a:prstGeom prst="roundRect">
            <a:avLst>
              <a:gd name="adj" fmla="val 22222"/>
            </a:avLst>
          </a:prstGeom>
          <a:solidFill>
            <a:srgbClr val="FFD23F">
              <a:alpha val="18000"/>
            </a:srgbClr>
          </a:solidFill>
          <a:ln w="9525">
            <a:solidFill>
              <a:srgbClr val="FFD23F"/>
            </a:solidFill>
            <a:prstDash val="dash"/>
          </a:ln>
        </p:spPr>
      </p:sp>
      <p:sp>
        <p:nvSpPr>
          <p:cNvPr id="15" name="Text 12"/>
          <p:cNvSpPr/>
          <p:nvPr/>
        </p:nvSpPr>
        <p:spPr>
          <a:xfrm>
            <a:off x="1143000" y="2643188"/>
            <a:ext cx="38671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是 ✓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4000500" y="2643188"/>
            <a:ext cx="38671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否 ✗</a:t>
            </a:r>
            <a:endParaRPr lang="en-US" sz="1120" dirty="0"/>
          </a:p>
        </p:txBody>
      </p:sp>
      <p:sp>
        <p:nvSpPr>
          <p:cNvPr id="17" name="Text 14"/>
          <p:cNvSpPr/>
          <p:nvPr/>
        </p:nvSpPr>
        <p:spPr>
          <a:xfrm>
            <a:off x="1619250" y="323850"/>
            <a:ext cx="1450181" cy="2095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8 min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571500" y="762000"/>
            <a:ext cx="7250906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被撞到了 → 回起点 💥</a:t>
            </a:r>
            <a:endParaRPr lang="en-US" sz="3300" dirty="0"/>
          </a:p>
        </p:txBody>
      </p:sp>
      <p:sp>
        <p:nvSpPr>
          <p:cNvPr id="19" name="Text 16"/>
          <p:cNvSpPr/>
          <p:nvPr/>
        </p:nvSpPr>
        <p:spPr>
          <a:xfrm>
            <a:off x="704850" y="1714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9B6B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判定逻辑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857250" y="2976562"/>
            <a:ext cx="154686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475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😢</a:t>
            </a:r>
            <a:endParaRPr lang="en-US" sz="2250" dirty="0"/>
          </a:p>
        </p:txBody>
      </p:sp>
      <p:sp>
        <p:nvSpPr>
          <p:cNvPr id="21" name="Text 18"/>
          <p:cNvSpPr/>
          <p:nvPr/>
        </p:nvSpPr>
        <p:spPr>
          <a:xfrm>
            <a:off x="857250" y="3381375"/>
            <a:ext cx="154686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回到起点</a:t>
            </a:r>
            <a:endParaRPr lang="en-US" sz="1120" dirty="0"/>
          </a:p>
        </p:txBody>
      </p:sp>
      <p:sp>
        <p:nvSpPr>
          <p:cNvPr id="22" name="Text 19"/>
          <p:cNvSpPr/>
          <p:nvPr/>
        </p:nvSpPr>
        <p:spPr>
          <a:xfrm>
            <a:off x="857250" y="3619500"/>
            <a:ext cx="154686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x:-200 y:-150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3048000" y="2976562"/>
            <a:ext cx="154686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475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😊</a:t>
            </a:r>
            <a:endParaRPr lang="en-US" sz="2250" dirty="0"/>
          </a:p>
        </p:txBody>
      </p:sp>
      <p:sp>
        <p:nvSpPr>
          <p:cNvPr id="24" name="Text 21"/>
          <p:cNvSpPr/>
          <p:nvPr/>
        </p:nvSpPr>
        <p:spPr>
          <a:xfrm>
            <a:off x="3048000" y="3381375"/>
            <a:ext cx="154686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继续游戏</a:t>
            </a:r>
            <a:endParaRPr lang="en-US" sz="1120" dirty="0"/>
          </a:p>
        </p:txBody>
      </p:sp>
      <p:sp>
        <p:nvSpPr>
          <p:cNvPr id="25" name="Text 22"/>
          <p:cNvSpPr/>
          <p:nvPr/>
        </p:nvSpPr>
        <p:spPr>
          <a:xfrm>
            <a:off x="3048000" y="3619500"/>
            <a:ext cx="154686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什么也不做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704850" y="4000500"/>
            <a:ext cx="4060508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9B6B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↻ 一直检查，永不停歇</a:t>
            </a:r>
            <a:endParaRPr lang="en-US" sz="970" dirty="0"/>
          </a:p>
        </p:txBody>
      </p:sp>
      <p:sp>
        <p:nvSpPr>
          <p:cNvPr id="27" name="Text 24"/>
          <p:cNvSpPr/>
          <p:nvPr/>
        </p:nvSpPr>
        <p:spPr>
          <a:xfrm>
            <a:off x="5181600" y="171450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📜 小人角色 · 撞击代码</a:t>
            </a:r>
            <a:endParaRPr lang="en-US" sz="970" dirty="0"/>
          </a:p>
        </p:txBody>
      </p:sp>
      <p:sp>
        <p:nvSpPr>
          <p:cNvPr id="28" name="Text 25"/>
          <p:cNvSpPr/>
          <p:nvPr/>
        </p:nvSpPr>
        <p:spPr>
          <a:xfrm>
            <a:off x="5238750" y="2000250"/>
            <a:ext cx="3354753" cy="247650"/>
          </a:xfrm>
          <a:prstGeom prst="roundRect">
            <a:avLst>
              <a:gd name="adj" fmla="val 15385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🟢 当 ▶ 被点击</a:t>
            </a:r>
            <a:endParaRPr lang="en-US" sz="630" dirty="0"/>
          </a:p>
        </p:txBody>
      </p:sp>
      <p:sp>
        <p:nvSpPr>
          <p:cNvPr id="29" name="Text 26"/>
          <p:cNvSpPr/>
          <p:nvPr/>
        </p:nvSpPr>
        <p:spPr>
          <a:xfrm>
            <a:off x="5238750" y="2247900"/>
            <a:ext cx="3354753" cy="247650"/>
          </a:xfrm>
          <a:prstGeom prst="roundRect">
            <a:avLst>
              <a:gd name="adj" fmla="val 15385"/>
            </a:avLst>
          </a:prstGeom>
          <a:solidFill>
            <a:srgbClr val="FF8C42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重复执行</a:t>
            </a:r>
            <a:endParaRPr lang="en-US" sz="630" dirty="0"/>
          </a:p>
        </p:txBody>
      </p:sp>
      <p:sp>
        <p:nvSpPr>
          <p:cNvPr id="30" name="Text 27"/>
          <p:cNvSpPr/>
          <p:nvPr/>
        </p:nvSpPr>
        <p:spPr>
          <a:xfrm>
            <a:off x="5372100" y="2495550"/>
            <a:ext cx="3219402" cy="247650"/>
          </a:xfrm>
          <a:prstGeom prst="roundRect">
            <a:avLst>
              <a:gd name="adj" fmla="val 15385"/>
            </a:avLst>
          </a:prstGeom>
          <a:solidFill>
            <a:srgbClr val="FF4757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❓ 如果 〈 碰到 (左车) ? 〉 那么</a:t>
            </a:r>
            <a:endParaRPr lang="en-US" sz="600" dirty="0"/>
          </a:p>
        </p:txBody>
      </p:sp>
      <p:sp>
        <p:nvSpPr>
          <p:cNvPr id="31" name="Text 28"/>
          <p:cNvSpPr/>
          <p:nvPr/>
        </p:nvSpPr>
        <p:spPr>
          <a:xfrm>
            <a:off x="5505450" y="2743200"/>
            <a:ext cx="3084052" cy="247650"/>
          </a:xfrm>
          <a:prstGeom prst="roundRect">
            <a:avLst>
              <a:gd name="adj" fmla="val 15385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移到 x: -200 y: -150</a:t>
            </a:r>
            <a:endParaRPr lang="en-US" sz="600" dirty="0"/>
          </a:p>
        </p:txBody>
      </p:sp>
      <p:sp>
        <p:nvSpPr>
          <p:cNvPr id="32" name="Text 29"/>
          <p:cNvSpPr/>
          <p:nvPr/>
        </p:nvSpPr>
        <p:spPr>
          <a:xfrm>
            <a:off x="5505450" y="2990850"/>
            <a:ext cx="3084052" cy="247650"/>
          </a:xfrm>
          <a:prstGeom prst="roundRect">
            <a:avLst>
              <a:gd name="adj" fmla="val 15385"/>
            </a:avLst>
          </a:prstGeom>
          <a:solidFill>
            <a:srgbClr val="9B6B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💬 说 "啊~被撞了！" 1 秒</a:t>
            </a:r>
            <a:endParaRPr lang="en-US" sz="600" dirty="0"/>
          </a:p>
        </p:txBody>
      </p:sp>
      <p:sp>
        <p:nvSpPr>
          <p:cNvPr id="33" name="Text 30"/>
          <p:cNvSpPr/>
          <p:nvPr/>
        </p:nvSpPr>
        <p:spPr>
          <a:xfrm>
            <a:off x="5372100" y="3286125"/>
            <a:ext cx="3219402" cy="247650"/>
          </a:xfrm>
          <a:prstGeom prst="roundRect">
            <a:avLst>
              <a:gd name="adj" fmla="val 15385"/>
            </a:avLst>
          </a:prstGeom>
          <a:solidFill>
            <a:srgbClr val="FF4757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❓ 如果 〈 碰到 (右车) ? 〉 那么</a:t>
            </a:r>
            <a:endParaRPr lang="en-US" sz="600" dirty="0"/>
          </a:p>
        </p:txBody>
      </p:sp>
      <p:sp>
        <p:nvSpPr>
          <p:cNvPr id="34" name="Text 31"/>
          <p:cNvSpPr/>
          <p:nvPr/>
        </p:nvSpPr>
        <p:spPr>
          <a:xfrm>
            <a:off x="5505450" y="3533775"/>
            <a:ext cx="3084052" cy="247650"/>
          </a:xfrm>
          <a:prstGeom prst="roundRect">
            <a:avLst>
              <a:gd name="adj" fmla="val 15385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移到 x: -200 y: -150</a:t>
            </a:r>
            <a:endParaRPr lang="en-US" sz="600" dirty="0"/>
          </a:p>
        </p:txBody>
      </p:sp>
      <p:sp>
        <p:nvSpPr>
          <p:cNvPr id="35" name="Text 32"/>
          <p:cNvSpPr/>
          <p:nvPr/>
        </p:nvSpPr>
        <p:spPr>
          <a:xfrm>
            <a:off x="5505450" y="3781425"/>
            <a:ext cx="3084052" cy="247650"/>
          </a:xfrm>
          <a:prstGeom prst="roundRect">
            <a:avLst>
              <a:gd name="adj" fmla="val 15385"/>
            </a:avLst>
          </a:prstGeom>
          <a:solidFill>
            <a:srgbClr val="9B6B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💬 说 "啊~被撞了！" 1 秒</a:t>
            </a:r>
            <a:endParaRPr lang="en-US" sz="600" dirty="0"/>
          </a:p>
        </p:txBody>
      </p:sp>
      <p:sp>
        <p:nvSpPr>
          <p:cNvPr id="36" name="Text 33"/>
          <p:cNvSpPr/>
          <p:nvPr/>
        </p:nvSpPr>
        <p:spPr>
          <a:xfrm>
            <a:off x="5334000" y="4133850"/>
            <a:ext cx="2997041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关键积木：</a:t>
            </a:r>
            <a:pPr algn="l" indent="0" marL="0">
              <a:buNone/>
            </a:pPr>
            <a:r>
              <a:rPr lang="en-US" sz="630" b="1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"如果 ... 那么" + "碰到" → 这就是</a:t>
            </a:r>
            <a:pPr algn="l" indent="0" marL="0">
              <a:buNone/>
            </a:pPr>
            <a:r>
              <a:rPr lang="en-US" sz="630" b="1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判定 + 反应</a:t>
            </a:r>
            <a:endParaRPr lang="en-US" sz="630" dirty="0"/>
          </a:p>
        </p:txBody>
      </p:sp>
      <p:sp>
        <p:nvSpPr>
          <p:cNvPr id="37" name="Text 3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38" name="Text 3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29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66675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66750"/>
            <a:ext cx="9144000" cy="28575"/>
          </a:xfrm>
          <a:prstGeom prst="rect">
            <a:avLst/>
          </a:prstGeom>
          <a:solidFill>
            <a:srgbClr val="1A2B4B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238125"/>
            <a:ext cx="1189149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📣 编程小讲师</a:t>
            </a:r>
            <a:endParaRPr lang="en-US" sz="970" dirty="0"/>
          </a:p>
        </p:txBody>
      </p:sp>
      <p:sp>
        <p:nvSpPr>
          <p:cNvPr id="6" name="Text 3"/>
          <p:cNvSpPr/>
          <p:nvPr/>
        </p:nvSpPr>
        <p:spPr>
          <a:xfrm rot="-360000">
            <a:off x="5476875" y="1095375"/>
            <a:ext cx="1285827" cy="600075"/>
          </a:xfrm>
          <a:prstGeom prst="roundRect">
            <a:avLst>
              <a:gd name="adj" fmla="val 47619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嗨呀！👋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571500" y="2333625"/>
            <a:ext cx="1657350" cy="1371600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2357438" y="2333625"/>
            <a:ext cx="1657350" cy="1371600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6B9D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4143375" y="2333625"/>
            <a:ext cx="1657350" cy="1371600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71500" y="3857625"/>
            <a:ext cx="5219700" cy="647700"/>
          </a:xfrm>
          <a:prstGeom prst="roundRect">
            <a:avLst>
              <a:gd name="adj" fmla="val 14706"/>
            </a:avLst>
          </a:prstGeom>
          <a:solidFill>
            <a:srgbClr val="FFF5DC"/>
          </a:solidFill>
          <a:ln w="14288">
            <a:solidFill>
              <a:srgbClr val="F5A623"/>
            </a:solidFill>
            <a:prstDash val="dash"/>
          </a:ln>
        </p:spPr>
      </p:sp>
      <p:sp>
        <p:nvSpPr>
          <p:cNvPr id="11" name="Text 8"/>
          <p:cNvSpPr/>
          <p:nvPr/>
        </p:nvSpPr>
        <p:spPr>
          <a:xfrm>
            <a:off x="571500" y="1047750"/>
            <a:ext cx="5317331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大家好，我是小超人！</a:t>
            </a:r>
            <a:endParaRPr lang="en-US" sz="3600" dirty="0"/>
          </a:p>
        </p:txBody>
      </p:sp>
      <p:sp>
        <p:nvSpPr>
          <p:cNvPr id="12" name="Text 9"/>
          <p:cNvSpPr/>
          <p:nvPr/>
        </p:nvSpPr>
        <p:spPr>
          <a:xfrm>
            <a:off x="571500" y="1809750"/>
            <a:ext cx="531733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上节课我们一起完成了 →《双人跑酷》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714375" y="24765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714375" y="276225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双人跑酷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14375" y="3000375"/>
            <a:ext cx="135350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两个角色一起跳跃过障碍，按 ↑↓ 控制不同角色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2500313" y="24765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2500313" y="276225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广播切换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2500313" y="3000375"/>
            <a:ext cx="135350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用广播控制开始 / 游戏中 / 失败三种状态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4286250" y="24765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4286250" y="276225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随机障碍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4286250" y="3000375"/>
            <a:ext cx="135350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7 种造型障碍物从右向左移动，触左边换造型重生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704850" y="3929063"/>
            <a:ext cx="580072" cy="1714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5A62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讲稿提示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704850" y="4119562"/>
            <a:ext cx="502729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81"/>
              </a:lnSpc>
              <a:buNone/>
            </a:pPr>
            <a:r>
              <a:rPr lang="en-US" sz="78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 3 分钟带学生回忆上节课关键词："广播"、"造型切换"、"随机时间"；让 2-3 个学生主动复述，再过渡到本课主题。</a:t>
            </a:r>
            <a:endParaRPr lang="en-US" sz="78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29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E8F4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66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71500" y="285750"/>
            <a:ext cx="995791" cy="314325"/>
          </a:xfrm>
          <a:prstGeom prst="roundRect">
            <a:avLst>
              <a:gd name="adj" fmla="val 48485"/>
            </a:avLst>
          </a:prstGeom>
          <a:solidFill>
            <a:srgbClr val="FF8C4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06</a:t>
            </a:r>
            <a:endParaRPr lang="en-US" sz="970" dirty="0"/>
          </a:p>
        </p:txBody>
      </p:sp>
      <p:sp>
        <p:nvSpPr>
          <p:cNvPr id="7" name="Shape 3"/>
          <p:cNvSpPr/>
          <p:nvPr/>
        </p:nvSpPr>
        <p:spPr>
          <a:xfrm>
            <a:off x="571500" y="1619250"/>
            <a:ext cx="433387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8C42">
                <a:alpha val="100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571500" y="3143250"/>
            <a:ext cx="4333875" cy="1285875"/>
          </a:xfrm>
          <a:prstGeom prst="roundRect">
            <a:avLst>
              <a:gd name="adj" fmla="val 10370"/>
            </a:avLst>
          </a:prstGeom>
          <a:solidFill>
            <a:srgbClr val="FFD23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9" name="Shape 5"/>
          <p:cNvSpPr/>
          <p:nvPr/>
        </p:nvSpPr>
        <p:spPr>
          <a:xfrm>
            <a:off x="5048250" y="1619250"/>
            <a:ext cx="3571875" cy="2809875"/>
          </a:xfrm>
          <a:prstGeom prst="roundRect">
            <a:avLst>
              <a:gd name="adj" fmla="val 4746"/>
            </a:avLst>
          </a:prstGeom>
          <a:solidFill>
            <a:srgbClr val="1A2B4B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8C42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704850" y="2571750"/>
            <a:ext cx="4292537" cy="285750"/>
          </a:xfrm>
          <a:prstGeom prst="roundRect">
            <a:avLst>
              <a:gd name="adj" fmla="val 20000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推荐用方法 1，对低年级孩子最简单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704850" y="3571875"/>
            <a:ext cx="802434" cy="790575"/>
          </a:xfrm>
          <a:prstGeom prst="roundRect">
            <a:avLst>
              <a:gd name="adj" fmla="val 10843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0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</a:t>
            </a:r>
            <a:endParaRPr lang="en-US" sz="3000" dirty="0"/>
          </a:p>
        </p:txBody>
      </p:sp>
      <p:sp>
        <p:nvSpPr>
          <p:cNvPr id="12" name="Text 8"/>
          <p:cNvSpPr/>
          <p:nvPr/>
        </p:nvSpPr>
        <p:spPr>
          <a:xfrm>
            <a:off x="1619250" y="323850"/>
            <a:ext cx="1450181" cy="2095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5 min</a:t>
            </a:r>
            <a:endParaRPr lang="en-US" sz="820" dirty="0"/>
          </a:p>
        </p:txBody>
      </p:sp>
      <p:sp>
        <p:nvSpPr>
          <p:cNvPr id="13" name="Text 9"/>
          <p:cNvSpPr/>
          <p:nvPr/>
        </p:nvSpPr>
        <p:spPr>
          <a:xfrm>
            <a:off x="571500" y="762000"/>
            <a:ext cx="7250906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到达对岸 → 闯关成功！🎉</a:t>
            </a:r>
            <a:endParaRPr lang="en-US" sz="3300" dirty="0"/>
          </a:p>
        </p:txBody>
      </p:sp>
      <p:sp>
        <p:nvSpPr>
          <p:cNvPr id="14" name="Text 10"/>
          <p:cNvSpPr/>
          <p:nvPr/>
        </p:nvSpPr>
        <p:spPr>
          <a:xfrm>
            <a:off x="704850" y="1714500"/>
            <a:ext cx="29003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8C4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怎么判断"到对岸"？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704850" y="2047875"/>
            <a:ext cx="4060508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方法 1：判断小人 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8C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 坐标 &gt; 200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方法 2：让小人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8C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碰到终点颜色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（绿色 / 终点角色）</a:t>
            </a:r>
            <a:endParaRPr lang="en-US" sz="900" dirty="0"/>
          </a:p>
        </p:txBody>
      </p:sp>
      <p:sp>
        <p:nvSpPr>
          <p:cNvPr id="16" name="Text 12"/>
          <p:cNvSpPr/>
          <p:nvPr/>
        </p:nvSpPr>
        <p:spPr>
          <a:xfrm>
            <a:off x="704850" y="3238500"/>
            <a:ext cx="29003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🎊 庆祝特效（可选）</a:t>
            </a:r>
            <a:endParaRPr lang="en-US" sz="1200" dirty="0"/>
          </a:p>
        </p:txBody>
      </p:sp>
      <p:sp>
        <p:nvSpPr>
          <p:cNvPr id="17" name="Text 13"/>
          <p:cNvSpPr/>
          <p:nvPr/>
        </p:nvSpPr>
        <p:spPr>
          <a:xfrm>
            <a:off x="1571625" y="3619500"/>
            <a:ext cx="3190399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</a:t>
            </a:r>
            <a:pPr algn="l" indent="0" marL="0">
              <a:lnSpc>
                <a:spcPts val="1402"/>
              </a:lnSpc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</a:t>
            </a:r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"胜利"消息 → 通知所有角色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切换</a:t>
            </a:r>
            <a:pPr algn="l" indent="0" marL="0">
              <a:lnSpc>
                <a:spcPts val="1402"/>
              </a:lnSpc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背景</a:t>
            </a:r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为"You Win"画面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</a:t>
            </a:r>
            <a:pPr algn="l" indent="0" marL="0">
              <a:lnSpc>
                <a:spcPts val="1402"/>
              </a:lnSpc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播放</a:t>
            </a:r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欢快的音效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让小人</a:t>
            </a:r>
            <a:pPr algn="l" indent="0" marL="0">
              <a:lnSpc>
                <a:spcPts val="1402"/>
              </a:lnSpc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</a:t>
            </a:r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"我赢啦！🌟"持续 2 秒</a:t>
            </a:r>
            <a:endParaRPr lang="en-US" sz="820" dirty="0"/>
          </a:p>
        </p:txBody>
      </p:sp>
      <p:sp>
        <p:nvSpPr>
          <p:cNvPr id="18" name="Text 14"/>
          <p:cNvSpPr/>
          <p:nvPr/>
        </p:nvSpPr>
        <p:spPr>
          <a:xfrm>
            <a:off x="5181600" y="1714500"/>
            <a:ext cx="328707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📜 小人角色 · 胜利代码</a:t>
            </a:r>
            <a:endParaRPr lang="en-US" sz="970" dirty="0"/>
          </a:p>
        </p:txBody>
      </p:sp>
      <p:sp>
        <p:nvSpPr>
          <p:cNvPr id="19" name="Text 15"/>
          <p:cNvSpPr/>
          <p:nvPr/>
        </p:nvSpPr>
        <p:spPr>
          <a:xfrm>
            <a:off x="5238750" y="2000250"/>
            <a:ext cx="3354753" cy="247650"/>
          </a:xfrm>
          <a:prstGeom prst="roundRect">
            <a:avLst>
              <a:gd name="adj" fmla="val 15385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🟢 当 ▶ 被点击</a:t>
            </a:r>
            <a:endParaRPr lang="en-US" sz="630" dirty="0"/>
          </a:p>
        </p:txBody>
      </p:sp>
      <p:sp>
        <p:nvSpPr>
          <p:cNvPr id="20" name="Text 16"/>
          <p:cNvSpPr/>
          <p:nvPr/>
        </p:nvSpPr>
        <p:spPr>
          <a:xfrm>
            <a:off x="5238750" y="2247900"/>
            <a:ext cx="3354753" cy="247650"/>
          </a:xfrm>
          <a:prstGeom prst="roundRect">
            <a:avLst>
              <a:gd name="adj" fmla="val 15385"/>
            </a:avLst>
          </a:prstGeom>
          <a:solidFill>
            <a:srgbClr val="FF8C42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3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重复执行</a:t>
            </a:r>
            <a:endParaRPr lang="en-US" sz="630" dirty="0"/>
          </a:p>
        </p:txBody>
      </p:sp>
      <p:sp>
        <p:nvSpPr>
          <p:cNvPr id="21" name="Text 17"/>
          <p:cNvSpPr/>
          <p:nvPr/>
        </p:nvSpPr>
        <p:spPr>
          <a:xfrm>
            <a:off x="5372100" y="2495550"/>
            <a:ext cx="3219402" cy="247650"/>
          </a:xfrm>
          <a:prstGeom prst="roundRect">
            <a:avLst>
              <a:gd name="adj" fmla="val 15385"/>
            </a:avLst>
          </a:prstGeom>
          <a:solidFill>
            <a:srgbClr val="FF4757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❓ 如果 〈 x 坐标 &gt; 200 〉 那么</a:t>
            </a:r>
            <a:endParaRPr lang="en-US" sz="600" dirty="0"/>
          </a:p>
        </p:txBody>
      </p:sp>
      <p:sp>
        <p:nvSpPr>
          <p:cNvPr id="22" name="Text 18"/>
          <p:cNvSpPr/>
          <p:nvPr/>
        </p:nvSpPr>
        <p:spPr>
          <a:xfrm>
            <a:off x="5505450" y="2743200"/>
            <a:ext cx="3084052" cy="247650"/>
          </a:xfrm>
          <a:prstGeom prst="roundRect">
            <a:avLst>
              <a:gd name="adj" fmla="val 15385"/>
            </a:avLst>
          </a:prstGeom>
          <a:solidFill>
            <a:srgbClr val="9B6B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广播 "胜利"</a:t>
            </a:r>
            <a:endParaRPr lang="en-US" sz="600" dirty="0"/>
          </a:p>
        </p:txBody>
      </p:sp>
      <p:sp>
        <p:nvSpPr>
          <p:cNvPr id="23" name="Text 19"/>
          <p:cNvSpPr/>
          <p:nvPr/>
        </p:nvSpPr>
        <p:spPr>
          <a:xfrm>
            <a:off x="5505450" y="2990850"/>
            <a:ext cx="3084052" cy="247650"/>
          </a:xfrm>
          <a:prstGeom prst="roundRect">
            <a:avLst>
              <a:gd name="adj" fmla="val 15385"/>
            </a:avLst>
          </a:prstGeom>
          <a:solidFill>
            <a:srgbClr val="FF6B9D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💬 说 "我赢啦！🌟" 2 秒</a:t>
            </a:r>
            <a:endParaRPr lang="en-US" sz="600" dirty="0"/>
          </a:p>
        </p:txBody>
      </p:sp>
      <p:sp>
        <p:nvSpPr>
          <p:cNvPr id="24" name="Text 20"/>
          <p:cNvSpPr/>
          <p:nvPr/>
        </p:nvSpPr>
        <p:spPr>
          <a:xfrm>
            <a:off x="5505450" y="3238500"/>
            <a:ext cx="3084052" cy="247650"/>
          </a:xfrm>
          <a:prstGeom prst="roundRect">
            <a:avLst>
              <a:gd name="adj" fmla="val 15385"/>
            </a:avLst>
          </a:prstGeom>
          <a:solidFill>
            <a:srgbClr val="1E88F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⏸ 停止 全部脚本</a:t>
            </a:r>
            <a:endParaRPr lang="en-US" sz="600" dirty="0"/>
          </a:p>
        </p:txBody>
      </p:sp>
      <p:sp>
        <p:nvSpPr>
          <p:cNvPr id="25" name="Text 21"/>
          <p:cNvSpPr/>
          <p:nvPr/>
        </p:nvSpPr>
        <p:spPr>
          <a:xfrm>
            <a:off x="5238750" y="360045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🎬 舞台脚本</a:t>
            </a:r>
            <a:endParaRPr lang="en-US" sz="750" dirty="0"/>
          </a:p>
        </p:txBody>
      </p:sp>
      <p:sp>
        <p:nvSpPr>
          <p:cNvPr id="26" name="Text 22"/>
          <p:cNvSpPr/>
          <p:nvPr/>
        </p:nvSpPr>
        <p:spPr>
          <a:xfrm>
            <a:off x="5238750" y="3771900"/>
            <a:ext cx="3354753" cy="228600"/>
          </a:xfrm>
          <a:prstGeom prst="roundRect">
            <a:avLst>
              <a:gd name="adj" fmla="val 16667"/>
            </a:avLst>
          </a:prstGeom>
          <a:solidFill>
            <a:srgbClr val="FFD23F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当接收到 "胜利"</a:t>
            </a:r>
            <a:endParaRPr lang="en-US" sz="600" dirty="0"/>
          </a:p>
        </p:txBody>
      </p:sp>
      <p:sp>
        <p:nvSpPr>
          <p:cNvPr id="27" name="Text 23"/>
          <p:cNvSpPr/>
          <p:nvPr/>
        </p:nvSpPr>
        <p:spPr>
          <a:xfrm>
            <a:off x="5372100" y="3990975"/>
            <a:ext cx="3219402" cy="228600"/>
          </a:xfrm>
          <a:prstGeom prst="roundRect">
            <a:avLst>
              <a:gd name="adj" fmla="val 16667"/>
            </a:avLst>
          </a:prstGeom>
          <a:solidFill>
            <a:srgbClr val="FF6B9D"/>
          </a:solidFill>
          <a:ln w="14288">
            <a:solidFill>
              <a:srgbClr val="FFFF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🖼 换成背景 "You Win"</a:t>
            </a:r>
            <a:endParaRPr lang="en-US" sz="600" dirty="0"/>
          </a:p>
        </p:txBody>
      </p:sp>
      <p:sp>
        <p:nvSpPr>
          <p:cNvPr id="28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9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29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常见 Bug 急救站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1714500"/>
            <a:ext cx="404812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4757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762500" y="1714500"/>
            <a:ext cx="385762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8C42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1500" y="3143250"/>
            <a:ext cx="404812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9B6BFF">
                <a:alpha val="10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762500" y="3143250"/>
            <a:ext cx="385762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04850" y="1809750"/>
            <a:ext cx="425386" cy="419100"/>
          </a:xfrm>
          <a:prstGeom prst="ellipse">
            <a:avLst/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895850" y="1809750"/>
            <a:ext cx="425386" cy="419100"/>
          </a:xfrm>
          <a:prstGeom prst="ellipse">
            <a:avLst/>
          </a:prstGeom>
          <a:solidFill>
            <a:srgbClr val="FF8C42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704850" y="3238500"/>
            <a:ext cx="425386" cy="419100"/>
          </a:xfrm>
          <a:prstGeom prst="ellipse">
            <a:avLst/>
          </a:prstGeom>
          <a:solidFill>
            <a:srgbClr val="9B6BFF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3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4895850" y="3238500"/>
            <a:ext cx="425386" cy="419100"/>
          </a:xfrm>
          <a:prstGeom prst="ellipse">
            <a:avLst/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4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71500" y="857250"/>
            <a:ext cx="676751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31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运行不对怎么办？4 种常见情况</a:t>
            </a:r>
            <a:endParaRPr lang="en-US" sz="3150" dirty="0"/>
          </a:p>
        </p:txBody>
      </p:sp>
      <p:sp>
        <p:nvSpPr>
          <p:cNvPr id="13" name="Text 11"/>
          <p:cNvSpPr/>
          <p:nvPr/>
        </p:nvSpPr>
        <p:spPr>
          <a:xfrm>
            <a:off x="1166812" y="1857375"/>
            <a:ext cx="29003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车一直不出现 🚗❌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704850" y="2286000"/>
            <a:ext cx="377047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55"/>
              </a:lnSpc>
              <a:buNone/>
            </a:pPr>
            <a:r>
              <a:rPr lang="en-US" sz="8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 可能问题：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704850" y="2524125"/>
            <a:ext cx="3770471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隐藏积木后忘记"显示"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起点 y 坐标超出了舞台范围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5357813" y="1857375"/>
            <a:ext cx="29003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小人按键不动 🚶❌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895850" y="2286000"/>
            <a:ext cx="3673792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55"/>
              </a:lnSpc>
              <a:buNone/>
            </a:pPr>
            <a:r>
              <a:rPr lang="en-US" sz="820" b="1" dirty="0">
                <a:solidFill>
                  <a:srgbClr val="FF8C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 可能问题：</a:t>
            </a:r>
            <a:endParaRPr lang="en-US" sz="820" dirty="0"/>
          </a:p>
        </p:txBody>
      </p:sp>
      <p:sp>
        <p:nvSpPr>
          <p:cNvPr id="18" name="Text 16"/>
          <p:cNvSpPr/>
          <p:nvPr/>
        </p:nvSpPr>
        <p:spPr>
          <a:xfrm>
            <a:off x="4895850" y="2524125"/>
            <a:ext cx="3673792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没点小人角色就写的代码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用了"当按下空格"而不是"↑"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1166812" y="3286125"/>
            <a:ext cx="29003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碰到车没反应 💥❌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704850" y="3714750"/>
            <a:ext cx="377047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55"/>
              </a:lnSpc>
              <a:buNone/>
            </a:pPr>
            <a:r>
              <a:rPr lang="en-US" sz="820" b="1" dirty="0">
                <a:solidFill>
                  <a:srgbClr val="9B6B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 可能问题：</a:t>
            </a:r>
            <a:endParaRPr lang="en-US" sz="820" dirty="0"/>
          </a:p>
        </p:txBody>
      </p:sp>
      <p:sp>
        <p:nvSpPr>
          <p:cNvPr id="21" name="Text 19"/>
          <p:cNvSpPr/>
          <p:nvPr/>
        </p:nvSpPr>
        <p:spPr>
          <a:xfrm>
            <a:off x="704850" y="3952875"/>
            <a:ext cx="3770471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"如果"没放进"重复执行"里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"碰到"积木里选错了角色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5357813" y="3286125"/>
            <a:ext cx="29003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车开太慢 / 太快 ⏱❌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895850" y="3714750"/>
            <a:ext cx="3673792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55"/>
              </a:lnSpc>
              <a:buNone/>
            </a:pPr>
            <a:r>
              <a:rPr lang="en-US" sz="820" b="1" dirty="0">
                <a:solidFill>
                  <a:srgbClr val="4ECDC4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解决方案：</a:t>
            </a:r>
            <a:endParaRPr lang="en-US" sz="820" dirty="0"/>
          </a:p>
        </p:txBody>
      </p:sp>
      <p:sp>
        <p:nvSpPr>
          <p:cNvPr id="24" name="Text 22"/>
          <p:cNvSpPr/>
          <p:nvPr/>
        </p:nvSpPr>
        <p:spPr>
          <a:xfrm>
            <a:off x="4895850" y="3952875"/>
            <a:ext cx="3673792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改"在 N 秒内滑行"的数字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1 秒 = 飞快 · 3 秒 = 慢悠悠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6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29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ECDC4"/>
          </a:solidFill>
          <a:ln/>
        </p:spPr>
      </p:sp>
      <p:sp>
        <p:nvSpPr>
          <p:cNvPr id="3" name="Text 1"/>
          <p:cNvSpPr/>
          <p:nvPr/>
        </p:nvSpPr>
        <p:spPr>
          <a:xfrm>
            <a:off x="285750" y="285750"/>
            <a:ext cx="6767512" cy="476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63"/>
              </a:lnSpc>
              <a:buNone/>
            </a:pPr>
            <a:r>
              <a:rPr lang="en-US" sz="41250" b="1" i="1" spc="-1650" kern="0" dirty="0">
                <a:solidFill>
                  <a:srgbClr val="FFFFFF">
                    <a:alpha val="15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41250" dirty="0"/>
          </a:p>
        </p:txBody>
      </p:sp>
      <p:sp>
        <p:nvSpPr>
          <p:cNvPr id="4" name="Shape 2"/>
          <p:cNvSpPr/>
          <p:nvPr/>
        </p:nvSpPr>
        <p:spPr>
          <a:xfrm>
            <a:off x="952500" y="1333500"/>
            <a:ext cx="4724400" cy="2533650"/>
          </a:xfrm>
          <a:prstGeom prst="roundRect">
            <a:avLst>
              <a:gd name="adj" fmla="val 6767"/>
            </a:avLst>
          </a:prstGeom>
          <a:solidFill>
            <a:srgbClr val="FFFFFF"/>
          </a:solidFill>
          <a:ln w="28575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80822" dir="2700000">
              <a:srgbClr val="1A2B4B">
                <a:alpha val="10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952500" y="4048125"/>
            <a:ext cx="1488853" cy="419100"/>
          </a:xfrm>
          <a:prstGeom prst="roundRect">
            <a:avLst>
              <a:gd name="adj" fmla="val 22727"/>
            </a:avLst>
          </a:prstGeom>
          <a:solidFill>
            <a:srgbClr val="FFD23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作品展示</a:t>
            </a:r>
            <a:endParaRPr lang="en-US" sz="970" dirty="0"/>
          </a:p>
        </p:txBody>
      </p:sp>
      <p:sp>
        <p:nvSpPr>
          <p:cNvPr id="6" name="Text 4"/>
          <p:cNvSpPr/>
          <p:nvPr/>
        </p:nvSpPr>
        <p:spPr>
          <a:xfrm>
            <a:off x="2571750" y="4048125"/>
            <a:ext cx="1488853" cy="419100"/>
          </a:xfrm>
          <a:prstGeom prst="roundRect">
            <a:avLst>
              <a:gd name="adj" fmla="val 22727"/>
            </a:avLst>
          </a:prstGeom>
          <a:solidFill>
            <a:srgbClr val="FF6B9D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随堂测验</a:t>
            </a:r>
            <a:endParaRPr lang="en-US" sz="970" dirty="0"/>
          </a:p>
        </p:txBody>
      </p:sp>
      <p:sp>
        <p:nvSpPr>
          <p:cNvPr id="7" name="Text 5"/>
          <p:cNvSpPr/>
          <p:nvPr/>
        </p:nvSpPr>
        <p:spPr>
          <a:xfrm>
            <a:off x="4191000" y="4048125"/>
            <a:ext cx="1488853" cy="419100"/>
          </a:xfrm>
          <a:prstGeom prst="roundRect">
            <a:avLst>
              <a:gd name="adj" fmla="val 22727"/>
            </a:avLst>
          </a:prstGeom>
          <a:solidFill>
            <a:srgbClr val="9B6B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拓展挑战</a:t>
            </a:r>
            <a:endParaRPr lang="en-US" sz="970" dirty="0"/>
          </a:p>
        </p:txBody>
      </p:sp>
      <p:sp>
        <p:nvSpPr>
          <p:cNvPr id="8" name="Text 6"/>
          <p:cNvSpPr/>
          <p:nvPr/>
        </p:nvSpPr>
        <p:spPr>
          <a:xfrm>
            <a:off x="1095375" y="1476375"/>
            <a:ext cx="966787" cy="266700"/>
          </a:xfrm>
          <a:prstGeom prst="roundRect">
            <a:avLst>
              <a:gd name="adj" fmla="val 50000"/>
            </a:avLst>
          </a:prstGeom>
          <a:solidFill>
            <a:srgbClr val="1A2B4B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spc="180" kern="0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CHAPTER · 03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1095375" y="3190875"/>
            <a:ext cx="4381500" cy="19050"/>
          </a:xfrm>
          <a:prstGeom prst="rect">
            <a:avLst/>
          </a:prstGeom>
          <a:solidFill>
            <a:srgbClr val="4ECDC4"/>
          </a:solidFill>
          <a:ln/>
        </p:spPr>
      </p:sp>
      <p:sp>
        <p:nvSpPr>
          <p:cNvPr id="10" name="Text 8"/>
          <p:cNvSpPr/>
          <p:nvPr/>
        </p:nvSpPr>
        <p:spPr>
          <a:xfrm>
            <a:off x="1095375" y="1905000"/>
            <a:ext cx="4447222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5700"/>
              </a:lnSpc>
              <a:buNone/>
            </a:pPr>
            <a:r>
              <a:rPr lang="en-US" sz="60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展示关 🎊</a:t>
            </a:r>
            <a:endParaRPr lang="en-US" sz="6000" dirty="0"/>
          </a:p>
        </p:txBody>
      </p:sp>
      <p:sp>
        <p:nvSpPr>
          <p:cNvPr id="11" name="Text 9"/>
          <p:cNvSpPr/>
          <p:nvPr/>
        </p:nvSpPr>
        <p:spPr>
          <a:xfrm>
            <a:off x="1095375" y="2857500"/>
            <a:ext cx="4447222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秀出你的作品，互相点赞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095375" y="3286125"/>
            <a:ext cx="4447222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轮流上台展示 · 同学互评 · 拓展挑战 · 课后作业。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这是最快乐也最有成就感的部分 🌟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14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29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189149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3.1 作品展示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1809750"/>
            <a:ext cx="2524125" cy="2619375"/>
          </a:xfrm>
          <a:prstGeom prst="roundRect">
            <a:avLst>
              <a:gd name="adj" fmla="val 5283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190875" y="1809750"/>
            <a:ext cx="2809875" cy="2619375"/>
          </a:xfrm>
          <a:prstGeom prst="roundRect">
            <a:avLst>
              <a:gd name="adj" fmla="val 5091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6B9D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04850" y="2571750"/>
            <a:ext cx="2190750" cy="14288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7" name="Shape 5"/>
          <p:cNvSpPr/>
          <p:nvPr/>
        </p:nvSpPr>
        <p:spPr>
          <a:xfrm>
            <a:off x="3324225" y="2571750"/>
            <a:ext cx="2476500" cy="14288"/>
          </a:xfrm>
          <a:prstGeom prst="rect">
            <a:avLst/>
          </a:prstGeom>
          <a:solidFill>
            <a:srgbClr val="FF6B9D"/>
          </a:solidFill>
          <a:ln/>
        </p:spPr>
      </p:sp>
      <p:sp>
        <p:nvSpPr>
          <p:cNvPr id="8" name="Shape 6"/>
          <p:cNvSpPr/>
          <p:nvPr/>
        </p:nvSpPr>
        <p:spPr>
          <a:xfrm>
            <a:off x="3324225" y="2667000"/>
            <a:ext cx="2495550" cy="495300"/>
          </a:xfrm>
          <a:prstGeom prst="roundRect">
            <a:avLst>
              <a:gd name="adj" fmla="val 15385"/>
            </a:avLst>
          </a:prstGeom>
          <a:solidFill>
            <a:srgbClr val="FFF5DC"/>
          </a:solidFill>
          <a:ln w="9525">
            <a:solidFill>
              <a:srgbClr val="1A2B4B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324225" y="3238500"/>
            <a:ext cx="2495550" cy="495300"/>
          </a:xfrm>
          <a:prstGeom prst="roundRect">
            <a:avLst>
              <a:gd name="adj" fmla="val 15385"/>
            </a:avLst>
          </a:prstGeom>
          <a:solidFill>
            <a:srgbClr val="FFD0DF"/>
          </a:solidFill>
          <a:ln w="9525">
            <a:solidFill>
              <a:srgbClr val="1A2B4B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324225" y="3810000"/>
            <a:ext cx="2495550" cy="495300"/>
          </a:xfrm>
          <a:prstGeom prst="roundRect">
            <a:avLst>
              <a:gd name="adj" fmla="val 15385"/>
            </a:avLst>
          </a:prstGeom>
          <a:solidFill>
            <a:srgbClr val="E6FBF8"/>
          </a:solidFill>
          <a:ln w="9525">
            <a:solidFill>
              <a:srgbClr val="1A2B4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 rot="-240000">
            <a:off x="5905500" y="3714750"/>
            <a:ext cx="1392174" cy="609600"/>
          </a:xfrm>
          <a:prstGeom prst="roundRect">
            <a:avLst>
              <a:gd name="adj" fmla="val 46875"/>
            </a:avLst>
          </a:prstGeom>
          <a:solidFill>
            <a:srgbClr val="FFD23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你们都太棒了！</a:t>
            </a:r>
            <a:endParaRPr lang="en-US" sz="1120" dirty="0"/>
          </a:p>
        </p:txBody>
      </p:sp>
      <p:sp>
        <p:nvSpPr>
          <p:cNvPr id="12" name="Text 10"/>
          <p:cNvSpPr/>
          <p:nvPr/>
        </p:nvSpPr>
        <p:spPr>
          <a:xfrm>
            <a:off x="1809750" y="419100"/>
            <a:ext cx="1450181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15 min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571500" y="857250"/>
            <a:ext cx="676751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31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上台秀作品 · 互评互鼓掌 👏</a:t>
            </a:r>
            <a:endParaRPr lang="en-US" sz="3150" dirty="0"/>
          </a:p>
        </p:txBody>
      </p:sp>
      <p:sp>
        <p:nvSpPr>
          <p:cNvPr id="14" name="Text 12"/>
          <p:cNvSpPr/>
          <p:nvPr/>
        </p:nvSpPr>
        <p:spPr>
          <a:xfrm>
            <a:off x="704850" y="1905000"/>
            <a:ext cx="386715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🎬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04850" y="2238375"/>
            <a:ext cx="222361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展示流程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04850" y="2667000"/>
            <a:ext cx="2223611" cy="1619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自愿举手 → 上台 30 秒讲解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让其他同学一起玩一玩 🎮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说说自己最得意的地方 🌟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同学举手点评：一个优点+一个建议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老师给"过马路勋章" 🏅</a:t>
            </a:r>
            <a:endParaRPr lang="en-US" sz="820" dirty="0"/>
          </a:p>
        </p:txBody>
      </p:sp>
      <p:sp>
        <p:nvSpPr>
          <p:cNvPr id="17" name="Text 15"/>
          <p:cNvSpPr/>
          <p:nvPr/>
        </p:nvSpPr>
        <p:spPr>
          <a:xfrm>
            <a:off x="3324225" y="1905000"/>
            <a:ext cx="386715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3324225" y="2238375"/>
            <a:ext cx="251364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3 个评价维度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3405187" y="2738438"/>
            <a:ext cx="2320290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5A62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完成度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3405187" y="289560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小人能动？车能跑？能赢？能输？</a:t>
            </a:r>
            <a:endParaRPr lang="en-US" sz="670" dirty="0"/>
          </a:p>
        </p:txBody>
      </p:sp>
      <p:sp>
        <p:nvSpPr>
          <p:cNvPr id="21" name="Text 19"/>
          <p:cNvSpPr/>
          <p:nvPr/>
        </p:nvSpPr>
        <p:spPr>
          <a:xfrm>
            <a:off x="3405187" y="3309938"/>
            <a:ext cx="2320290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创意性</a:t>
            </a:r>
            <a:endParaRPr lang="en-US" sz="820" dirty="0"/>
          </a:p>
        </p:txBody>
      </p:sp>
      <p:sp>
        <p:nvSpPr>
          <p:cNvPr id="22" name="Text 20"/>
          <p:cNvSpPr/>
          <p:nvPr/>
        </p:nvSpPr>
        <p:spPr>
          <a:xfrm>
            <a:off x="3405187" y="346710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有没有加入自己的想法 / 特色？</a:t>
            </a:r>
            <a:endParaRPr lang="en-US" sz="670" dirty="0"/>
          </a:p>
        </p:txBody>
      </p:sp>
      <p:sp>
        <p:nvSpPr>
          <p:cNvPr id="23" name="Text 21"/>
          <p:cNvSpPr/>
          <p:nvPr/>
        </p:nvSpPr>
        <p:spPr>
          <a:xfrm>
            <a:off x="3405187" y="3881437"/>
            <a:ext cx="2320290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🗣 表达力</a:t>
            </a:r>
            <a:endParaRPr lang="en-US" sz="820" dirty="0"/>
          </a:p>
        </p:txBody>
      </p:sp>
      <p:sp>
        <p:nvSpPr>
          <p:cNvPr id="24" name="Text 22"/>
          <p:cNvSpPr/>
          <p:nvPr/>
        </p:nvSpPr>
        <p:spPr>
          <a:xfrm>
            <a:off x="3405187" y="403860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能不能把游戏怎么做的讲清楚？</a:t>
            </a:r>
            <a:endParaRPr lang="en-US" sz="670" dirty="0"/>
          </a:p>
        </p:txBody>
      </p:sp>
      <p:sp>
        <p:nvSpPr>
          <p:cNvPr id="25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6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29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189149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3.2 随堂测验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1809750"/>
            <a:ext cx="395287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6B9D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667250" y="1809750"/>
            <a:ext cx="395287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1500" y="3286125"/>
            <a:ext cx="395287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667250" y="3286125"/>
            <a:ext cx="395287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9B6BFF">
                <a:alpha val="10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04850" y="1905000"/>
            <a:ext cx="415719" cy="266700"/>
          </a:xfrm>
          <a:prstGeom prst="roundRect">
            <a:avLst>
              <a:gd name="adj" fmla="val 25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</a:t>
            </a:r>
            <a:endParaRPr lang="en-US" sz="820" dirty="0"/>
          </a:p>
        </p:txBody>
      </p:sp>
      <p:sp>
        <p:nvSpPr>
          <p:cNvPr id="9" name="Text 7"/>
          <p:cNvSpPr/>
          <p:nvPr/>
        </p:nvSpPr>
        <p:spPr>
          <a:xfrm>
            <a:off x="704850" y="2714625"/>
            <a:ext cx="1189149" cy="361950"/>
          </a:xfrm>
          <a:prstGeom prst="roundRect">
            <a:avLst>
              <a:gd name="adj" fmla="val 18421"/>
            </a:avLst>
          </a:prstGeom>
          <a:solidFill>
            <a:srgbClr val="FFF5DC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A. y 坐标</a:t>
            </a:r>
            <a:endParaRPr lang="en-US" sz="820" dirty="0"/>
          </a:p>
        </p:txBody>
      </p:sp>
      <p:sp>
        <p:nvSpPr>
          <p:cNvPr id="10" name="Text 8"/>
          <p:cNvSpPr/>
          <p:nvPr/>
        </p:nvSpPr>
        <p:spPr>
          <a:xfrm>
            <a:off x="1990725" y="2714625"/>
            <a:ext cx="1189149" cy="361950"/>
          </a:xfrm>
          <a:prstGeom prst="roundRect">
            <a:avLst>
              <a:gd name="adj" fmla="val 18421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020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B. 滑行秒数 ✓</a:t>
            </a:r>
            <a:endParaRPr lang="en-US" sz="820" dirty="0"/>
          </a:p>
        </p:txBody>
      </p:sp>
      <p:sp>
        <p:nvSpPr>
          <p:cNvPr id="11" name="Text 9"/>
          <p:cNvSpPr/>
          <p:nvPr/>
        </p:nvSpPr>
        <p:spPr>
          <a:xfrm>
            <a:off x="3276600" y="2714625"/>
            <a:ext cx="1189149" cy="361950"/>
          </a:xfrm>
          <a:prstGeom prst="roundRect">
            <a:avLst>
              <a:gd name="adj" fmla="val 18421"/>
            </a:avLst>
          </a:prstGeom>
          <a:solidFill>
            <a:srgbClr val="FFF5DC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C. 造型编号</a:t>
            </a:r>
            <a:endParaRPr lang="en-US" sz="820" dirty="0"/>
          </a:p>
        </p:txBody>
      </p:sp>
      <p:sp>
        <p:nvSpPr>
          <p:cNvPr id="12" name="Text 10"/>
          <p:cNvSpPr/>
          <p:nvPr/>
        </p:nvSpPr>
        <p:spPr>
          <a:xfrm>
            <a:off x="4800600" y="1905000"/>
            <a:ext cx="415719" cy="266700"/>
          </a:xfrm>
          <a:prstGeom prst="roundRect">
            <a:avLst>
              <a:gd name="adj" fmla="val 25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</a:t>
            </a:r>
            <a:endParaRPr lang="en-US" sz="820" dirty="0"/>
          </a:p>
        </p:txBody>
      </p:sp>
      <p:sp>
        <p:nvSpPr>
          <p:cNvPr id="13" name="Text 11"/>
          <p:cNvSpPr/>
          <p:nvPr/>
        </p:nvSpPr>
        <p:spPr>
          <a:xfrm>
            <a:off x="4800600" y="2714625"/>
            <a:ext cx="1189149" cy="361950"/>
          </a:xfrm>
          <a:prstGeom prst="roundRect">
            <a:avLst>
              <a:gd name="adj" fmla="val 18421"/>
            </a:avLst>
          </a:prstGeom>
          <a:solidFill>
            <a:srgbClr val="FFF5DC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A. 重复执行</a:t>
            </a:r>
            <a:endParaRPr lang="en-US" sz="820" dirty="0"/>
          </a:p>
        </p:txBody>
      </p:sp>
      <p:sp>
        <p:nvSpPr>
          <p:cNvPr id="14" name="Text 12"/>
          <p:cNvSpPr/>
          <p:nvPr/>
        </p:nvSpPr>
        <p:spPr>
          <a:xfrm>
            <a:off x="6086475" y="2714625"/>
            <a:ext cx="1189149" cy="361950"/>
          </a:xfrm>
          <a:prstGeom prst="roundRect">
            <a:avLst>
              <a:gd name="adj" fmla="val 18421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020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B. 如果...那么 ✓</a:t>
            </a:r>
            <a:endParaRPr lang="en-US" sz="820" dirty="0"/>
          </a:p>
        </p:txBody>
      </p:sp>
      <p:sp>
        <p:nvSpPr>
          <p:cNvPr id="15" name="Text 13"/>
          <p:cNvSpPr/>
          <p:nvPr/>
        </p:nvSpPr>
        <p:spPr>
          <a:xfrm>
            <a:off x="7372350" y="2714625"/>
            <a:ext cx="1189149" cy="361950"/>
          </a:xfrm>
          <a:prstGeom prst="roundRect">
            <a:avLst>
              <a:gd name="adj" fmla="val 18421"/>
            </a:avLst>
          </a:prstGeom>
          <a:solidFill>
            <a:srgbClr val="FFF5DC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C. 移到坐标</a:t>
            </a:r>
            <a:endParaRPr lang="en-US" sz="820" dirty="0"/>
          </a:p>
        </p:txBody>
      </p:sp>
      <p:sp>
        <p:nvSpPr>
          <p:cNvPr id="16" name="Text 14"/>
          <p:cNvSpPr/>
          <p:nvPr/>
        </p:nvSpPr>
        <p:spPr>
          <a:xfrm>
            <a:off x="704850" y="3381375"/>
            <a:ext cx="415719" cy="266700"/>
          </a:xfrm>
          <a:prstGeom prst="roundRect">
            <a:avLst>
              <a:gd name="adj" fmla="val 25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</a:t>
            </a:r>
            <a:endParaRPr lang="en-US" sz="820" dirty="0"/>
          </a:p>
        </p:txBody>
      </p:sp>
      <p:sp>
        <p:nvSpPr>
          <p:cNvPr id="17" name="Text 15"/>
          <p:cNvSpPr/>
          <p:nvPr/>
        </p:nvSpPr>
        <p:spPr>
          <a:xfrm>
            <a:off x="704850" y="4191000"/>
            <a:ext cx="1865900" cy="361950"/>
          </a:xfrm>
          <a:prstGeom prst="roundRect">
            <a:avLst>
              <a:gd name="adj" fmla="val 18421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020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A. 换成 (1~8 随机) 造型 ✓</a:t>
            </a:r>
            <a:endParaRPr lang="en-US" sz="820" dirty="0"/>
          </a:p>
        </p:txBody>
      </p:sp>
      <p:sp>
        <p:nvSpPr>
          <p:cNvPr id="18" name="Text 16"/>
          <p:cNvSpPr/>
          <p:nvPr/>
        </p:nvSpPr>
        <p:spPr>
          <a:xfrm>
            <a:off x="2609850" y="4191000"/>
            <a:ext cx="1865900" cy="361950"/>
          </a:xfrm>
          <a:prstGeom prst="roundRect">
            <a:avLst>
              <a:gd name="adj" fmla="val 18421"/>
            </a:avLst>
          </a:prstGeom>
          <a:solidFill>
            <a:srgbClr val="FFF5DC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B. 一直用第 1 个造型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4800600" y="3381375"/>
            <a:ext cx="415719" cy="266700"/>
          </a:xfrm>
          <a:prstGeom prst="roundRect">
            <a:avLst>
              <a:gd name="adj" fmla="val 25000"/>
            </a:avLst>
          </a:prstGeom>
          <a:solidFill>
            <a:srgbClr val="9B6B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4800600" y="4191000"/>
            <a:ext cx="1189149" cy="361950"/>
          </a:xfrm>
          <a:prstGeom prst="roundRect">
            <a:avLst>
              <a:gd name="adj" fmla="val 18421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020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A. 小猫来回走 ✓</a:t>
            </a:r>
            <a:endParaRPr lang="en-US" sz="820" dirty="0"/>
          </a:p>
        </p:txBody>
      </p:sp>
      <p:sp>
        <p:nvSpPr>
          <p:cNvPr id="21" name="Text 19"/>
          <p:cNvSpPr/>
          <p:nvPr/>
        </p:nvSpPr>
        <p:spPr>
          <a:xfrm>
            <a:off x="6086475" y="4191000"/>
            <a:ext cx="1189149" cy="361950"/>
          </a:xfrm>
          <a:prstGeom prst="roundRect">
            <a:avLst>
              <a:gd name="adj" fmla="val 18421"/>
            </a:avLst>
          </a:prstGeom>
          <a:solidFill>
            <a:srgbClr val="FFF5DC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B. 弹板</a:t>
            </a:r>
            <a:endParaRPr lang="en-US" sz="820" dirty="0"/>
          </a:p>
        </p:txBody>
      </p:sp>
      <p:sp>
        <p:nvSpPr>
          <p:cNvPr id="22" name="Text 20"/>
          <p:cNvSpPr/>
          <p:nvPr/>
        </p:nvSpPr>
        <p:spPr>
          <a:xfrm>
            <a:off x="7372350" y="4191000"/>
            <a:ext cx="1189149" cy="361950"/>
          </a:xfrm>
          <a:prstGeom prst="roundRect">
            <a:avLst>
              <a:gd name="adj" fmla="val 18421"/>
            </a:avLst>
          </a:prstGeom>
          <a:solidFill>
            <a:srgbClr val="FFF5DC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C. 飞鸟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571500" y="857250"/>
            <a:ext cx="676751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小测试时间 · 看看谁记得最牢 🎯</a:t>
            </a:r>
            <a:endParaRPr lang="en-US" sz="3000" dirty="0"/>
          </a:p>
        </p:txBody>
      </p:sp>
      <p:sp>
        <p:nvSpPr>
          <p:cNvPr id="24" name="Text 22"/>
          <p:cNvSpPr/>
          <p:nvPr/>
        </p:nvSpPr>
        <p:spPr>
          <a:xfrm>
            <a:off x="704850" y="2238375"/>
            <a:ext cx="377047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想让车子开得更快，应该改哪个数字？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4800600" y="2238375"/>
            <a:ext cx="377047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"碰到车就回起点"，要用哪个积木？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704850" y="3714750"/>
            <a:ext cx="377047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让车的造型随机变化，要用什么积木？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4800600" y="3714750"/>
            <a:ext cx="377047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车的移动，最像我们以前学过的：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9" name="Text 2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29</a:t>
            </a:r>
            <a:endParaRPr lang="en-US" sz="6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189149" cy="295275"/>
          </a:xfrm>
          <a:prstGeom prst="roundRect">
            <a:avLst>
              <a:gd name="adj" fmla="val 50000"/>
            </a:avLst>
          </a:prstGeom>
          <a:solidFill>
            <a:srgbClr val="9B6B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3.3 拓展挑战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1809750"/>
            <a:ext cx="2619375" cy="2619375"/>
          </a:xfrm>
          <a:prstGeom prst="roundRect">
            <a:avLst>
              <a:gd name="adj" fmla="val 5091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286125" y="1809750"/>
            <a:ext cx="2619375" cy="2619375"/>
          </a:xfrm>
          <a:prstGeom prst="roundRect">
            <a:avLst>
              <a:gd name="adj" fmla="val 5091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000750" y="1809750"/>
            <a:ext cx="2619375" cy="2619375"/>
          </a:xfrm>
          <a:prstGeom prst="roundRect">
            <a:avLst>
              <a:gd name="adj" fmla="val 5091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4757">
                <a:alpha val="10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704850" y="1905000"/>
            <a:ext cx="773430" cy="228600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★ 简单</a:t>
            </a:r>
            <a:endParaRPr lang="en-US" sz="820" dirty="0"/>
          </a:p>
        </p:txBody>
      </p:sp>
      <p:sp>
        <p:nvSpPr>
          <p:cNvPr id="8" name="Shape 6"/>
          <p:cNvSpPr/>
          <p:nvPr/>
        </p:nvSpPr>
        <p:spPr>
          <a:xfrm>
            <a:off x="704850" y="2571750"/>
            <a:ext cx="2286000" cy="14288"/>
          </a:xfrm>
          <a:prstGeom prst="rect">
            <a:avLst/>
          </a:pr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3419475" y="1905000"/>
            <a:ext cx="802434" cy="257175"/>
          </a:xfrm>
          <a:prstGeom prst="roundRect">
            <a:avLst>
              <a:gd name="adj" fmla="val 44444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★★ 中等</a:t>
            </a:r>
            <a:endParaRPr lang="en-US" sz="820" dirty="0"/>
          </a:p>
        </p:txBody>
      </p:sp>
      <p:sp>
        <p:nvSpPr>
          <p:cNvPr id="10" name="Shape 8"/>
          <p:cNvSpPr/>
          <p:nvPr/>
        </p:nvSpPr>
        <p:spPr>
          <a:xfrm>
            <a:off x="3419475" y="2571750"/>
            <a:ext cx="2286000" cy="14288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11" name="Text 9"/>
          <p:cNvSpPr/>
          <p:nvPr/>
        </p:nvSpPr>
        <p:spPr>
          <a:xfrm>
            <a:off x="6134100" y="1905000"/>
            <a:ext cx="966787" cy="228600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★★★ 高难度</a:t>
            </a:r>
            <a:endParaRPr lang="en-US" sz="820" dirty="0"/>
          </a:p>
        </p:txBody>
      </p:sp>
      <p:sp>
        <p:nvSpPr>
          <p:cNvPr id="12" name="Shape 10"/>
          <p:cNvSpPr/>
          <p:nvPr/>
        </p:nvSpPr>
        <p:spPr>
          <a:xfrm>
            <a:off x="6134100" y="2571750"/>
            <a:ext cx="2286000" cy="14288"/>
          </a:xfrm>
          <a:prstGeom prst="rect">
            <a:avLst/>
          </a:prstGeom>
          <a:solidFill>
            <a:srgbClr val="FF4757"/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857250"/>
            <a:ext cx="7250906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学有余力，再升级一下游戏 ⚡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704850" y="2238375"/>
            <a:ext cx="2320290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加一辆车 🚕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704850" y="2667000"/>
            <a:ext cx="232029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复制左车（右键 → 复制），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修改 y 坐标到不同车道，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就能多一辆车，难度+1 🎯</a:t>
            </a:r>
            <a:endParaRPr lang="en-US" sz="820" dirty="0"/>
          </a:p>
        </p:txBody>
      </p:sp>
      <p:sp>
        <p:nvSpPr>
          <p:cNvPr id="16" name="Text 14"/>
          <p:cNvSpPr/>
          <p:nvPr/>
        </p:nvSpPr>
        <p:spPr>
          <a:xfrm>
            <a:off x="704850" y="333375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提示</a:t>
            </a:r>
            <a:endParaRPr lang="en-US" sz="970" dirty="0"/>
          </a:p>
        </p:txBody>
      </p:sp>
      <p:sp>
        <p:nvSpPr>
          <p:cNvPr id="17" name="Text 15"/>
          <p:cNvSpPr/>
          <p:nvPr/>
        </p:nvSpPr>
        <p:spPr>
          <a:xfrm>
            <a:off x="704850" y="3524250"/>
            <a:ext cx="232029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改 y 坐标 → 不同车道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改滑行秒数 → 不同速度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用不同颜色的造型组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3419475" y="2238375"/>
            <a:ext cx="2320290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加计分系统 🏆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3419475" y="2667000"/>
            <a:ext cx="232029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新建变量"得分"，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每过一次马路 → +10，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显示在屏幕上 📊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3419475" y="333375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5A62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提示</a:t>
            </a:r>
            <a:endParaRPr lang="en-US" sz="970" dirty="0"/>
          </a:p>
        </p:txBody>
      </p:sp>
      <p:sp>
        <p:nvSpPr>
          <p:cNvPr id="21" name="Text 19"/>
          <p:cNvSpPr/>
          <p:nvPr/>
        </p:nvSpPr>
        <p:spPr>
          <a:xfrm>
            <a:off x="3419475" y="3524250"/>
            <a:ext cx="232029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在"变量"分类里新建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用"将 [得分] 增加 10"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撞到车时清零或减分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6134100" y="2238375"/>
            <a:ext cx="2320290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关卡难度递增 ⚡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6134100" y="2667000"/>
            <a:ext cx="232029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每过一次马路，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所有车的滑行时间 -0.2 秒，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越来越快越刺激 🔥</a:t>
            </a:r>
            <a:endParaRPr lang="en-US" sz="820" dirty="0"/>
          </a:p>
        </p:txBody>
      </p:sp>
      <p:sp>
        <p:nvSpPr>
          <p:cNvPr id="24" name="Text 22"/>
          <p:cNvSpPr/>
          <p:nvPr/>
        </p:nvSpPr>
        <p:spPr>
          <a:xfrm>
            <a:off x="6134100" y="333375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提示</a:t>
            </a:r>
            <a:endParaRPr lang="en-US" sz="970" dirty="0"/>
          </a:p>
        </p:txBody>
      </p:sp>
      <p:sp>
        <p:nvSpPr>
          <p:cNvPr id="25" name="Text 23"/>
          <p:cNvSpPr/>
          <p:nvPr/>
        </p:nvSpPr>
        <p:spPr>
          <a:xfrm>
            <a:off x="6134100" y="3524250"/>
            <a:ext cx="232029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新建"速度"变量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车用"在 (速度) 秒内滑行"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胜利时把速度减少 0.2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7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25 / 29</a:t>
            </a:r>
            <a:endParaRPr lang="en-US" sz="6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81000"/>
            <a:ext cx="1189149" cy="295275"/>
          </a:xfrm>
          <a:prstGeom prst="roundRect">
            <a:avLst>
              <a:gd name="adj" fmla="val 50000"/>
            </a:avLst>
          </a:prstGeom>
          <a:solidFill>
            <a:srgbClr val="9B6B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本课知识卡</a:t>
            </a:r>
            <a:endParaRPr lang="en-US" sz="900" dirty="0"/>
          </a:p>
        </p:txBody>
      </p:sp>
      <p:sp>
        <p:nvSpPr>
          <p:cNvPr id="4" name="Shape 1"/>
          <p:cNvSpPr/>
          <p:nvPr/>
        </p:nvSpPr>
        <p:spPr>
          <a:xfrm>
            <a:off x="571500" y="1809750"/>
            <a:ext cx="1952625" cy="1476375"/>
          </a:xfrm>
          <a:prstGeom prst="roundRect">
            <a:avLst>
              <a:gd name="adj" fmla="val 9032"/>
            </a:avLst>
          </a:prstGeom>
          <a:solidFill>
            <a:srgbClr val="1E88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5" name="Shape 2"/>
          <p:cNvSpPr/>
          <p:nvPr/>
        </p:nvSpPr>
        <p:spPr>
          <a:xfrm>
            <a:off x="2619375" y="1809750"/>
            <a:ext cx="1952625" cy="1476375"/>
          </a:xfrm>
          <a:prstGeom prst="roundRect">
            <a:avLst>
              <a:gd name="adj" fmla="val 9032"/>
            </a:avLst>
          </a:prstGeom>
          <a:solidFill>
            <a:srgbClr val="FF6B9D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667250" y="1809750"/>
            <a:ext cx="1952625" cy="1476375"/>
          </a:xfrm>
          <a:prstGeom prst="roundRect">
            <a:avLst>
              <a:gd name="adj" fmla="val 9032"/>
            </a:avLst>
          </a:prstGeom>
          <a:solidFill>
            <a:srgbClr val="FF8C42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715125" y="1809750"/>
            <a:ext cx="1952625" cy="1476375"/>
          </a:xfrm>
          <a:prstGeom prst="roundRect">
            <a:avLst>
              <a:gd name="adj" fmla="val 9032"/>
            </a:avLst>
          </a:prstGeom>
          <a:solidFill>
            <a:srgbClr val="4ECDC4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429000"/>
            <a:ext cx="8096250" cy="1095375"/>
          </a:xfrm>
          <a:prstGeom prst="roundRect">
            <a:avLst>
              <a:gd name="adj" fmla="val 12174"/>
            </a:avLst>
          </a:prstGeom>
          <a:solidFill>
            <a:srgbClr val="FFD23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704850" y="2524125"/>
            <a:ext cx="1619250" cy="95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7"/>
          <p:cNvSpPr/>
          <p:nvPr/>
        </p:nvSpPr>
        <p:spPr>
          <a:xfrm>
            <a:off x="2752725" y="2524125"/>
            <a:ext cx="1619250" cy="95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4800600" y="2524125"/>
            <a:ext cx="1619250" cy="95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" name="Shape 9"/>
          <p:cNvSpPr/>
          <p:nvPr/>
        </p:nvSpPr>
        <p:spPr>
          <a:xfrm>
            <a:off x="6848475" y="2524125"/>
            <a:ext cx="1619250" cy="95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10"/>
          <p:cNvSpPr/>
          <p:nvPr/>
        </p:nvSpPr>
        <p:spPr>
          <a:xfrm>
            <a:off x="704850" y="3857625"/>
            <a:ext cx="2314575" cy="552450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3109912" y="3857625"/>
            <a:ext cx="2314575" cy="552450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514975" y="3857625"/>
            <a:ext cx="3076575" cy="552450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71500" y="857250"/>
            <a:ext cx="7250906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31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这节课的"宝藏积木" 💎</a:t>
            </a:r>
            <a:endParaRPr lang="en-US" sz="3150" dirty="0"/>
          </a:p>
        </p:txBody>
      </p:sp>
      <p:sp>
        <p:nvSpPr>
          <p:cNvPr id="17" name="Text 14"/>
          <p:cNvSpPr/>
          <p:nvPr/>
        </p:nvSpPr>
        <p:spPr>
          <a:xfrm>
            <a:off x="704850" y="1905000"/>
            <a:ext cx="67675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📍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704850" y="2190750"/>
            <a:ext cx="164353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运动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04850" y="2595563"/>
            <a:ext cx="1643539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移到 x: y: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在 N 秒内滑行到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将 x/y 坐标增加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2752725" y="1905000"/>
            <a:ext cx="67675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752725" y="2190750"/>
            <a:ext cx="164353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外观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2752725" y="2595563"/>
            <a:ext cx="1643539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显示 / 隐藏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换成造型 N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说 "..." N 秒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4800600" y="1905000"/>
            <a:ext cx="67675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⚙️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4800600" y="2190750"/>
            <a:ext cx="164353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控制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4800600" y="2595563"/>
            <a:ext cx="1643539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重复执行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如果 ... 那么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等待 N 秒</a:t>
            </a:r>
            <a:endParaRPr lang="en-US" sz="750" dirty="0"/>
          </a:p>
        </p:txBody>
      </p:sp>
      <p:sp>
        <p:nvSpPr>
          <p:cNvPr id="26" name="Text 23"/>
          <p:cNvSpPr/>
          <p:nvPr/>
        </p:nvSpPr>
        <p:spPr>
          <a:xfrm>
            <a:off x="6848475" y="1905000"/>
            <a:ext cx="67675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</a:t>
            </a:r>
            <a:endParaRPr lang="en-US" sz="1800" dirty="0"/>
          </a:p>
        </p:txBody>
      </p:sp>
      <p:sp>
        <p:nvSpPr>
          <p:cNvPr id="27" name="Text 24"/>
          <p:cNvSpPr/>
          <p:nvPr/>
        </p:nvSpPr>
        <p:spPr>
          <a:xfrm>
            <a:off x="6848475" y="2190750"/>
            <a:ext cx="164353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侦测 + 运算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6848475" y="2595563"/>
            <a:ext cx="1643539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碰到 (角色) ?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在 1 和 8 之间取随机数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7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▸ x 坐标 &gt; N</a:t>
            </a:r>
            <a:endParaRPr lang="en-US" sz="750" dirty="0"/>
          </a:p>
        </p:txBody>
      </p:sp>
      <p:sp>
        <p:nvSpPr>
          <p:cNvPr id="29" name="Text 26"/>
          <p:cNvSpPr/>
          <p:nvPr/>
        </p:nvSpPr>
        <p:spPr>
          <a:xfrm>
            <a:off x="704850" y="3524250"/>
            <a:ext cx="145018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 核心思路</a:t>
            </a:r>
            <a:endParaRPr lang="en-US" sz="1350" dirty="0"/>
          </a:p>
        </p:txBody>
      </p:sp>
      <p:sp>
        <p:nvSpPr>
          <p:cNvPr id="30" name="Text 27"/>
          <p:cNvSpPr/>
          <p:nvPr/>
        </p:nvSpPr>
        <p:spPr>
          <a:xfrm>
            <a:off x="800100" y="3905250"/>
            <a:ext cx="2126932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① 随机性</a:t>
            </a:r>
            <a:endParaRPr lang="en-US" sz="820" dirty="0"/>
          </a:p>
        </p:txBody>
      </p:sp>
      <p:sp>
        <p:nvSpPr>
          <p:cNvPr id="31" name="Text 28"/>
          <p:cNvSpPr/>
          <p:nvPr/>
        </p:nvSpPr>
        <p:spPr>
          <a:xfrm>
            <a:off x="800100" y="4048125"/>
            <a:ext cx="2126932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取随机数 → 让车的造型 / 时间不一样</a:t>
            </a:r>
            <a:endParaRPr lang="en-US" sz="670" dirty="0"/>
          </a:p>
        </p:txBody>
      </p:sp>
      <p:sp>
        <p:nvSpPr>
          <p:cNvPr id="32" name="Text 29"/>
          <p:cNvSpPr/>
          <p:nvPr/>
        </p:nvSpPr>
        <p:spPr>
          <a:xfrm>
            <a:off x="3205162" y="3905250"/>
            <a:ext cx="2126932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② 循环 + 判断</a:t>
            </a:r>
            <a:endParaRPr lang="en-US" sz="820" dirty="0"/>
          </a:p>
        </p:txBody>
      </p:sp>
      <p:sp>
        <p:nvSpPr>
          <p:cNvPr id="33" name="Text 30"/>
          <p:cNvSpPr/>
          <p:nvPr/>
        </p:nvSpPr>
        <p:spPr>
          <a:xfrm>
            <a:off x="3205162" y="4048125"/>
            <a:ext cx="2126932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重复执行 + 如果...那么 → 游戏一直运行</a:t>
            </a:r>
            <a:endParaRPr lang="en-US" sz="670" dirty="0"/>
          </a:p>
        </p:txBody>
      </p:sp>
      <p:sp>
        <p:nvSpPr>
          <p:cNvPr id="34" name="Text 31"/>
          <p:cNvSpPr/>
          <p:nvPr/>
        </p:nvSpPr>
        <p:spPr>
          <a:xfrm>
            <a:off x="5610225" y="3905250"/>
            <a:ext cx="2900362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9B6B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③ 类比迁移</a:t>
            </a:r>
            <a:endParaRPr lang="en-US" sz="820" dirty="0"/>
          </a:p>
        </p:txBody>
      </p:sp>
      <p:sp>
        <p:nvSpPr>
          <p:cNvPr id="35" name="Text 32"/>
          <p:cNvSpPr/>
          <p:nvPr/>
        </p:nvSpPr>
        <p:spPr>
          <a:xfrm>
            <a:off x="5610225" y="4048125"/>
            <a:ext cx="2900362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45"/>
              </a:lnSpc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把"小猫走"和"弹板"的旧知识 → 组合成新游戏</a:t>
            </a:r>
            <a:endParaRPr lang="en-US" sz="670" dirty="0"/>
          </a:p>
        </p:txBody>
      </p:sp>
      <p:sp>
        <p:nvSpPr>
          <p:cNvPr id="36" name="Text 3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37" name="Text 3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26 / 29</a:t>
            </a:r>
            <a:endParaRPr lang="en-US" sz="67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Text 1"/>
          <p:cNvSpPr/>
          <p:nvPr/>
        </p:nvSpPr>
        <p:spPr>
          <a:xfrm>
            <a:off x="6572250" y="-381000"/>
            <a:ext cx="3867150" cy="2857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300"/>
              </a:lnSpc>
              <a:buNone/>
            </a:pPr>
            <a:r>
              <a:rPr lang="en-US" sz="18000" b="1" i="1" dirty="0">
                <a:solidFill>
                  <a:srgbClr val="4ECDC4">
                    <a:alpha val="10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</a:t>
            </a:r>
            <a:endParaRPr lang="en-US" sz="18000" dirty="0"/>
          </a:p>
        </p:txBody>
      </p:sp>
      <p:sp>
        <p:nvSpPr>
          <p:cNvPr id="4" name="Text 2"/>
          <p:cNvSpPr/>
          <p:nvPr/>
        </p:nvSpPr>
        <p:spPr>
          <a:xfrm>
            <a:off x="571500" y="381000"/>
            <a:ext cx="1189149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总结回顾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 rot="-120000">
            <a:off x="571500" y="2047875"/>
            <a:ext cx="2000250" cy="1381125"/>
          </a:xfrm>
          <a:prstGeom prst="roundRect">
            <a:avLst>
              <a:gd name="adj" fmla="val 9655"/>
            </a:avLst>
          </a:prstGeom>
          <a:solidFill>
            <a:srgbClr val="FFD23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 rot="120000">
            <a:off x="2667000" y="2047875"/>
            <a:ext cx="2000250" cy="1381125"/>
          </a:xfrm>
          <a:prstGeom prst="roundRect">
            <a:avLst>
              <a:gd name="adj" fmla="val 9655"/>
            </a:avLst>
          </a:prstGeom>
          <a:solidFill>
            <a:srgbClr val="FF6B9D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 rot="-120000">
            <a:off x="4762500" y="2047875"/>
            <a:ext cx="2000250" cy="1381125"/>
          </a:xfrm>
          <a:prstGeom prst="roundRect">
            <a:avLst>
              <a:gd name="adj" fmla="val 9655"/>
            </a:avLst>
          </a:prstGeom>
          <a:solidFill>
            <a:srgbClr val="4ECDC4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 rot="120000">
            <a:off x="6858000" y="2047875"/>
            <a:ext cx="1857375" cy="1381125"/>
          </a:xfrm>
          <a:prstGeom prst="roundRect">
            <a:avLst>
              <a:gd name="adj" fmla="val 9655"/>
            </a:avLst>
          </a:prstGeom>
          <a:solidFill>
            <a:srgbClr val="9B6B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571500" y="3619500"/>
            <a:ext cx="8143875" cy="904875"/>
          </a:xfrm>
          <a:prstGeom prst="roundRect">
            <a:avLst>
              <a:gd name="adj" fmla="val 14737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4757">
                <a:alpha val="10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704850" y="3714750"/>
            <a:ext cx="1353502" cy="238125"/>
          </a:xfrm>
          <a:prstGeom prst="roundRect">
            <a:avLst>
              <a:gd name="adj" fmla="val 48000"/>
            </a:avLst>
          </a:prstGeom>
          <a:solidFill>
            <a:srgbClr val="FF4757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🚸 安全小贴士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571500" y="857250"/>
            <a:ext cx="7250906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780"/>
              </a:lnSpc>
              <a:buNone/>
            </a:pPr>
            <a:r>
              <a:rPr lang="en-US" sz="36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今天我们做了什么</a:t>
            </a:r>
            <a:pPr algn="l" indent="0" marL="0">
              <a:buNone/>
            </a:pPr>
            <a:endParaRPr lang="en-US" sz="3600" dirty="0"/>
          </a:p>
          <a:p>
            <a:pPr algn="l" indent="0" marL="0">
              <a:lnSpc>
                <a:spcPts val="3780"/>
              </a:lnSpc>
              <a:buNone/>
            </a:pPr>
            <a:r>
              <a:rPr lang="en-US" sz="36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了不起的事情？🌟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704850" y="2143125"/>
            <a:ext cx="386715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04850" y="247650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完成一个游戏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704850" y="2762250"/>
            <a:ext cx="174021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从零开始做出了完整的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"过马路"游戏 ✨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2800350" y="2143125"/>
            <a:ext cx="386715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2800350" y="247650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学会"造型变换"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2800350" y="2762250"/>
            <a:ext cx="174021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一个角色 + 8 个造型，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让画面变化更丰富 🌈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4895850" y="2143125"/>
            <a:ext cx="386715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4895850" y="247650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用上"随机数"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895850" y="2762250"/>
            <a:ext cx="174021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让车的时间和造型都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不一样，更像真实马路 🛣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6991350" y="2143125"/>
            <a:ext cx="386715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6991350" y="2476500"/>
            <a:ext cx="159519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掌握"碰撞判定"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991350" y="2762250"/>
            <a:ext cx="159519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用"如果...那么"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让游戏会判断输赢 ⚖️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704850" y="4048125"/>
            <a:ext cx="802433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游戏里被撞了可以重来 → 但现实中过马路一定要：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🚦 看红绿灯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　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👀 左右看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　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4ECDC4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🚸 走斑马线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　</a:t>
            </a:r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8C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🚫 不玩耍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6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27 / 29</a:t>
            </a:r>
            <a:endParaRPr lang="en-US" sz="67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81000"/>
            <a:ext cx="1189149" cy="295275"/>
          </a:xfrm>
          <a:prstGeom prst="roundRect">
            <a:avLst>
              <a:gd name="adj" fmla="val 50000"/>
            </a:avLst>
          </a:prstGeom>
          <a:solidFill>
            <a:srgbClr val="F5A623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课后作业</a:t>
            </a:r>
            <a:endParaRPr lang="en-US" sz="900" dirty="0"/>
          </a:p>
        </p:txBody>
      </p:sp>
      <p:sp>
        <p:nvSpPr>
          <p:cNvPr id="4" name="Shape 1"/>
          <p:cNvSpPr/>
          <p:nvPr/>
        </p:nvSpPr>
        <p:spPr>
          <a:xfrm>
            <a:off x="571500" y="1809750"/>
            <a:ext cx="4048125" cy="2619375"/>
          </a:xfrm>
          <a:prstGeom prst="roundRect">
            <a:avLst>
              <a:gd name="adj" fmla="val 5091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FF6B9D">
                <a:alpha val="100000"/>
              </a:srgbClr>
            </a:outerShdw>
          </a:effectLst>
        </p:spPr>
      </p:sp>
      <p:sp>
        <p:nvSpPr>
          <p:cNvPr id="5" name="Shape 2"/>
          <p:cNvSpPr/>
          <p:nvPr/>
        </p:nvSpPr>
        <p:spPr>
          <a:xfrm>
            <a:off x="4762500" y="1809750"/>
            <a:ext cx="3952875" cy="2619375"/>
          </a:xfrm>
          <a:prstGeom prst="roundRect">
            <a:avLst>
              <a:gd name="adj" fmla="val 5091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4ECDC4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704850" y="1905000"/>
            <a:ext cx="966787" cy="266700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★ 必做</a:t>
            </a:r>
            <a:endParaRPr lang="en-US" sz="970" dirty="0"/>
          </a:p>
        </p:txBody>
      </p:sp>
      <p:sp>
        <p:nvSpPr>
          <p:cNvPr id="7" name="Shape 4"/>
          <p:cNvSpPr/>
          <p:nvPr/>
        </p:nvSpPr>
        <p:spPr>
          <a:xfrm>
            <a:off x="704850" y="2667000"/>
            <a:ext cx="3714750" cy="14288"/>
          </a:xfrm>
          <a:prstGeom prst="rect">
            <a:avLst/>
          </a:prstGeom>
          <a:solidFill>
            <a:srgbClr val="FF6B9D"/>
          </a:solidFill>
          <a:ln/>
        </p:spPr>
      </p:sp>
      <p:sp>
        <p:nvSpPr>
          <p:cNvPr id="8" name="Text 5"/>
          <p:cNvSpPr/>
          <p:nvPr/>
        </p:nvSpPr>
        <p:spPr>
          <a:xfrm>
            <a:off x="4895850" y="1905000"/>
            <a:ext cx="966787" cy="266700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★★ 选做</a:t>
            </a:r>
            <a:endParaRPr lang="en-US" sz="970" dirty="0"/>
          </a:p>
        </p:txBody>
      </p:sp>
      <p:sp>
        <p:nvSpPr>
          <p:cNvPr id="9" name="Shape 6"/>
          <p:cNvSpPr/>
          <p:nvPr/>
        </p:nvSpPr>
        <p:spPr>
          <a:xfrm>
            <a:off x="4895850" y="2667000"/>
            <a:ext cx="3714750" cy="14288"/>
          </a:xfrm>
          <a:prstGeom prst="rect">
            <a:avLst/>
          </a:prstGeom>
          <a:solidFill>
            <a:srgbClr val="4ECDC4"/>
          </a:solidFill>
          <a:ln/>
        </p:spPr>
      </p:sp>
      <p:sp>
        <p:nvSpPr>
          <p:cNvPr id="10" name="Text 7"/>
          <p:cNvSpPr/>
          <p:nvPr/>
        </p:nvSpPr>
        <p:spPr>
          <a:xfrm>
            <a:off x="4895850" y="3048000"/>
            <a:ext cx="2010918" cy="304800"/>
          </a:xfrm>
          <a:prstGeom prst="roundRect">
            <a:avLst>
              <a:gd name="adj" fmla="val 21875"/>
            </a:avLst>
          </a:prstGeom>
          <a:solidFill>
            <a:srgbClr val="FFF5DC"/>
          </a:solidFill>
          <a:ln w="9525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🚕 增加一辆新车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6800850" y="3048000"/>
            <a:ext cx="2010918" cy="304800"/>
          </a:xfrm>
          <a:prstGeom prst="roundRect">
            <a:avLst>
              <a:gd name="adj" fmla="val 21875"/>
            </a:avLst>
          </a:prstGeom>
          <a:solidFill>
            <a:srgbClr val="FFD0DF"/>
          </a:solidFill>
          <a:ln w="9525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🏆 加一个计分系统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4895850" y="3429000"/>
            <a:ext cx="2010918" cy="304800"/>
          </a:xfrm>
          <a:prstGeom prst="roundRect">
            <a:avLst>
              <a:gd name="adj" fmla="val 21875"/>
            </a:avLst>
          </a:prstGeom>
          <a:solidFill>
            <a:srgbClr val="E6FBF8"/>
          </a:solidFill>
          <a:ln w="9525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🔊 加背景音乐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6800850" y="3429000"/>
            <a:ext cx="2010918" cy="304800"/>
          </a:xfrm>
          <a:prstGeom prst="roundRect">
            <a:avLst>
              <a:gd name="adj" fmla="val 21875"/>
            </a:avLst>
          </a:prstGeom>
          <a:solidFill>
            <a:srgbClr val="E8F4FF"/>
          </a:solidFill>
          <a:ln w="9525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🌃 换一个夜晚背景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4895850" y="3810000"/>
            <a:ext cx="3944493" cy="304800"/>
          </a:xfrm>
          <a:prstGeom prst="roundRect">
            <a:avLst>
              <a:gd name="adj" fmla="val 21875"/>
            </a:avLst>
          </a:prstGeom>
          <a:solidFill>
            <a:srgbClr val="FFD23F"/>
          </a:solidFill>
          <a:ln w="9525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🚥 加入红绿灯：红灯时车停下来，绿灯时车才能走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571500" y="857250"/>
            <a:ext cx="676751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小超人作业本 📓</a:t>
            </a:r>
            <a:endParaRPr lang="en-US" sz="3300" dirty="0"/>
          </a:p>
        </p:txBody>
      </p:sp>
      <p:sp>
        <p:nvSpPr>
          <p:cNvPr id="16" name="Text 13"/>
          <p:cNvSpPr/>
          <p:nvPr/>
        </p:nvSpPr>
        <p:spPr>
          <a:xfrm>
            <a:off x="704850" y="228600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把游戏分享给家人玩 🎮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704850" y="2762250"/>
            <a:ext cx="377047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 件事：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704850" y="3048000"/>
            <a:ext cx="3770471" cy="1238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让爸爸妈妈玩 3 次，看看谁分高 🏆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用一句话讲清楚游戏怎么编的 🗣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把作品保存到云端 → 标题 "我的过马路 v1" ☁️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56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📷 完成后让爸爸妈妈拍张玩游戏的合照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4895850" y="228600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改造你的游戏 🚀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4895850" y="2762250"/>
            <a:ext cx="377047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任选 1-2 个挑战：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4895850" y="4167187"/>
            <a:ext cx="3770471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3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完成挑战的同学下节课会有</a:t>
            </a:r>
            <a:pPr algn="l" indent="0" marL="0">
              <a:buNone/>
            </a:pPr>
            <a:r>
              <a:rPr lang="en-US" sz="63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"过马路小达人"</a:t>
            </a:r>
            <a:pPr algn="l" indent="0" marL="0">
              <a:buNone/>
            </a:pPr>
            <a:r>
              <a:rPr lang="en-US" sz="63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勋章 🏅</a:t>
            </a:r>
            <a:endParaRPr lang="en-US" sz="63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28 / 29</a:t>
            </a:r>
            <a:endParaRPr lang="en-US" sz="67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952500" y="-952500"/>
            <a:ext cx="2857500" cy="2857500"/>
          </a:xfrm>
          <a:prstGeom prst="ellipse">
            <a:avLst/>
          </a:prstGeom>
          <a:solidFill>
            <a:srgbClr val="FFD23F">
              <a:alpha val="25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7143750" y="3810000"/>
            <a:ext cx="2857500" cy="2857500"/>
          </a:xfrm>
          <a:prstGeom prst="ellipse">
            <a:avLst/>
          </a:prstGeom>
          <a:solidFill>
            <a:srgbClr val="FF6B9D">
              <a:alpha val="2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0" y="4667250"/>
            <a:ext cx="9144000" cy="476250"/>
          </a:xfrm>
          <a:prstGeom prst="rect">
            <a:avLst/>
          </a:prstGeom>
          <a:solidFill>
            <a:srgbClr val="1A2B4B"/>
          </a:solidFill>
          <a:ln/>
        </p:spPr>
      </p:sp>
      <p:sp>
        <p:nvSpPr>
          <p:cNvPr id="6" name="Text 3"/>
          <p:cNvSpPr/>
          <p:nvPr/>
        </p:nvSpPr>
        <p:spPr>
          <a:xfrm rot="-240000">
            <a:off x="571500" y="3619500"/>
            <a:ext cx="1479185" cy="409575"/>
          </a:xfrm>
          <a:prstGeom prst="roundRect">
            <a:avLst>
              <a:gd name="adj" fmla="val 46512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 你们最棒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 rot="180000">
            <a:off x="2143125" y="3619500"/>
            <a:ext cx="1479185" cy="409575"/>
          </a:xfrm>
          <a:prstGeom prst="roundRect">
            <a:avLst>
              <a:gd name="adj" fmla="val 46512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📷 别忘了拍合照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 rot="-120000">
            <a:off x="3714750" y="3619500"/>
            <a:ext cx="1479185" cy="409575"/>
          </a:xfrm>
          <a:prstGeom prst="roundRect">
            <a:avLst>
              <a:gd name="adj" fmla="val 46512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👋 下节课见</a:t>
            </a:r>
            <a:endParaRPr lang="en-US" sz="9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667250"/>
            <a:ext cx="9144000" cy="285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 rot="-360000">
            <a:off x="5143500" y="1143000"/>
            <a:ext cx="1392174" cy="609600"/>
          </a:xfrm>
          <a:prstGeom prst="roundRect">
            <a:avLst>
              <a:gd name="adj" fmla="val 4687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40"/>
              </a:lnSpc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辛苦啦！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381000" y="952500"/>
            <a:ext cx="5704046" cy="2286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0"/>
              </a:lnSpc>
              <a:buNone/>
            </a:pPr>
            <a:r>
              <a:rPr lang="en-US" sz="14250" spc="713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4250" dirty="0"/>
          </a:p>
        </p:txBody>
      </p:sp>
      <p:sp>
        <p:nvSpPr>
          <p:cNvPr id="12" name="Text 8"/>
          <p:cNvSpPr/>
          <p:nvPr/>
        </p:nvSpPr>
        <p:spPr>
          <a:xfrm>
            <a:off x="571500" y="3143250"/>
            <a:ext cx="531733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谢谢同学们的认真和创造力 ✨</a:t>
            </a:r>
            <a:endParaRPr lang="en-US" sz="1650" dirty="0"/>
          </a:p>
        </p:txBody>
      </p:sp>
      <p:sp>
        <p:nvSpPr>
          <p:cNvPr id="13" name="Text 9"/>
          <p:cNvSpPr/>
          <p:nvPr/>
        </p:nvSpPr>
        <p:spPr>
          <a:xfrm>
            <a:off x="666750" y="4810125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00" dirty="0"/>
          </a:p>
        </p:txBody>
      </p:sp>
      <p:sp>
        <p:nvSpPr>
          <p:cNvPr id="14" name="Text 10"/>
          <p:cNvSpPr/>
          <p:nvPr/>
        </p:nvSpPr>
        <p:spPr>
          <a:xfrm>
            <a:off x="6905625" y="4810125"/>
            <a:ext cx="2078593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L2-21 · Scratch · Made with Love</a:t>
            </a:r>
            <a:endParaRPr lang="en-US" sz="8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952500" y="-952500"/>
            <a:ext cx="2857500" cy="2857500"/>
          </a:xfrm>
          <a:prstGeom prst="ellipse">
            <a:avLst/>
          </a:prstGeom>
          <a:solidFill>
            <a:srgbClr val="FFD23F">
              <a:alpha val="3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7620000" y="3619500"/>
            <a:ext cx="2381250" cy="2381250"/>
          </a:xfrm>
          <a:prstGeom prst="ellipse">
            <a:avLst/>
          </a:prstGeom>
          <a:solidFill>
            <a:srgbClr val="FF6B9D">
              <a:alpha val="2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81000"/>
            <a:ext cx="995791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🌞 暖场时间</a:t>
            </a:r>
            <a:endParaRPr lang="en-US" sz="900" dirty="0"/>
          </a:p>
        </p:txBody>
      </p:sp>
      <p:sp>
        <p:nvSpPr>
          <p:cNvPr id="6" name="Shape 3"/>
          <p:cNvSpPr/>
          <p:nvPr/>
        </p:nvSpPr>
        <p:spPr>
          <a:xfrm>
            <a:off x="571500" y="2571750"/>
            <a:ext cx="1657350" cy="1276350"/>
          </a:xfrm>
          <a:prstGeom prst="roundRect">
            <a:avLst>
              <a:gd name="adj" fmla="val 10448"/>
            </a:avLst>
          </a:prstGeom>
          <a:solidFill>
            <a:srgbClr val="1E88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2357438" y="2571750"/>
            <a:ext cx="1657350" cy="1276350"/>
          </a:xfrm>
          <a:prstGeom prst="roundRect">
            <a:avLst>
              <a:gd name="adj" fmla="val 10448"/>
            </a:avLst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4143375" y="2571750"/>
            <a:ext cx="1657350" cy="1276350"/>
          </a:xfrm>
          <a:prstGeom prst="roundRect">
            <a:avLst>
              <a:gd name="adj" fmla="val 10448"/>
            </a:avLst>
          </a:prstGeom>
          <a:solidFill>
            <a:srgbClr val="FF8C42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71500" y="4000500"/>
            <a:ext cx="5219700" cy="552450"/>
          </a:xfrm>
          <a:prstGeom prst="roundRect">
            <a:avLst>
              <a:gd name="adj" fmla="val 17241"/>
            </a:avLst>
          </a:prstGeom>
          <a:solidFill>
            <a:srgbClr val="FFF5DC"/>
          </a:solidFill>
          <a:ln w="14288">
            <a:solidFill>
              <a:srgbClr val="F5A623"/>
            </a:solidFill>
            <a:prstDash val="dash"/>
          </a:ln>
        </p:spPr>
      </p:sp>
      <p:sp>
        <p:nvSpPr>
          <p:cNvPr id="10" name="Text 7"/>
          <p:cNvSpPr/>
          <p:nvPr/>
        </p:nvSpPr>
        <p:spPr>
          <a:xfrm>
            <a:off x="1619250" y="419100"/>
            <a:ext cx="966787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10 min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571500" y="952500"/>
            <a:ext cx="6284119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455"/>
              </a:lnSpc>
              <a:buNone/>
            </a:pPr>
            <a:r>
              <a:rPr lang="en-US" sz="4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每天上学，你</a:t>
            </a:r>
            <a:pPr algn="l" indent="0" marL="0">
              <a:buNone/>
            </a:pPr>
            <a:endParaRPr lang="en-US" sz="4050" dirty="0"/>
          </a:p>
          <a:p>
            <a:pPr algn="l" indent="0" marL="0">
              <a:lnSpc>
                <a:spcPts val="4455"/>
              </a:lnSpc>
              <a:buNone/>
            </a:pPr>
            <a:r>
              <a:rPr lang="en-US" sz="4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是怎么过马路的？</a:t>
            </a:r>
            <a:endParaRPr lang="en-US" sz="4050" dirty="0"/>
          </a:p>
        </p:txBody>
      </p:sp>
      <p:sp>
        <p:nvSpPr>
          <p:cNvPr id="12" name="Text 9"/>
          <p:cNvSpPr/>
          <p:nvPr/>
        </p:nvSpPr>
        <p:spPr>
          <a:xfrm>
            <a:off x="666750" y="2667000"/>
            <a:ext cx="38671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A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1428750" y="2714625"/>
            <a:ext cx="67675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202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🚦</a:t>
            </a:r>
            <a:endParaRPr lang="en-US" sz="2020" dirty="0"/>
          </a:p>
        </p:txBody>
      </p:sp>
      <p:sp>
        <p:nvSpPr>
          <p:cNvPr id="14" name="Text 11"/>
          <p:cNvSpPr/>
          <p:nvPr/>
        </p:nvSpPr>
        <p:spPr>
          <a:xfrm>
            <a:off x="666750" y="3095625"/>
            <a:ext cx="145018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看红绿灯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66750" y="3381375"/>
            <a:ext cx="145018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BFE0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红灯停、绿灯行、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BFE0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黄灯亮了等一等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2452688" y="2667000"/>
            <a:ext cx="38671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B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3214687" y="2714625"/>
            <a:ext cx="67675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202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👀</a:t>
            </a:r>
            <a:endParaRPr lang="en-US" sz="2020" dirty="0"/>
          </a:p>
        </p:txBody>
      </p:sp>
      <p:sp>
        <p:nvSpPr>
          <p:cNvPr id="18" name="Text 15"/>
          <p:cNvSpPr/>
          <p:nvPr/>
        </p:nvSpPr>
        <p:spPr>
          <a:xfrm>
            <a:off x="2452688" y="3095625"/>
            <a:ext cx="145018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看车流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2452688" y="3381375"/>
            <a:ext cx="145018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E6FBF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左看看右看看，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E6FBF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没车了再走过去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4238625" y="2667000"/>
            <a:ext cx="38671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C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5000625" y="2714625"/>
            <a:ext cx="676751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202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🚸</a:t>
            </a:r>
            <a:endParaRPr lang="en-US" sz="2020" dirty="0"/>
          </a:p>
        </p:txBody>
      </p:sp>
      <p:sp>
        <p:nvSpPr>
          <p:cNvPr id="22" name="Text 19"/>
          <p:cNvSpPr/>
          <p:nvPr/>
        </p:nvSpPr>
        <p:spPr>
          <a:xfrm>
            <a:off x="4238625" y="3095625"/>
            <a:ext cx="145018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走斑马线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4238625" y="3381375"/>
            <a:ext cx="145018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FFF5D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永远走人行横道，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FFF5D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不在马路上玩耍</a:t>
            </a:r>
            <a:endParaRPr lang="en-US" sz="750" dirty="0"/>
          </a:p>
        </p:txBody>
      </p:sp>
      <p:sp>
        <p:nvSpPr>
          <p:cNvPr id="24" name="Text 21"/>
          <p:cNvSpPr/>
          <p:nvPr/>
        </p:nvSpPr>
        <p:spPr>
          <a:xfrm>
            <a:off x="704850" y="4071938"/>
            <a:ext cx="580072" cy="1714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5A62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讲稿提示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704850" y="4262438"/>
            <a:ext cx="502729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02"/>
              </a:lnSpc>
              <a:buNone/>
            </a:pPr>
            <a:r>
              <a:rPr lang="en-US" sz="78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让学生举手投票 A/B/C，鼓励 2-3 位学生分享自己上下学的真实经历，自然引出"如果让你帮丞相哥哥编一个过马路游戏，你会怎么设计？"</a:t>
            </a:r>
            <a:endParaRPr lang="en-US" sz="78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29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092470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温故知新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1714500"/>
            <a:ext cx="1943100" cy="704850"/>
          </a:xfrm>
          <a:prstGeom prst="roundRect">
            <a:avLst>
              <a:gd name="adj" fmla="val 13514"/>
            </a:avLst>
          </a:prstGeom>
          <a:solidFill>
            <a:srgbClr val="FFD23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643188" y="1714500"/>
            <a:ext cx="1943100" cy="704850"/>
          </a:xfrm>
          <a:prstGeom prst="roundRect">
            <a:avLst>
              <a:gd name="adj" fmla="val 13514"/>
            </a:avLst>
          </a:prstGeom>
          <a:solidFill>
            <a:srgbClr val="1E88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714875" y="1714500"/>
            <a:ext cx="1943100" cy="704850"/>
          </a:xfrm>
          <a:prstGeom prst="roundRect">
            <a:avLst>
              <a:gd name="adj" fmla="val 13514"/>
            </a:avLst>
          </a:prstGeom>
          <a:solidFill>
            <a:srgbClr val="FF8C42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71500" y="2571750"/>
            <a:ext cx="1943100" cy="704850"/>
          </a:xfrm>
          <a:prstGeom prst="roundRect">
            <a:avLst>
              <a:gd name="adj" fmla="val 13514"/>
            </a:avLst>
          </a:prstGeom>
          <a:solidFill>
            <a:srgbClr val="FF6B9D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2643188" y="2571750"/>
            <a:ext cx="1943100" cy="704850"/>
          </a:xfrm>
          <a:prstGeom prst="roundRect">
            <a:avLst>
              <a:gd name="adj" fmla="val 13514"/>
            </a:avLst>
          </a:prstGeom>
          <a:solidFill>
            <a:srgbClr val="9B6B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4714875" y="2571750"/>
            <a:ext cx="1943100" cy="704850"/>
          </a:xfrm>
          <a:prstGeom prst="roundRect">
            <a:avLst>
              <a:gd name="adj" fmla="val 13514"/>
            </a:avLst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71500" y="3429000"/>
            <a:ext cx="8029575" cy="1076325"/>
          </a:xfrm>
          <a:prstGeom prst="roundRect">
            <a:avLst>
              <a:gd name="adj" fmla="val 8850"/>
            </a:avLst>
          </a:prstGeom>
          <a:solidFill>
            <a:srgbClr val="FFF5DC"/>
          </a:solidFill>
          <a:ln w="14288">
            <a:solidFill>
              <a:srgbClr val="F5A623"/>
            </a:solidFill>
            <a:prstDash val="dash"/>
          </a:ln>
        </p:spPr>
      </p:sp>
      <p:sp>
        <p:nvSpPr>
          <p:cNvPr id="11" name="Shape 9"/>
          <p:cNvSpPr/>
          <p:nvPr/>
        </p:nvSpPr>
        <p:spPr>
          <a:xfrm>
            <a:off x="6905625" y="666750"/>
            <a:ext cx="1847850" cy="609600"/>
          </a:xfrm>
          <a:prstGeom prst="roundRect">
            <a:avLst>
              <a:gd name="adj" fmla="val 4687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7592467" y="800100"/>
            <a:ext cx="474166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350"/>
              </a:lnSpc>
              <a:buNone/>
            </a:pPr>
            <a:r>
              <a:rPr lang="en-US" sz="112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考考你们 💪</a:t>
            </a:r>
            <a:endParaRPr lang="en-US" sz="1120" dirty="0"/>
          </a:p>
        </p:txBody>
      </p:sp>
      <p:sp>
        <p:nvSpPr>
          <p:cNvPr id="13" name="Text 11"/>
          <p:cNvSpPr/>
          <p:nvPr/>
        </p:nvSpPr>
        <p:spPr>
          <a:xfrm>
            <a:off x="7572301" y="971550"/>
            <a:ext cx="514499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350"/>
              </a:lnSpc>
              <a:buNone/>
            </a:pPr>
            <a:r>
              <a:rPr lang="en-US" sz="112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都还记得吗？</a:t>
            </a:r>
            <a:endParaRPr lang="en-US" sz="1120" dirty="0"/>
          </a:p>
        </p:txBody>
      </p:sp>
      <p:sp>
        <p:nvSpPr>
          <p:cNvPr id="14" name="Text 12"/>
          <p:cNvSpPr/>
          <p:nvPr/>
        </p:nvSpPr>
        <p:spPr>
          <a:xfrm>
            <a:off x="1714500" y="419100"/>
            <a:ext cx="966787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5 min</a:t>
            </a:r>
            <a:endParaRPr lang="en-US" sz="1120" dirty="0"/>
          </a:p>
        </p:txBody>
      </p:sp>
      <p:sp>
        <p:nvSpPr>
          <p:cNvPr id="15" name="Text 13"/>
          <p:cNvSpPr/>
          <p:nvPr/>
        </p:nvSpPr>
        <p:spPr>
          <a:xfrm>
            <a:off x="571500" y="857250"/>
            <a:ext cx="5317331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31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这些积木，你还认识吗？</a:t>
            </a:r>
            <a:endParaRPr lang="en-US" sz="3150" dirty="0"/>
          </a:p>
        </p:txBody>
      </p:sp>
      <p:sp>
        <p:nvSpPr>
          <p:cNvPr id="16" name="Text 14"/>
          <p:cNvSpPr/>
          <p:nvPr/>
        </p:nvSpPr>
        <p:spPr>
          <a:xfrm>
            <a:off x="666750" y="180975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🟢 当 ▶ 被点击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66750" y="2047875"/>
            <a:ext cx="174021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事件类积木 · 程序的</a:t>
            </a:r>
            <a:pPr algn="l" indent="0" marL="0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启动按钮</a:t>
            </a:r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，整个作品的入口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2738438" y="180975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📍 移到 x: y: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2738438" y="2047875"/>
            <a:ext cx="174021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BFE0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运动类积木 · 让角色</a:t>
            </a:r>
            <a:pPr algn="l" indent="0" marL="0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BFE0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瞬间出现</a:t>
            </a:r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BFE0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在指定坐标位置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4810125" y="180975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重复执行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810125" y="2047875"/>
            <a:ext cx="174021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FFF5D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控制类积木 · 让里面的积木</a:t>
            </a:r>
            <a:pPr algn="l" indent="0" marL="0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FFF5D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一直执行</a:t>
            </a:r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FFF5D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下去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666750" y="266700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碰到 ?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66750" y="2905125"/>
            <a:ext cx="174021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FFD0D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侦测类积木 · 判断是否和某</a:t>
            </a:r>
            <a:pPr algn="l" indent="0" marL="0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FFD0D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角色或颜色相碰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2738438" y="266700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 消息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2738438" y="2905125"/>
            <a:ext cx="174021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E8F4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事件类积木 · 角色之间</a:t>
            </a:r>
            <a:pPr algn="l" indent="0" marL="0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E8F4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互相通讯</a:t>
            </a:r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E8F4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的信号灯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4810125" y="266700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👻 隐藏 / 显示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810125" y="2905125"/>
            <a:ext cx="174021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E6FBF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外观类积木 · 让角色</a:t>
            </a:r>
            <a:pPr algn="l" indent="0" marL="0">
              <a:lnSpc>
                <a:spcPts val="1050"/>
              </a:lnSpc>
              <a:buNone/>
            </a:pPr>
            <a:r>
              <a:rPr lang="en-US" sz="750" b="1" dirty="0">
                <a:solidFill>
                  <a:srgbClr val="E6FBF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消失或重新出现</a:t>
            </a:r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E6FBF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在舞台上</a:t>
            </a:r>
            <a:endParaRPr lang="en-US" sz="750" dirty="0"/>
          </a:p>
        </p:txBody>
      </p:sp>
      <p:sp>
        <p:nvSpPr>
          <p:cNvPr id="28" name="Text 26"/>
          <p:cNvSpPr/>
          <p:nvPr/>
        </p:nvSpPr>
        <p:spPr>
          <a:xfrm>
            <a:off x="704850" y="3524250"/>
            <a:ext cx="966787" cy="1714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5A62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讲稿 · 互动方式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704850" y="3714750"/>
            <a:ext cx="7830979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把 6 个积木盖住名称，让学生猜功能（不超过 1 分钟一个）；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鼓励学生用动作或例子说明，例如"重复执行"可以比喻成"我每天起床→上学→放学→睡觉，循环"；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200"/>
              </a:lnSpc>
              <a:buNone/>
            </a:pPr>
            <a:r>
              <a:rPr lang="en-US" sz="75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这 6 个积木本课全部会用到，提前唤起记忆。</a:t>
            </a:r>
            <a:endParaRPr lang="en-US" sz="750" dirty="0"/>
          </a:p>
        </p:txBody>
      </p:sp>
      <p:sp>
        <p:nvSpPr>
          <p:cNvPr id="30" name="Text 2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31" name="Text 2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29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38500"/>
            <a:ext cx="9144000" cy="1333500"/>
          </a:xfrm>
          <a:prstGeom prst="rect">
            <a:avLst/>
          </a:prstGeom>
          <a:solidFill>
            <a:srgbClr val="44557A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2286000"/>
            <a:ext cx="695325" cy="981075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375" y="2000250"/>
            <a:ext cx="790575" cy="1266825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5000" y="2381250"/>
            <a:ext cx="647700" cy="885825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48500" y="2095500"/>
            <a:ext cx="790575" cy="1171575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58125" y="2286000"/>
            <a:ext cx="695325" cy="981075"/>
          </a:xfrm>
          <a:prstGeom prst="rect">
            <a:avLst/>
          </a:prstGeom>
        </p:spPr>
      </p:pic>
      <p:sp>
        <p:nvSpPr>
          <p:cNvPr id="9" name="Shape 1"/>
          <p:cNvSpPr/>
          <p:nvPr/>
        </p:nvSpPr>
        <p:spPr>
          <a:xfrm>
            <a:off x="7810500" y="381000"/>
            <a:ext cx="809625" cy="809625"/>
          </a:xfrm>
          <a:prstGeom prst="ellipse">
            <a:avLst/>
          </a:prstGeom>
          <a:solidFill>
            <a:srgbClr val="FFD23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000000">
                <a:alpha val="10000"/>
              </a:srgbClr>
            </a:outerShdw>
          </a:effectLst>
        </p:spPr>
      </p:sp>
      <p:sp>
        <p:nvSpPr>
          <p:cNvPr id="10" name="Shape 2"/>
          <p:cNvSpPr/>
          <p:nvPr/>
        </p:nvSpPr>
        <p:spPr>
          <a:xfrm>
            <a:off x="0" y="3762375"/>
            <a:ext cx="9144000" cy="28575"/>
          </a:xfrm>
          <a:prstGeom prst="rect">
            <a:avLst/>
          </a:prstGeom>
          <a:solidFill>
            <a:srgbClr val="FFD23F"/>
          </a:solidFill>
          <a:ln/>
          <a:effectLst>
            <a:outerShdw sx="100000" sy="100000" kx="0" ky="0" algn="bl" rotWithShape="0" blurRad="101600" dist="285750" dir="5400000">
              <a:srgbClr val="FFD23F">
                <a:alpha val="100000"/>
              </a:srgbClr>
            </a:outerShdw>
          </a:effectLst>
        </p:spPr>
      </p:sp>
      <p:pic>
        <p:nvPicPr>
          <p:cNvPr id="1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3895725"/>
            <a:ext cx="9144000" cy="66675"/>
          </a:xfrm>
          <a:prstGeom prst="rect">
            <a:avLst/>
          </a:prstGeom>
        </p:spPr>
      </p:pic>
      <p:sp>
        <p:nvSpPr>
          <p:cNvPr id="12" name="Text 3"/>
          <p:cNvSpPr/>
          <p:nvPr/>
        </p:nvSpPr>
        <p:spPr>
          <a:xfrm>
            <a:off x="7810500" y="571500"/>
            <a:ext cx="77343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☀️</a:t>
            </a:r>
            <a:endParaRPr lang="en-US" sz="2250" dirty="0"/>
          </a:p>
        </p:txBody>
      </p:sp>
      <p:sp>
        <p:nvSpPr>
          <p:cNvPr id="13" name="Text 4"/>
          <p:cNvSpPr/>
          <p:nvPr/>
        </p:nvSpPr>
        <p:spPr>
          <a:xfrm>
            <a:off x="571500" y="381000"/>
            <a:ext cx="995791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00" dirty="0"/>
          </a:p>
        </p:txBody>
      </p:sp>
      <p:sp>
        <p:nvSpPr>
          <p:cNvPr id="14" name="Shape 5"/>
          <p:cNvSpPr/>
          <p:nvPr/>
        </p:nvSpPr>
        <p:spPr>
          <a:xfrm>
            <a:off x="571500" y="952500"/>
            <a:ext cx="5276850" cy="1657350"/>
          </a:xfrm>
          <a:prstGeom prst="roundRect">
            <a:avLst>
              <a:gd name="adj" fmla="val 919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1A2B4B">
                <a:alpha val="100000"/>
              </a:srgbClr>
            </a:outerShdw>
          </a:effectLst>
        </p:spPr>
      </p:sp>
      <p:sp>
        <p:nvSpPr>
          <p:cNvPr id="15" name="Shape 6"/>
          <p:cNvSpPr/>
          <p:nvPr/>
        </p:nvSpPr>
        <p:spPr>
          <a:xfrm>
            <a:off x="6096000" y="952500"/>
            <a:ext cx="2609850" cy="1657350"/>
          </a:xfrm>
          <a:prstGeom prst="roundRect">
            <a:avLst>
              <a:gd name="adj" fmla="val 9195"/>
            </a:avLst>
          </a:prstGeom>
          <a:solidFill>
            <a:srgbClr val="FFD23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1A2B4B">
                <a:alpha val="100000"/>
              </a:srgbClr>
            </a:outerShdw>
          </a:effectLst>
        </p:spPr>
      </p:sp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2000" y="4000500"/>
            <a:ext cx="1181100" cy="466725"/>
          </a:xfrm>
          <a:prstGeom prst="rect">
            <a:avLst/>
          </a:prstGeom>
        </p:spPr>
      </p:pic>
      <p:pic>
        <p:nvPicPr>
          <p:cNvPr id="1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286500" y="4000500"/>
            <a:ext cx="1181100" cy="466725"/>
          </a:xfrm>
          <a:prstGeom prst="rect">
            <a:avLst/>
          </a:prstGeom>
        </p:spPr>
      </p:pic>
      <p:sp>
        <p:nvSpPr>
          <p:cNvPr id="18" name="Text 7"/>
          <p:cNvSpPr/>
          <p:nvPr/>
        </p:nvSpPr>
        <p:spPr>
          <a:xfrm>
            <a:off x="285750" y="4143375"/>
            <a:ext cx="43505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&gt;&gt;&gt;</a:t>
            </a:r>
            <a:endParaRPr lang="en-US" sz="1200" dirty="0"/>
          </a:p>
        </p:txBody>
      </p:sp>
      <p:sp>
        <p:nvSpPr>
          <p:cNvPr id="19" name="Text 8"/>
          <p:cNvSpPr/>
          <p:nvPr/>
        </p:nvSpPr>
        <p:spPr>
          <a:xfrm>
            <a:off x="7524750" y="4143375"/>
            <a:ext cx="43505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&lt;&lt;&lt;</a:t>
            </a:r>
            <a:endParaRPr lang="en-US" sz="1200" dirty="0"/>
          </a:p>
        </p:txBody>
      </p:sp>
      <p:pic>
        <p:nvPicPr>
          <p:cNvPr id="20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2500" y="4071937"/>
            <a:ext cx="409575" cy="219075"/>
          </a:xfrm>
          <a:prstGeom prst="rect">
            <a:avLst/>
          </a:prstGeom>
        </p:spPr>
      </p:pic>
      <p:sp>
        <p:nvSpPr>
          <p:cNvPr id="21" name="Shape 9"/>
          <p:cNvSpPr/>
          <p:nvPr/>
        </p:nvSpPr>
        <p:spPr>
          <a:xfrm>
            <a:off x="857250" y="4333875"/>
            <a:ext cx="266700" cy="266700"/>
          </a:xfrm>
          <a:prstGeom prst="ellipse">
            <a:avLst/>
          </a:prstGeom>
          <a:solidFill>
            <a:srgbClr val="1A2B4B"/>
          </a:solidFill>
          <a:ln w="14288">
            <a:solidFill>
              <a:srgbClr val="FFFFFF"/>
            </a:solidFill>
            <a:prstDash val="solid"/>
          </a:ln>
        </p:spPr>
      </p:sp>
      <p:sp>
        <p:nvSpPr>
          <p:cNvPr id="22" name="Shape 10"/>
          <p:cNvSpPr/>
          <p:nvPr/>
        </p:nvSpPr>
        <p:spPr>
          <a:xfrm>
            <a:off x="1547813" y="4333875"/>
            <a:ext cx="266700" cy="266700"/>
          </a:xfrm>
          <a:prstGeom prst="ellipse">
            <a:avLst/>
          </a:prstGeom>
          <a:solidFill>
            <a:srgbClr val="1A2B4B"/>
          </a:solidFill>
          <a:ln w="14288">
            <a:solidFill>
              <a:srgbClr val="FFFFFF"/>
            </a:solidFill>
            <a:prstDash val="solid"/>
          </a:ln>
        </p:spPr>
      </p:sp>
      <p:pic>
        <p:nvPicPr>
          <p:cNvPr id="23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05625" y="4071937"/>
            <a:ext cx="409575" cy="219075"/>
          </a:xfrm>
          <a:prstGeom prst="rect">
            <a:avLst/>
          </a:prstGeom>
        </p:spPr>
      </p:pic>
      <p:sp>
        <p:nvSpPr>
          <p:cNvPr id="24" name="Shape 11"/>
          <p:cNvSpPr/>
          <p:nvPr/>
        </p:nvSpPr>
        <p:spPr>
          <a:xfrm>
            <a:off x="6429375" y="4333875"/>
            <a:ext cx="266700" cy="266700"/>
          </a:xfrm>
          <a:prstGeom prst="ellipse">
            <a:avLst/>
          </a:prstGeom>
          <a:solidFill>
            <a:srgbClr val="1A2B4B"/>
          </a:solidFill>
          <a:ln w="14288">
            <a:solidFill>
              <a:srgbClr val="FFFFFF"/>
            </a:solidFill>
            <a:prstDash val="solid"/>
          </a:ln>
        </p:spPr>
      </p:sp>
      <p:sp>
        <p:nvSpPr>
          <p:cNvPr id="25" name="Shape 12"/>
          <p:cNvSpPr/>
          <p:nvPr/>
        </p:nvSpPr>
        <p:spPr>
          <a:xfrm>
            <a:off x="7119938" y="4333875"/>
            <a:ext cx="266700" cy="266700"/>
          </a:xfrm>
          <a:prstGeom prst="ellipse">
            <a:avLst/>
          </a:prstGeom>
          <a:solidFill>
            <a:srgbClr val="1A2B4B"/>
          </a:solidFill>
          <a:ln w="14288">
            <a:solidFill>
              <a:srgbClr val="FFFFFF"/>
            </a:solidFill>
            <a:prstDash val="solid"/>
          </a:ln>
        </p:spPr>
      </p:sp>
      <p:sp>
        <p:nvSpPr>
          <p:cNvPr id="26" name="Text 13"/>
          <p:cNvSpPr/>
          <p:nvPr/>
        </p:nvSpPr>
        <p:spPr>
          <a:xfrm>
            <a:off x="1619250" y="419100"/>
            <a:ext cx="966787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≈ 10 min</a:t>
            </a:r>
            <a:endParaRPr lang="en-US" sz="1120" dirty="0"/>
          </a:p>
        </p:txBody>
      </p:sp>
      <p:sp>
        <p:nvSpPr>
          <p:cNvPr id="27" name="Text 14"/>
          <p:cNvSpPr/>
          <p:nvPr/>
        </p:nvSpPr>
        <p:spPr>
          <a:xfrm>
            <a:off x="666750" y="952500"/>
            <a:ext cx="58007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60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"</a:t>
            </a:r>
            <a:endParaRPr lang="en-US" sz="6000" dirty="0"/>
          </a:p>
        </p:txBody>
      </p:sp>
      <p:sp>
        <p:nvSpPr>
          <p:cNvPr id="28" name="Text 15"/>
          <p:cNvSpPr/>
          <p:nvPr/>
        </p:nvSpPr>
        <p:spPr>
          <a:xfrm>
            <a:off x="1190625" y="1143000"/>
            <a:ext cx="4592241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丞相哥哥每天来学习编程是怎么来的呢？</a:t>
            </a:r>
            <a:pPr algn="l" indent="0" marL="0">
              <a:buNone/>
            </a:pPr>
            <a:endParaRPr lang="en-US" sz="1200" dirty="0"/>
          </a:p>
          <a:p>
            <a:pPr algn="l"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他的家特别近，只有一条街道，但是每次</a:t>
            </a:r>
            <a:pPr algn="l" indent="0" marL="0">
              <a:buNone/>
            </a:pPr>
            <a:endParaRPr lang="en-US" sz="1200" dirty="0"/>
          </a:p>
          <a:p>
            <a:pPr algn="l" indent="0" marL="0">
              <a:lnSpc>
                <a:spcPts val="1920"/>
              </a:lnSpc>
              <a:buNone/>
            </a:pPr>
            <a:r>
              <a:rPr lang="en-US" sz="120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上学都得穿过这条马路——</a:t>
            </a:r>
            <a:endParaRPr lang="en-US" sz="1200" dirty="0"/>
          </a:p>
        </p:txBody>
      </p:sp>
      <p:sp>
        <p:nvSpPr>
          <p:cNvPr id="29" name="Text 16"/>
          <p:cNvSpPr/>
          <p:nvPr/>
        </p:nvSpPr>
        <p:spPr>
          <a:xfrm>
            <a:off x="1190625" y="2047875"/>
            <a:ext cx="4592241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57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来来往往的车辆让他好慌张！🚗💨</a:t>
            </a:r>
            <a:endParaRPr lang="en-US" sz="1570" dirty="0"/>
          </a:p>
        </p:txBody>
      </p:sp>
      <p:sp>
        <p:nvSpPr>
          <p:cNvPr id="30" name="Text 17"/>
          <p:cNvSpPr/>
          <p:nvPr/>
        </p:nvSpPr>
        <p:spPr>
          <a:xfrm>
            <a:off x="6191250" y="1095375"/>
            <a:ext cx="2416969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今日任务</a:t>
            </a:r>
            <a:endParaRPr lang="en-US" sz="1570" dirty="0"/>
          </a:p>
        </p:txBody>
      </p:sp>
      <p:sp>
        <p:nvSpPr>
          <p:cNvPr id="31" name="Shape 18"/>
          <p:cNvSpPr/>
          <p:nvPr/>
        </p:nvSpPr>
        <p:spPr>
          <a:xfrm>
            <a:off x="6191250" y="1428750"/>
            <a:ext cx="2381250" cy="19050"/>
          </a:xfrm>
          <a:prstGeom prst="rect">
            <a:avLst/>
          </a:prstGeom>
          <a:solidFill>
            <a:srgbClr val="1A2B4B"/>
          </a:solidFill>
          <a:ln/>
        </p:spPr>
      </p:sp>
      <p:sp>
        <p:nvSpPr>
          <p:cNvPr id="32" name="Text 19"/>
          <p:cNvSpPr/>
          <p:nvPr/>
        </p:nvSpPr>
        <p:spPr>
          <a:xfrm>
            <a:off x="6191250" y="1571625"/>
            <a:ext cx="2416969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63"/>
              </a:lnSpc>
              <a:buNone/>
            </a:pPr>
            <a:r>
              <a:rPr lang="en-US" sz="97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你能带着</a:t>
            </a:r>
            <a:pPr algn="l" indent="0" marL="0">
              <a:lnSpc>
                <a:spcPts val="1463"/>
              </a:lnSpc>
              <a:buNone/>
            </a:pPr>
            <a:r>
              <a:rPr lang="en-US" sz="97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丞相哥哥</a:t>
            </a:r>
            <a:pPr algn="l" indent="0" marL="0">
              <a:lnSpc>
                <a:spcPts val="1463"/>
              </a:lnSpc>
              <a:buNone/>
            </a:pPr>
            <a:r>
              <a:rPr lang="en-US" sz="97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安全地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463"/>
              </a:lnSpc>
              <a:buNone/>
            </a:pPr>
            <a:r>
              <a:rPr lang="en-US" sz="970" b="1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过马路吗？</a:t>
            </a:r>
            <a:endParaRPr lang="en-US" sz="970" dirty="0"/>
          </a:p>
        </p:txBody>
      </p:sp>
      <p:sp>
        <p:nvSpPr>
          <p:cNvPr id="33" name="Text 20"/>
          <p:cNvSpPr/>
          <p:nvPr/>
        </p:nvSpPr>
        <p:spPr>
          <a:xfrm>
            <a:off x="6191250" y="2143125"/>
            <a:ext cx="241696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0D5F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 Scratch 编一个游戏，</a:t>
            </a:r>
            <a:pPr algn="l" indent="0" marL="0">
              <a:buNone/>
            </a:pPr>
            <a:endParaRPr lang="en-US" sz="750" dirty="0"/>
          </a:p>
          <a:p>
            <a:pPr algn="l"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0D5F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避开所有汽车到达对岸 🏁</a:t>
            </a:r>
            <a:endParaRPr lang="en-US" sz="750" dirty="0"/>
          </a:p>
        </p:txBody>
      </p:sp>
      <p:sp>
        <p:nvSpPr>
          <p:cNvPr id="3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3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29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092470" cy="295275"/>
          </a:xfrm>
          <a:prstGeom prst="roundRect">
            <a:avLst>
              <a:gd name="adj" fmla="val 50000"/>
            </a:avLst>
          </a:prstGeom>
          <a:solidFill>
            <a:srgbClr val="9B6B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游戏先睹为快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2000250"/>
            <a:ext cx="4724400" cy="2724150"/>
          </a:xfrm>
          <a:prstGeom prst="roundRect">
            <a:avLst>
              <a:gd name="adj" fmla="val 4196"/>
            </a:avLst>
          </a:prstGeom>
          <a:solidFill>
            <a:srgbClr val="FFFFFF"/>
          </a:solidFill>
          <a:ln w="28575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80822" dir="2700000">
              <a:srgbClr val="1A2B4B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619750" y="2000250"/>
            <a:ext cx="3086100" cy="847725"/>
          </a:xfrm>
          <a:prstGeom prst="roundRect">
            <a:avLst>
              <a:gd name="adj" fmla="val 13483"/>
            </a:avLst>
          </a:prstGeom>
          <a:solidFill>
            <a:srgbClr val="FF6B9D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619750" y="2905125"/>
            <a:ext cx="3086100" cy="847725"/>
          </a:xfrm>
          <a:prstGeom prst="roundRect">
            <a:avLst>
              <a:gd name="adj" fmla="val 13483"/>
            </a:avLst>
          </a:prstGeom>
          <a:solidFill>
            <a:srgbClr val="FFD23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619750" y="3810000"/>
            <a:ext cx="3086100" cy="847725"/>
          </a:xfrm>
          <a:prstGeom prst="roundRect">
            <a:avLst>
              <a:gd name="adj" fmla="val 13483"/>
            </a:avLst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1500" y="2000250"/>
            <a:ext cx="4667250" cy="285750"/>
          </a:xfrm>
          <a:prstGeom prst="rect">
            <a:avLst/>
          </a:prstGeom>
        </p:spPr>
      </p:pic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075" y="2286000"/>
            <a:ext cx="4610100" cy="114300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600075" y="3429000"/>
            <a:ext cx="4610100" cy="1209675"/>
          </a:xfrm>
          <a:prstGeom prst="rect">
            <a:avLst/>
          </a:prstGeom>
          <a:solidFill>
            <a:srgbClr val="44557A"/>
          </a:solidFill>
          <a:ln/>
        </p:spPr>
      </p:sp>
      <p:sp>
        <p:nvSpPr>
          <p:cNvPr id="11" name="Shape 7"/>
          <p:cNvSpPr/>
          <p:nvPr/>
        </p:nvSpPr>
        <p:spPr>
          <a:xfrm>
            <a:off x="714375" y="2085975"/>
            <a:ext cx="114300" cy="114300"/>
          </a:xfrm>
          <a:prstGeom prst="ellipse">
            <a:avLst/>
          </a:prstGeom>
          <a:solidFill>
            <a:srgbClr val="FF4757"/>
          </a:solidFill>
          <a:ln/>
        </p:spPr>
      </p:sp>
      <p:sp>
        <p:nvSpPr>
          <p:cNvPr id="12" name="Shape 8"/>
          <p:cNvSpPr/>
          <p:nvPr/>
        </p:nvSpPr>
        <p:spPr>
          <a:xfrm>
            <a:off x="876300" y="2085975"/>
            <a:ext cx="114300" cy="114300"/>
          </a:xfrm>
          <a:prstGeom prst="ellipse">
            <a:avLst/>
          </a:prstGeom>
          <a:solidFill>
            <a:srgbClr val="FFD23F"/>
          </a:solidFill>
          <a:ln/>
        </p:spPr>
      </p:sp>
      <p:sp>
        <p:nvSpPr>
          <p:cNvPr id="13" name="Shape 9"/>
          <p:cNvSpPr/>
          <p:nvPr/>
        </p:nvSpPr>
        <p:spPr>
          <a:xfrm>
            <a:off x="1038225" y="2085975"/>
            <a:ext cx="114300" cy="114300"/>
          </a:xfrm>
          <a:prstGeom prst="ellipse">
            <a:avLst/>
          </a:prstGeom>
          <a:solidFill>
            <a:srgbClr val="4ECDC4"/>
          </a:solidFill>
          <a:ln/>
        </p:spPr>
      </p:sp>
      <p:sp>
        <p:nvSpPr>
          <p:cNvPr id="14" name="Text 10"/>
          <p:cNvSpPr/>
          <p:nvPr/>
        </p:nvSpPr>
        <p:spPr>
          <a:xfrm>
            <a:off x="2286000" y="2057400"/>
            <a:ext cx="1353502" cy="1714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🟢 过马路 · 游戏舞台</a:t>
            </a:r>
            <a:endParaRPr lang="en-US" sz="820" dirty="0"/>
          </a:p>
        </p:txBody>
      </p:sp>
      <p:sp>
        <p:nvSpPr>
          <p:cNvPr id="15" name="Shape 11"/>
          <p:cNvSpPr/>
          <p:nvPr/>
        </p:nvSpPr>
        <p:spPr>
          <a:xfrm>
            <a:off x="4667250" y="2428875"/>
            <a:ext cx="409575" cy="409575"/>
          </a:xfrm>
          <a:prstGeom prst="ellipse">
            <a:avLst/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075" y="3762375"/>
            <a:ext cx="4610100" cy="38100"/>
          </a:xfrm>
          <a:prstGeom prst="rect">
            <a:avLst/>
          </a:prstGeom>
        </p:spPr>
      </p:pic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075" y="4191000"/>
            <a:ext cx="4610100" cy="38100"/>
          </a:xfrm>
          <a:prstGeom prst="rect">
            <a:avLst/>
          </a:prstGeom>
        </p:spPr>
      </p:pic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9625" y="4000500"/>
            <a:ext cx="314325" cy="457200"/>
          </a:xfrm>
          <a:prstGeom prst="rect">
            <a:avLst/>
          </a:prstGeom>
        </p:spPr>
      </p:pic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09750" y="3524250"/>
            <a:ext cx="790575" cy="314325"/>
          </a:xfrm>
          <a:prstGeom prst="rect">
            <a:avLst/>
          </a:prstGeom>
        </p:spPr>
      </p:pic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19500" y="4286250"/>
            <a:ext cx="790575" cy="314325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4810125" y="3952875"/>
            <a:ext cx="38671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🏁</a:t>
            </a:r>
            <a:endParaRPr lang="en-US" sz="2250" dirty="0"/>
          </a:p>
        </p:txBody>
      </p:sp>
      <p:sp>
        <p:nvSpPr>
          <p:cNvPr id="22" name="Shape 13"/>
          <p:cNvSpPr/>
          <p:nvPr/>
        </p:nvSpPr>
        <p:spPr>
          <a:xfrm>
            <a:off x="881062" y="4071938"/>
            <a:ext cx="171450" cy="171450"/>
          </a:xfrm>
          <a:prstGeom prst="ellipse">
            <a:avLst/>
          </a:prstGeom>
          <a:solidFill>
            <a:srgbClr val="FFD0DF"/>
          </a:solidFill>
          <a:ln w="14288">
            <a:solidFill>
              <a:srgbClr val="1A2B4B"/>
            </a:solidFill>
            <a:prstDash val="solid"/>
          </a:ln>
        </p:spPr>
      </p:sp>
      <p:pic>
        <p:nvPicPr>
          <p:cNvPr id="23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86000" y="3571875"/>
            <a:ext cx="238125" cy="133350"/>
          </a:xfrm>
          <a:prstGeom prst="rect">
            <a:avLst/>
          </a:prstGeom>
        </p:spPr>
      </p:pic>
      <p:sp>
        <p:nvSpPr>
          <p:cNvPr id="24" name="Shape 14"/>
          <p:cNvSpPr/>
          <p:nvPr/>
        </p:nvSpPr>
        <p:spPr>
          <a:xfrm>
            <a:off x="1881187" y="3738562"/>
            <a:ext cx="171450" cy="1714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25" name="Shape 15"/>
          <p:cNvSpPr/>
          <p:nvPr/>
        </p:nvSpPr>
        <p:spPr>
          <a:xfrm>
            <a:off x="2357438" y="3738562"/>
            <a:ext cx="171450" cy="1714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pic>
        <p:nvPicPr>
          <p:cNvPr id="26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00475" y="4333875"/>
            <a:ext cx="238125" cy="133350"/>
          </a:xfrm>
          <a:prstGeom prst="rect">
            <a:avLst/>
          </a:prstGeom>
        </p:spPr>
      </p:pic>
      <p:sp>
        <p:nvSpPr>
          <p:cNvPr id="27" name="Shape 16"/>
          <p:cNvSpPr/>
          <p:nvPr/>
        </p:nvSpPr>
        <p:spPr>
          <a:xfrm>
            <a:off x="3690937" y="4500563"/>
            <a:ext cx="171450" cy="1714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28" name="Shape 17"/>
          <p:cNvSpPr/>
          <p:nvPr/>
        </p:nvSpPr>
        <p:spPr>
          <a:xfrm>
            <a:off x="4167187" y="4500563"/>
            <a:ext cx="171450" cy="171450"/>
          </a:xfrm>
          <a:prstGeom prst="ellipse">
            <a:avLst/>
          </a:prstGeom>
          <a:solidFill>
            <a:srgbClr val="1A2B4B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29" name="Text 18"/>
          <p:cNvSpPr/>
          <p:nvPr/>
        </p:nvSpPr>
        <p:spPr>
          <a:xfrm>
            <a:off x="571500" y="857250"/>
            <a:ext cx="5317331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31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看！我们要做的</a:t>
            </a:r>
            <a:pPr algn="l" indent="0" marL="0">
              <a:buNone/>
            </a:pPr>
            <a:endParaRPr lang="en-US" sz="3150" dirty="0"/>
          </a:p>
          <a:p>
            <a:pPr algn="l" indent="0" marL="0">
              <a:lnSpc>
                <a:spcPts val="3150"/>
              </a:lnSpc>
              <a:buNone/>
            </a:pPr>
            <a:r>
              <a:rPr lang="en-US" sz="31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就是这个游戏 →</a:t>
            </a:r>
            <a:endParaRPr lang="en-US" sz="3150" dirty="0"/>
          </a:p>
        </p:txBody>
      </p:sp>
      <p:sp>
        <p:nvSpPr>
          <p:cNvPr id="30" name="Text 19"/>
          <p:cNvSpPr/>
          <p:nvPr/>
        </p:nvSpPr>
        <p:spPr>
          <a:xfrm>
            <a:off x="5715000" y="2095500"/>
            <a:ext cx="38671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🚶</a:t>
            </a:r>
            <a:endParaRPr lang="en-US" sz="2400" dirty="0"/>
          </a:p>
        </p:txBody>
      </p:sp>
      <p:sp>
        <p:nvSpPr>
          <p:cNvPr id="31" name="Text 20"/>
          <p:cNvSpPr/>
          <p:nvPr/>
        </p:nvSpPr>
        <p:spPr>
          <a:xfrm>
            <a:off x="6191250" y="2119313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操作小人</a:t>
            </a:r>
            <a:endParaRPr lang="en-US" sz="1200" dirty="0"/>
          </a:p>
        </p:txBody>
      </p:sp>
      <p:sp>
        <p:nvSpPr>
          <p:cNvPr id="32" name="Text 21"/>
          <p:cNvSpPr/>
          <p:nvPr/>
        </p:nvSpPr>
        <p:spPr>
          <a:xfrm>
            <a:off x="6191250" y="2333625"/>
            <a:ext cx="241696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55"/>
              </a:lnSpc>
              <a:buNone/>
            </a:pPr>
            <a:r>
              <a:rPr lang="en-US" sz="820" dirty="0">
                <a:solidFill>
                  <a:srgbClr val="FFD0D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用键盘↑↓←→控制人物在马路上移动</a:t>
            </a:r>
            <a:endParaRPr lang="en-US" sz="820" dirty="0"/>
          </a:p>
        </p:txBody>
      </p:sp>
      <p:sp>
        <p:nvSpPr>
          <p:cNvPr id="33" name="Text 22"/>
          <p:cNvSpPr/>
          <p:nvPr/>
        </p:nvSpPr>
        <p:spPr>
          <a:xfrm>
            <a:off x="5715000" y="3000375"/>
            <a:ext cx="38671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🚗</a:t>
            </a:r>
            <a:endParaRPr lang="en-US" sz="2400" dirty="0"/>
          </a:p>
        </p:txBody>
      </p:sp>
      <p:sp>
        <p:nvSpPr>
          <p:cNvPr id="34" name="Text 23"/>
          <p:cNvSpPr/>
          <p:nvPr/>
        </p:nvSpPr>
        <p:spPr>
          <a:xfrm>
            <a:off x="6191250" y="3024188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避开汽车</a:t>
            </a:r>
            <a:endParaRPr lang="en-US" sz="1200" dirty="0"/>
          </a:p>
        </p:txBody>
      </p:sp>
      <p:sp>
        <p:nvSpPr>
          <p:cNvPr id="35" name="Text 24"/>
          <p:cNvSpPr/>
          <p:nvPr/>
        </p:nvSpPr>
        <p:spPr>
          <a:xfrm>
            <a:off x="6191250" y="3238500"/>
            <a:ext cx="241696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55"/>
              </a:lnSpc>
              <a:buNone/>
            </a:pPr>
            <a:r>
              <a:rPr lang="en-US" sz="820" dirty="0">
                <a:solidFill>
                  <a:srgbClr val="0D5F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飞驰的汽车随机出现，被撞回起点重新开始</a:t>
            </a:r>
            <a:endParaRPr lang="en-US" sz="820" dirty="0"/>
          </a:p>
        </p:txBody>
      </p:sp>
      <p:sp>
        <p:nvSpPr>
          <p:cNvPr id="36" name="Text 25"/>
          <p:cNvSpPr/>
          <p:nvPr/>
        </p:nvSpPr>
        <p:spPr>
          <a:xfrm>
            <a:off x="5715000" y="3905250"/>
            <a:ext cx="38671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🏁</a:t>
            </a:r>
            <a:endParaRPr lang="en-US" sz="2400" dirty="0"/>
          </a:p>
        </p:txBody>
      </p:sp>
      <p:sp>
        <p:nvSpPr>
          <p:cNvPr id="37" name="Text 26"/>
          <p:cNvSpPr/>
          <p:nvPr/>
        </p:nvSpPr>
        <p:spPr>
          <a:xfrm>
            <a:off x="6191250" y="3929062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到达对岸</a:t>
            </a:r>
            <a:endParaRPr lang="en-US" sz="1200" dirty="0"/>
          </a:p>
        </p:txBody>
      </p:sp>
      <p:sp>
        <p:nvSpPr>
          <p:cNvPr id="38" name="Text 27"/>
          <p:cNvSpPr/>
          <p:nvPr/>
        </p:nvSpPr>
        <p:spPr>
          <a:xfrm>
            <a:off x="6191250" y="4143375"/>
            <a:ext cx="241696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55"/>
              </a:lnSpc>
              <a:buNone/>
            </a:pPr>
            <a:r>
              <a:rPr lang="en-US" sz="820" dirty="0">
                <a:solidFill>
                  <a:srgbClr val="E6FBF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安全穿过整条马路即可获得胜利，闯关成功！</a:t>
            </a:r>
            <a:endParaRPr lang="en-US" sz="820" dirty="0"/>
          </a:p>
        </p:txBody>
      </p:sp>
      <p:sp>
        <p:nvSpPr>
          <p:cNvPr id="39" name="Text 2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40" name="Text 2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29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1250" y="-571500"/>
            <a:ext cx="3383756" cy="3333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0"/>
              </a:lnSpc>
              <a:buNone/>
            </a:pPr>
            <a:r>
              <a:rPr lang="en-US" sz="21000" b="1" i="1" spc="-840" kern="0" dirty="0">
                <a:solidFill>
                  <a:srgbClr val="1E88FF">
                    <a:alpha val="6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90'</a:t>
            </a:r>
            <a:endParaRPr lang="en-US" sz="21000" dirty="0"/>
          </a:p>
        </p:txBody>
      </p:sp>
      <p:sp>
        <p:nvSpPr>
          <p:cNvPr id="4" name="Text 1"/>
          <p:cNvSpPr/>
          <p:nvPr/>
        </p:nvSpPr>
        <p:spPr>
          <a:xfrm>
            <a:off x="571500" y="381000"/>
            <a:ext cx="1092470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📋 90分钟流程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809750"/>
            <a:ext cx="2619375" cy="2809875"/>
          </a:xfrm>
          <a:prstGeom prst="roundRect">
            <a:avLst>
              <a:gd name="adj" fmla="val 6545"/>
            </a:avLst>
          </a:prstGeom>
          <a:solidFill>
            <a:srgbClr val="FF6B9D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86125" y="1809750"/>
            <a:ext cx="2619375" cy="2809875"/>
          </a:xfrm>
          <a:prstGeom prst="roundRect">
            <a:avLst>
              <a:gd name="adj" fmla="val 6545"/>
            </a:avLst>
          </a:prstGeom>
          <a:solidFill>
            <a:srgbClr val="1E88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1A2B4B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00750" y="1809750"/>
            <a:ext cx="2619375" cy="2809875"/>
          </a:xfrm>
          <a:prstGeom prst="roundRect">
            <a:avLst>
              <a:gd name="adj" fmla="val 6545"/>
            </a:avLst>
          </a:prstGeom>
          <a:solidFill>
            <a:srgbClr val="4ECDC4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67352" dir="2700000">
              <a:srgbClr val="1A2B4B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704850" y="1943100"/>
            <a:ext cx="502729" cy="4953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2020" dirty="0"/>
          </a:p>
        </p:txBody>
      </p:sp>
      <p:sp>
        <p:nvSpPr>
          <p:cNvPr id="9" name="Text 6"/>
          <p:cNvSpPr/>
          <p:nvPr/>
        </p:nvSpPr>
        <p:spPr>
          <a:xfrm>
            <a:off x="2476500" y="1943100"/>
            <a:ext cx="580072" cy="190500"/>
          </a:xfrm>
          <a:prstGeom prst="roundRect">
            <a:avLst>
              <a:gd name="adj" fmla="val 50000"/>
            </a:avLst>
          </a:prstGeom>
          <a:solidFill>
            <a:srgbClr val="1A2B4B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min</a:t>
            </a:r>
            <a:endParaRPr lang="en-US" sz="820" dirty="0"/>
          </a:p>
        </p:txBody>
      </p:sp>
      <p:sp>
        <p:nvSpPr>
          <p:cNvPr id="10" name="Shape 7"/>
          <p:cNvSpPr/>
          <p:nvPr/>
        </p:nvSpPr>
        <p:spPr>
          <a:xfrm>
            <a:off x="704850" y="3238500"/>
            <a:ext cx="2286000" cy="14288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3419475" y="1943100"/>
            <a:ext cx="502729" cy="4953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2020" dirty="0"/>
          </a:p>
        </p:txBody>
      </p:sp>
      <p:sp>
        <p:nvSpPr>
          <p:cNvPr id="12" name="Text 9"/>
          <p:cNvSpPr/>
          <p:nvPr/>
        </p:nvSpPr>
        <p:spPr>
          <a:xfrm>
            <a:off x="5191125" y="1943100"/>
            <a:ext cx="580072" cy="190500"/>
          </a:xfrm>
          <a:prstGeom prst="roundRect">
            <a:avLst>
              <a:gd name="adj" fmla="val 50000"/>
            </a:avLst>
          </a:prstGeom>
          <a:solidFill>
            <a:srgbClr val="1A2B4B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50 min</a:t>
            </a:r>
            <a:endParaRPr lang="en-US" sz="820" dirty="0"/>
          </a:p>
        </p:txBody>
      </p:sp>
      <p:sp>
        <p:nvSpPr>
          <p:cNvPr id="13" name="Shape 10"/>
          <p:cNvSpPr/>
          <p:nvPr/>
        </p:nvSpPr>
        <p:spPr>
          <a:xfrm>
            <a:off x="3419475" y="3238500"/>
            <a:ext cx="2286000" cy="14288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134100" y="1943100"/>
            <a:ext cx="502729" cy="4953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2020" dirty="0"/>
          </a:p>
        </p:txBody>
      </p:sp>
      <p:sp>
        <p:nvSpPr>
          <p:cNvPr id="15" name="Text 12"/>
          <p:cNvSpPr/>
          <p:nvPr/>
        </p:nvSpPr>
        <p:spPr>
          <a:xfrm>
            <a:off x="7905750" y="1943100"/>
            <a:ext cx="580072" cy="190500"/>
          </a:xfrm>
          <a:prstGeom prst="roundRect">
            <a:avLst>
              <a:gd name="adj" fmla="val 50000"/>
            </a:avLst>
          </a:prstGeom>
          <a:solidFill>
            <a:srgbClr val="1A2B4B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25 min</a:t>
            </a:r>
            <a:endParaRPr lang="en-US" sz="820" dirty="0"/>
          </a:p>
        </p:txBody>
      </p:sp>
      <p:sp>
        <p:nvSpPr>
          <p:cNvPr id="16" name="Shape 13"/>
          <p:cNvSpPr/>
          <p:nvPr/>
        </p:nvSpPr>
        <p:spPr>
          <a:xfrm>
            <a:off x="6134100" y="3238500"/>
            <a:ext cx="2286000" cy="14288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571500" y="857250"/>
            <a:ext cx="7250906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6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今天我们要闯三个关 🚀</a:t>
            </a:r>
            <a:endParaRPr lang="en-US" sz="3600" dirty="0"/>
          </a:p>
        </p:txBody>
      </p:sp>
      <p:sp>
        <p:nvSpPr>
          <p:cNvPr id="18" name="Text 15"/>
          <p:cNvSpPr/>
          <p:nvPr/>
        </p:nvSpPr>
        <p:spPr>
          <a:xfrm>
            <a:off x="704850" y="2524125"/>
            <a:ext cx="232029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分析关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704850" y="295275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D0D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UNDERSTAND THE GAME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704850" y="3381375"/>
            <a:ext cx="232029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游戏规则拆解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角色与造型分析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类比小猫走和弹板移动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思考：怎么让车随机出现？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3419475" y="2524125"/>
            <a:ext cx="232029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2250" dirty="0"/>
          </a:p>
        </p:txBody>
      </p:sp>
      <p:sp>
        <p:nvSpPr>
          <p:cNvPr id="22" name="Text 19"/>
          <p:cNvSpPr/>
          <p:nvPr/>
        </p:nvSpPr>
        <p:spPr>
          <a:xfrm>
            <a:off x="3419475" y="295275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BFE0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CODE STEP-BY-STEP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3419475" y="3381375"/>
            <a:ext cx="232029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搭建舞台和角色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人物移动（弹板原理）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车辆来回（小猫原理）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撞击判定 + 胜利提示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6134100" y="2524125"/>
            <a:ext cx="232029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展示关</a:t>
            </a:r>
            <a:endParaRPr lang="en-US" sz="2250" dirty="0"/>
          </a:p>
        </p:txBody>
      </p:sp>
      <p:sp>
        <p:nvSpPr>
          <p:cNvPr id="25" name="Text 22"/>
          <p:cNvSpPr/>
          <p:nvPr/>
        </p:nvSpPr>
        <p:spPr>
          <a:xfrm>
            <a:off x="6134100" y="295275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E6FBF8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SHOWCASE &amp; REFLECT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6134100" y="3381375"/>
            <a:ext cx="232029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作品互评互玩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知识点总结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拓展挑战题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02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✓ 课后作业 + 安全小贴士</a:t>
            </a:r>
            <a:endParaRPr lang="en-US" sz="820" dirty="0"/>
          </a:p>
        </p:txBody>
      </p:sp>
      <p:sp>
        <p:nvSpPr>
          <p:cNvPr id="27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29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6B9D"/>
          </a:solidFill>
          <a:ln/>
        </p:spPr>
      </p:sp>
      <p:sp>
        <p:nvSpPr>
          <p:cNvPr id="3" name="Text 1"/>
          <p:cNvSpPr/>
          <p:nvPr/>
        </p:nvSpPr>
        <p:spPr>
          <a:xfrm>
            <a:off x="285750" y="285750"/>
            <a:ext cx="6767512" cy="476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63"/>
              </a:lnSpc>
              <a:buNone/>
            </a:pPr>
            <a:r>
              <a:rPr lang="en-US" sz="41250" b="1" i="1" spc="-1650" kern="0" dirty="0">
                <a:solidFill>
                  <a:srgbClr val="FFFFFF">
                    <a:alpha val="15000"/>
                  </a:srgbClr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41250" dirty="0"/>
          </a:p>
        </p:txBody>
      </p:sp>
      <p:sp>
        <p:nvSpPr>
          <p:cNvPr id="4" name="Shape 2"/>
          <p:cNvSpPr/>
          <p:nvPr/>
        </p:nvSpPr>
        <p:spPr>
          <a:xfrm>
            <a:off x="952500" y="1333500"/>
            <a:ext cx="4724400" cy="2533650"/>
          </a:xfrm>
          <a:prstGeom prst="roundRect">
            <a:avLst>
              <a:gd name="adj" fmla="val 6767"/>
            </a:avLst>
          </a:prstGeom>
          <a:solidFill>
            <a:srgbClr val="FFFFFF"/>
          </a:solidFill>
          <a:ln w="28575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80822" dir="2700000">
              <a:srgbClr val="1A2B4B">
                <a:alpha val="10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952500" y="4048125"/>
            <a:ext cx="1488853" cy="419100"/>
          </a:xfrm>
          <a:prstGeom prst="roundRect">
            <a:avLst>
              <a:gd name="adj" fmla="val 22727"/>
            </a:avLst>
          </a:prstGeom>
          <a:solidFill>
            <a:srgbClr val="FFD23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📌 游戏规则</a:t>
            </a:r>
            <a:endParaRPr lang="en-US" sz="970" dirty="0"/>
          </a:p>
        </p:txBody>
      </p:sp>
      <p:sp>
        <p:nvSpPr>
          <p:cNvPr id="6" name="Text 4"/>
          <p:cNvSpPr/>
          <p:nvPr/>
        </p:nvSpPr>
        <p:spPr>
          <a:xfrm>
            <a:off x="2571750" y="4048125"/>
            <a:ext cx="1488853" cy="419100"/>
          </a:xfrm>
          <a:prstGeom prst="roundRect">
            <a:avLst>
              <a:gd name="adj" fmla="val 22727"/>
            </a:avLst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🎭 角色分析</a:t>
            </a:r>
            <a:endParaRPr lang="en-US" sz="970" dirty="0"/>
          </a:p>
        </p:txBody>
      </p:sp>
      <p:sp>
        <p:nvSpPr>
          <p:cNvPr id="7" name="Text 5"/>
          <p:cNvSpPr/>
          <p:nvPr/>
        </p:nvSpPr>
        <p:spPr>
          <a:xfrm>
            <a:off x="4191000" y="4048125"/>
            <a:ext cx="1488853" cy="419100"/>
          </a:xfrm>
          <a:prstGeom prst="roundRect">
            <a:avLst>
              <a:gd name="adj" fmla="val 22727"/>
            </a:avLst>
          </a:prstGeom>
          <a:solidFill>
            <a:srgbClr val="9B6B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 随机时间</a:t>
            </a:r>
            <a:endParaRPr lang="en-US" sz="970" dirty="0"/>
          </a:p>
        </p:txBody>
      </p:sp>
      <p:sp>
        <p:nvSpPr>
          <p:cNvPr id="8" name="Text 6"/>
          <p:cNvSpPr/>
          <p:nvPr/>
        </p:nvSpPr>
        <p:spPr>
          <a:xfrm>
            <a:off x="1095375" y="1476375"/>
            <a:ext cx="966787" cy="266700"/>
          </a:xfrm>
          <a:prstGeom prst="roundRect">
            <a:avLst>
              <a:gd name="adj" fmla="val 50000"/>
            </a:avLst>
          </a:prstGeom>
          <a:solidFill>
            <a:srgbClr val="1A2B4B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spc="180" kern="0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CHAPTER · 01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1095375" y="3190875"/>
            <a:ext cx="4381500" cy="19050"/>
          </a:xfrm>
          <a:prstGeom prst="rect">
            <a:avLst/>
          </a:prstGeom>
          <a:solidFill>
            <a:srgbClr val="FF6B9D"/>
          </a:solidFill>
          <a:ln/>
        </p:spPr>
      </p:sp>
      <p:sp>
        <p:nvSpPr>
          <p:cNvPr id="10" name="Text 8"/>
          <p:cNvSpPr/>
          <p:nvPr/>
        </p:nvSpPr>
        <p:spPr>
          <a:xfrm>
            <a:off x="1095375" y="1905000"/>
            <a:ext cx="4447222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5700"/>
              </a:lnSpc>
              <a:buNone/>
            </a:pPr>
            <a:r>
              <a:rPr lang="en-US" sz="60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分析关 🔍</a:t>
            </a:r>
            <a:endParaRPr lang="en-US" sz="6000" dirty="0"/>
          </a:p>
        </p:txBody>
      </p:sp>
      <p:sp>
        <p:nvSpPr>
          <p:cNvPr id="11" name="Text 9"/>
          <p:cNvSpPr/>
          <p:nvPr/>
        </p:nvSpPr>
        <p:spPr>
          <a:xfrm>
            <a:off x="1095375" y="2857500"/>
            <a:ext cx="4447222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6B9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先看懂，再动手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095375" y="3286125"/>
            <a:ext cx="4447222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游戏规则 · 角色思路 · 造型与随机时间。用一张图把游戏在脑海里画清楚，编程会变得轻松得多 ✨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14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29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381000"/>
            <a:ext cx="1189149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📌 1.1 游戏规则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71500" y="1809750"/>
            <a:ext cx="2619375" cy="1190625"/>
          </a:xfrm>
          <a:prstGeom prst="roundRect">
            <a:avLst>
              <a:gd name="adj" fmla="val 11200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6B9D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286125" y="1809750"/>
            <a:ext cx="2619375" cy="1190625"/>
          </a:xfrm>
          <a:prstGeom prst="roundRect">
            <a:avLst>
              <a:gd name="adj" fmla="val 11200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000750" y="1809750"/>
            <a:ext cx="2619375" cy="1190625"/>
          </a:xfrm>
          <a:prstGeom prst="roundRect">
            <a:avLst>
              <a:gd name="adj" fmla="val 11200"/>
            </a:avLst>
          </a:prstGeom>
          <a:solidFill>
            <a:srgbClr val="FFFFFF"/>
          </a:solidFill>
          <a:ln w="23813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1500" y="3238500"/>
            <a:ext cx="4048125" cy="1190625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4875" y="3238500"/>
            <a:ext cx="3905250" cy="1190625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71500" y="4524375"/>
            <a:ext cx="8258175" cy="266700"/>
          </a:xfrm>
          <a:prstGeom prst="roundRect">
            <a:avLst>
              <a:gd name="adj" fmla="val 35714"/>
            </a:avLst>
          </a:prstGeom>
          <a:solidFill>
            <a:srgbClr val="FFF5DC"/>
          </a:solidFill>
          <a:ln w="14288">
            <a:solidFill>
              <a:srgbClr val="F5A623"/>
            </a:solidFill>
            <a:prstDash val="dash"/>
          </a:ln>
        </p:spPr>
      </p:sp>
      <p:sp>
        <p:nvSpPr>
          <p:cNvPr id="10" name="Text 6"/>
          <p:cNvSpPr/>
          <p:nvPr/>
        </p:nvSpPr>
        <p:spPr>
          <a:xfrm>
            <a:off x="666750" y="1905000"/>
            <a:ext cx="425386" cy="419100"/>
          </a:xfrm>
          <a:prstGeom prst="ellipse">
            <a:avLst/>
          </a:prstGeom>
          <a:solidFill>
            <a:srgbClr val="FF6B9D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3381375" y="1905000"/>
            <a:ext cx="425386" cy="419100"/>
          </a:xfrm>
          <a:prstGeom prst="ellipse">
            <a:avLst/>
          </a:prstGeom>
          <a:solidFill>
            <a:srgbClr val="FFD23F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6096000" y="1905000"/>
            <a:ext cx="425386" cy="419100"/>
          </a:xfrm>
          <a:prstGeom prst="ellipse">
            <a:avLst/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3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571500" y="857250"/>
            <a:ext cx="628411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31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游戏怎么玩？三句话讲清楚</a:t>
            </a:r>
            <a:endParaRPr lang="en-US" sz="3150" dirty="0"/>
          </a:p>
        </p:txBody>
      </p:sp>
      <p:sp>
        <p:nvSpPr>
          <p:cNvPr id="14" name="Text 10"/>
          <p:cNvSpPr/>
          <p:nvPr/>
        </p:nvSpPr>
        <p:spPr>
          <a:xfrm>
            <a:off x="1190625" y="1952625"/>
            <a:ext cx="183689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操作小人 🚶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666750" y="2381250"/>
            <a:ext cx="1836896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用键盘控制人物 1，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从马路这头走到那头</a:t>
            </a:r>
            <a:endParaRPr lang="en-US" sz="820" dirty="0"/>
          </a:p>
        </p:txBody>
      </p:sp>
      <p:sp>
        <p:nvSpPr>
          <p:cNvPr id="16" name="Text 12"/>
          <p:cNvSpPr/>
          <p:nvPr/>
        </p:nvSpPr>
        <p:spPr>
          <a:xfrm>
            <a:off x="3905250" y="1952625"/>
            <a:ext cx="183689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避开汽车 🚗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3381375" y="2381250"/>
            <a:ext cx="2416969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飞驰的汽车随机出现，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千万别让它们碰到 💥</a:t>
            </a:r>
            <a:endParaRPr lang="en-US" sz="820" dirty="0"/>
          </a:p>
        </p:txBody>
      </p:sp>
      <p:sp>
        <p:nvSpPr>
          <p:cNvPr id="18" name="Text 14"/>
          <p:cNvSpPr/>
          <p:nvPr/>
        </p:nvSpPr>
        <p:spPr>
          <a:xfrm>
            <a:off x="6619875" y="1952625"/>
            <a:ext cx="183689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到达对岸 🏁</a:t>
            </a:r>
            <a:endParaRPr lang="en-US" sz="1500" dirty="0"/>
          </a:p>
        </p:txBody>
      </p:sp>
      <p:sp>
        <p:nvSpPr>
          <p:cNvPr id="19" name="Text 15"/>
          <p:cNvSpPr/>
          <p:nvPr/>
        </p:nvSpPr>
        <p:spPr>
          <a:xfrm>
            <a:off x="6096000" y="2381250"/>
            <a:ext cx="2416969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安全过马路获得胜利，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被撞到则回起点重来</a:t>
            </a:r>
            <a:endParaRPr lang="en-US" sz="820" dirty="0"/>
          </a:p>
        </p:txBody>
      </p:sp>
      <p:sp>
        <p:nvSpPr>
          <p:cNvPr id="20" name="Text 16"/>
          <p:cNvSpPr/>
          <p:nvPr/>
        </p:nvSpPr>
        <p:spPr>
          <a:xfrm>
            <a:off x="714375" y="3357563"/>
            <a:ext cx="435054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3375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😢</a:t>
            </a:r>
            <a:endParaRPr lang="en-US" sz="2250" dirty="0"/>
          </a:p>
        </p:txBody>
      </p:sp>
      <p:sp>
        <p:nvSpPr>
          <p:cNvPr id="21" name="Text 17"/>
          <p:cNvSpPr/>
          <p:nvPr/>
        </p:nvSpPr>
        <p:spPr>
          <a:xfrm>
            <a:off x="1238250" y="3429000"/>
            <a:ext cx="328707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4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被车撞到 → 回起点重来</a:t>
            </a:r>
            <a:endParaRPr lang="en-US" sz="1420" dirty="0"/>
          </a:p>
        </p:txBody>
      </p:sp>
      <p:sp>
        <p:nvSpPr>
          <p:cNvPr id="22" name="Text 18"/>
          <p:cNvSpPr/>
          <p:nvPr/>
        </p:nvSpPr>
        <p:spPr>
          <a:xfrm>
            <a:off x="1238250" y="3762375"/>
            <a:ext cx="328707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FFD0D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系统会自动判定 → 把人物 1 的坐标移回起始位置 ↩</a:t>
            </a:r>
            <a:endParaRPr lang="en-US" sz="820" dirty="0"/>
          </a:p>
        </p:txBody>
      </p:sp>
      <p:sp>
        <p:nvSpPr>
          <p:cNvPr id="23" name="Text 19"/>
          <p:cNvSpPr/>
          <p:nvPr/>
        </p:nvSpPr>
        <p:spPr>
          <a:xfrm>
            <a:off x="4857750" y="3357563"/>
            <a:ext cx="435054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3375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</a:t>
            </a:r>
            <a:endParaRPr lang="en-US" sz="2250" dirty="0"/>
          </a:p>
        </p:txBody>
      </p:sp>
      <p:sp>
        <p:nvSpPr>
          <p:cNvPr id="24" name="Text 20"/>
          <p:cNvSpPr/>
          <p:nvPr/>
        </p:nvSpPr>
        <p:spPr>
          <a:xfrm>
            <a:off x="5381625" y="3429000"/>
            <a:ext cx="3190399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4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到达对岸 → 闯关成功！</a:t>
            </a:r>
            <a:endParaRPr lang="en-US" sz="1420" dirty="0"/>
          </a:p>
        </p:txBody>
      </p:sp>
      <p:sp>
        <p:nvSpPr>
          <p:cNvPr id="25" name="Text 21"/>
          <p:cNvSpPr/>
          <p:nvPr/>
        </p:nvSpPr>
        <p:spPr>
          <a:xfrm>
            <a:off x="5381625" y="3762375"/>
            <a:ext cx="319039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E6FBF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弹出"You Win"提示 → 鼓掌 👏 + 继续下一关挑战</a:t>
            </a:r>
            <a:endParaRPr lang="en-US" sz="820" dirty="0"/>
          </a:p>
        </p:txBody>
      </p:sp>
      <p:sp>
        <p:nvSpPr>
          <p:cNvPr id="26" name="Text 22"/>
          <p:cNvSpPr/>
          <p:nvPr/>
        </p:nvSpPr>
        <p:spPr>
          <a:xfrm>
            <a:off x="704850" y="4572000"/>
            <a:ext cx="7927657" cy="1524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5A62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📝 讲稿：</a:t>
            </a:r>
            <a:pPr algn="l" indent="0" marL="0">
              <a:buNone/>
            </a:pPr>
            <a:r>
              <a:rPr lang="en-US" sz="670" dirty="0">
                <a:solidFill>
                  <a:srgbClr val="44557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用"过马路要看车"的真实生活经验类比，3 句规则讲完后立刻进入下一页"角色分析"。</a:t>
            </a:r>
            <a:endParaRPr lang="en-US" sz="670" dirty="0"/>
          </a:p>
        </p:txBody>
      </p:sp>
      <p:sp>
        <p:nvSpPr>
          <p:cNvPr id="27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L2-21 过马路</a:t>
            </a:r>
            <a:endParaRPr lang="en-US" sz="670" dirty="0"/>
          </a:p>
        </p:txBody>
      </p:sp>
      <p:sp>
        <p:nvSpPr>
          <p:cNvPr id="28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29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2026-05-19T07:30:01Z</dcterms:created>
  <dcterms:modified xsi:type="dcterms:W3CDTF">2026-05-19T07:30:01Z</dcterms:modified>
</cp:coreProperties>
</file>